
<file path=[Content_Types].xml><?xml version="1.0" encoding="utf-8"?>
<Types xmlns="http://schemas.openxmlformats.org/package/2006/content-types">
  <Default Extension="fntdata" ContentType="application/x-fontdata"/>
  <Default Extension="gif" ContentType="image/gif"/>
  <Default Extension="jpe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ma" ContentType="audio/x-ms-wma"/>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52"/>
  </p:notesMasterIdLst>
  <p:sldIdLst>
    <p:sldId id="263" r:id="rId2"/>
    <p:sldId id="287" r:id="rId3"/>
    <p:sldId id="332" r:id="rId4"/>
    <p:sldId id="333" r:id="rId5"/>
    <p:sldId id="347" r:id="rId6"/>
    <p:sldId id="348" r:id="rId7"/>
    <p:sldId id="349" r:id="rId8"/>
    <p:sldId id="350" r:id="rId9"/>
    <p:sldId id="351" r:id="rId10"/>
    <p:sldId id="313" r:id="rId11"/>
    <p:sldId id="334" r:id="rId12"/>
    <p:sldId id="288" r:id="rId13"/>
    <p:sldId id="281" r:id="rId14"/>
    <p:sldId id="317" r:id="rId15"/>
    <p:sldId id="318" r:id="rId16"/>
    <p:sldId id="353" r:id="rId17"/>
    <p:sldId id="354" r:id="rId18"/>
    <p:sldId id="320" r:id="rId19"/>
    <p:sldId id="293" r:id="rId20"/>
    <p:sldId id="356" r:id="rId21"/>
    <p:sldId id="292" r:id="rId22"/>
    <p:sldId id="363" r:id="rId23"/>
    <p:sldId id="357" r:id="rId24"/>
    <p:sldId id="375" r:id="rId25"/>
    <p:sldId id="321" r:id="rId26"/>
    <p:sldId id="376" r:id="rId27"/>
    <p:sldId id="297" r:id="rId28"/>
    <p:sldId id="339" r:id="rId29"/>
    <p:sldId id="338" r:id="rId30"/>
    <p:sldId id="340" r:id="rId31"/>
    <p:sldId id="359" r:id="rId32"/>
    <p:sldId id="346" r:id="rId33"/>
    <p:sldId id="343" r:id="rId34"/>
    <p:sldId id="344" r:id="rId35"/>
    <p:sldId id="358" r:id="rId36"/>
    <p:sldId id="374" r:id="rId37"/>
    <p:sldId id="303" r:id="rId38"/>
    <p:sldId id="310" r:id="rId39"/>
    <p:sldId id="304" r:id="rId40"/>
    <p:sldId id="305" r:id="rId41"/>
    <p:sldId id="306" r:id="rId42"/>
    <p:sldId id="307" r:id="rId43"/>
    <p:sldId id="308" r:id="rId44"/>
    <p:sldId id="309" r:id="rId45"/>
    <p:sldId id="324" r:id="rId46"/>
    <p:sldId id="325" r:id="rId47"/>
    <p:sldId id="360" r:id="rId48"/>
    <p:sldId id="361" r:id="rId49"/>
    <p:sldId id="370" r:id="rId50"/>
    <p:sldId id="327" r:id="rId51"/>
  </p:sldIdLst>
  <p:sldSz cx="18288000" cy="10287000"/>
  <p:notesSz cx="6858000" cy="9144000"/>
  <p:embeddedFontLst>
    <p:embeddedFont>
      <p:font typeface="#9Slide03 Arima Madurai" panose="00000500000000000000"/>
      <p:regular r:id="rId53"/>
    </p:embeddedFont>
    <p:embeddedFont>
      <p:font typeface="#9Slide03 Arima Madurai Black" panose="00000A00000000000000"/>
      <p:bold r:id="rId54"/>
    </p:embeddedFont>
    <p:embeddedFont>
      <p:font typeface="#9Slide03 Arima Madurai Bold" panose="00000800000000000000"/>
      <p:bold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uyen Trang" initials="HT" lastIdx="1" clrIdx="0">
    <p:extLst>
      <p:ext uri="{19B8F6BF-5375-455C-9EA6-DF929625EA0E}">
        <p15:presenceInfo xmlns:p15="http://schemas.microsoft.com/office/powerpoint/2012/main" userId="S::nguyenthihuyentrang@thcslythuongkiet-hanoi.edu.vn::6e578b79-0788-4426-b956-791dc3abbde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8" autoAdjust="0"/>
    <p:restoredTop sz="94622" autoAdjust="0"/>
  </p:normalViewPr>
  <p:slideViewPr>
    <p:cSldViewPr>
      <p:cViewPr varScale="1">
        <p:scale>
          <a:sx n="34" d="100"/>
          <a:sy n="34" d="100"/>
        </p:scale>
        <p:origin x="922"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43A374-096E-42C1-95E7-1368F2CB6EA7}" type="datetimeFigureOut">
              <a:rPr lang="en-US" smtClean="0"/>
              <a:t>11/13/2024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0D1110-BC1F-45D5-A308-7658DFF3EA4E}" type="slidenum">
              <a:rPr lang="en-US" smtClean="0"/>
              <a:t>‹#›</a:t>
            </a:fld>
            <a:endParaRPr lang="en-US"/>
          </a:p>
        </p:txBody>
      </p:sp>
    </p:spTree>
    <p:extLst>
      <p:ext uri="{BB962C8B-B14F-4D97-AF65-F5344CB8AC3E}">
        <p14:creationId xmlns:p14="http://schemas.microsoft.com/office/powerpoint/2010/main" val="3295087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3E69D8-B908-4072-8F4C-9FB1A7EA58D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9754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CF96FE-4BFD-4EB0-860E-F76DA260189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08974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CF96FE-4BFD-4EB0-860E-F76DA260189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200893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7F20FB-4AA5-4253-AD8E-CB6142536FD5}" type="slidenum">
              <a:rPr lang="zh-CN" altLang="en-US" smtClean="0"/>
              <a:t>14</a:t>
            </a:fld>
            <a:endParaRPr lang="zh-CN" altLang="en-US"/>
          </a:p>
        </p:txBody>
      </p:sp>
    </p:spTree>
    <p:extLst>
      <p:ext uri="{BB962C8B-B14F-4D97-AF65-F5344CB8AC3E}">
        <p14:creationId xmlns:p14="http://schemas.microsoft.com/office/powerpoint/2010/main" val="1110149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CF96FE-4BFD-4EB0-860E-F76DA260189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772751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CF96FE-4BFD-4EB0-860E-F76DA260189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772751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CF96FE-4BFD-4EB0-860E-F76DA260189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080437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7F20FB-4AA5-4253-AD8E-CB6142536FD5}" type="slidenum">
              <a:rPr lang="zh-CN" altLang="en-US" smtClean="0"/>
              <a:t>22</a:t>
            </a:fld>
            <a:endParaRPr lang="zh-CN" altLang="en-US"/>
          </a:p>
        </p:txBody>
      </p:sp>
    </p:spTree>
    <p:extLst>
      <p:ext uri="{BB962C8B-B14F-4D97-AF65-F5344CB8AC3E}">
        <p14:creationId xmlns:p14="http://schemas.microsoft.com/office/powerpoint/2010/main" val="1110149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CF96FE-4BFD-4EB0-860E-F76DA260189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362454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CF96FE-4BFD-4EB0-860E-F76DA260189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080437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CF96FE-4BFD-4EB0-860E-F76DA260189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362454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CF96FE-4BFD-4EB0-860E-F76DA260189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080437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CF96FE-4BFD-4EB0-860E-F76DA260189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362454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2286000" y="1683545"/>
            <a:ext cx="13716000" cy="3581400"/>
          </a:xfrm>
        </p:spPr>
        <p:txBody>
          <a:bodyPr anchor="b"/>
          <a:lstStyle>
            <a:lvl1pPr algn="ctr">
              <a:defRPr sz="9000"/>
            </a:lvl1pPr>
          </a:lstStyle>
          <a:p>
            <a:r>
              <a:rPr lang="zh-CN" altLang="en-US"/>
              <a:t>单击此处编辑母版标题样式</a:t>
            </a:r>
          </a:p>
        </p:txBody>
      </p:sp>
      <p:sp>
        <p:nvSpPr>
          <p:cNvPr id="3" name="副标题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355C5F4-8241-4297-A607-2414451469E3}" type="datetimeFigureOut">
              <a:rPr lang="zh-CN" altLang="en-US" smtClean="0"/>
              <a:t>2024/11/13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2667256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355C5F4-8241-4297-A607-2414451469E3}" type="datetimeFigureOut">
              <a:rPr lang="zh-CN" altLang="en-US" smtClean="0"/>
              <a:t>2024/11/13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413287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247775" y="2564608"/>
            <a:ext cx="15773400" cy="4279106"/>
          </a:xfrm>
        </p:spPr>
        <p:txBody>
          <a:bodyPr anchor="b"/>
          <a:lstStyle>
            <a:lvl1pPr>
              <a:defRPr sz="9000"/>
            </a:lvl1pPr>
          </a:lstStyle>
          <a:p>
            <a:r>
              <a:rPr lang="zh-CN" altLang="en-US"/>
              <a:t>单击此处编辑母版标题样式</a:t>
            </a:r>
          </a:p>
        </p:txBody>
      </p:sp>
      <p:sp>
        <p:nvSpPr>
          <p:cNvPr id="3" name="文本占位符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355C5F4-8241-4297-A607-2414451469E3}" type="datetimeFigureOut">
              <a:rPr lang="zh-CN" altLang="en-US" smtClean="0"/>
              <a:t>2024/11/13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3177688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1257300" y="2738438"/>
            <a:ext cx="7772400" cy="652700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9258300" y="2738438"/>
            <a:ext cx="7772400" cy="652700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355C5F4-8241-4297-A607-2414451469E3}" type="datetimeFigureOut">
              <a:rPr lang="zh-CN" altLang="en-US" smtClean="0"/>
              <a:t>2024/11/13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3114048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259682" y="547688"/>
            <a:ext cx="15773400" cy="1988345"/>
          </a:xfrm>
        </p:spPr>
        <p:txBody>
          <a:bodyPr/>
          <a:lstStyle/>
          <a:p>
            <a:r>
              <a:rPr lang="zh-CN" altLang="en-US"/>
              <a:t>单击此处编辑母版标题样式</a:t>
            </a:r>
          </a:p>
        </p:txBody>
      </p:sp>
      <p:sp>
        <p:nvSpPr>
          <p:cNvPr id="3" name="文本占位符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CN" altLang="en-US"/>
              <a:t>单击此处编辑母版文本样式</a:t>
            </a:r>
          </a:p>
        </p:txBody>
      </p:sp>
      <p:sp>
        <p:nvSpPr>
          <p:cNvPr id="4" name="内容占位符 3"/>
          <p:cNvSpPr>
            <a:spLocks noGrp="1"/>
          </p:cNvSpPr>
          <p:nvPr>
            <p:ph sz="half" idx="2"/>
          </p:nvPr>
        </p:nvSpPr>
        <p:spPr>
          <a:xfrm>
            <a:off x="1259683" y="3757613"/>
            <a:ext cx="7736681" cy="552688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CN" altLang="en-US"/>
              <a:t>单击此处编辑母版文本样式</a:t>
            </a:r>
          </a:p>
        </p:txBody>
      </p:sp>
      <p:sp>
        <p:nvSpPr>
          <p:cNvPr id="6" name="内容占位符 5"/>
          <p:cNvSpPr>
            <a:spLocks noGrp="1"/>
          </p:cNvSpPr>
          <p:nvPr>
            <p:ph sz="quarter" idx="4"/>
          </p:nvPr>
        </p:nvSpPr>
        <p:spPr>
          <a:xfrm>
            <a:off x="9258300" y="3757613"/>
            <a:ext cx="7774782" cy="552688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355C5F4-8241-4297-A607-2414451469E3}" type="datetimeFigureOut">
              <a:rPr lang="zh-CN" altLang="en-US" smtClean="0"/>
              <a:t>2024/11/13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712136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355C5F4-8241-4297-A607-2414451469E3}" type="datetimeFigureOut">
              <a:rPr lang="zh-CN" altLang="en-US" smtClean="0"/>
              <a:t>2024/11/13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1676691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355C5F4-8241-4297-A607-2414451469E3}" type="datetimeFigureOut">
              <a:rPr lang="zh-CN" altLang="en-US" smtClean="0"/>
              <a:t>2024/11/13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2515620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259683" y="685800"/>
            <a:ext cx="5898356" cy="2400300"/>
          </a:xfrm>
        </p:spPr>
        <p:txBody>
          <a:bodyPr anchor="b"/>
          <a:lstStyle>
            <a:lvl1pPr>
              <a:defRPr sz="4800"/>
            </a:lvl1pPr>
          </a:lstStyle>
          <a:p>
            <a:r>
              <a:rPr lang="zh-CN" altLang="en-US"/>
              <a:t>单击此处编辑母版标题样式</a:t>
            </a:r>
          </a:p>
        </p:txBody>
      </p:sp>
      <p:sp>
        <p:nvSpPr>
          <p:cNvPr id="3" name="内容占位符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355C5F4-8241-4297-A607-2414451469E3}" type="datetimeFigureOut">
              <a:rPr lang="zh-CN" altLang="en-US" smtClean="0"/>
              <a:t>2024/11/13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2119527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259683" y="685800"/>
            <a:ext cx="5898356" cy="2400300"/>
          </a:xfrm>
        </p:spPr>
        <p:txBody>
          <a:bodyPr anchor="b"/>
          <a:lstStyle>
            <a:lvl1pPr>
              <a:defRPr sz="4800"/>
            </a:lvl1pPr>
          </a:lstStyle>
          <a:p>
            <a:r>
              <a:rPr lang="zh-CN" altLang="en-US"/>
              <a:t>单击此处编辑母版标题样式</a:t>
            </a:r>
          </a:p>
        </p:txBody>
      </p:sp>
      <p:sp>
        <p:nvSpPr>
          <p:cNvPr id="3" name="图片占位符 2"/>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zh-CN" altLang="en-US"/>
          </a:p>
        </p:txBody>
      </p:sp>
      <p:sp>
        <p:nvSpPr>
          <p:cNvPr id="4" name="文本占位符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355C5F4-8241-4297-A607-2414451469E3}" type="datetimeFigureOut">
              <a:rPr lang="zh-CN" altLang="en-US" smtClean="0"/>
              <a:t>2024/11/13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3062331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355C5F4-8241-4297-A607-2414451469E3}" type="datetimeFigureOut">
              <a:rPr lang="zh-CN" altLang="en-US" smtClean="0"/>
              <a:t>2024/11/13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2070346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3087350" y="547688"/>
            <a:ext cx="3943350" cy="8717757"/>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1257300" y="547688"/>
            <a:ext cx="11601450" cy="871775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355C5F4-8241-4297-A607-2414451469E3}" type="datetimeFigureOut">
              <a:rPr lang="zh-CN" altLang="en-US" smtClean="0"/>
              <a:t>2024/11/13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31506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Slide">
    <p:spTree>
      <p:nvGrpSpPr>
        <p:cNvPr id="1" name=""/>
        <p:cNvGrpSpPr/>
        <p:nvPr/>
      </p:nvGrpSpPr>
      <p:grpSpPr>
        <a:xfrm>
          <a:off x="0" y="0"/>
          <a:ext cx="0" cy="0"/>
          <a:chOff x="0" y="0"/>
          <a:chExt cx="0" cy="0"/>
        </a:xfrm>
      </p:grpSpPr>
      <p:sp>
        <p:nvSpPr>
          <p:cNvPr id="2" name="矩形 1"/>
          <p:cNvSpPr/>
          <p:nvPr userDrawn="1"/>
        </p:nvSpPr>
        <p:spPr>
          <a:xfrm>
            <a:off x="0" y="0"/>
            <a:ext cx="18288000" cy="10287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Tree>
    <p:extLst>
      <p:ext uri="{BB962C8B-B14F-4D97-AF65-F5344CB8AC3E}">
        <p14:creationId xmlns:p14="http://schemas.microsoft.com/office/powerpoint/2010/main" val="590623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E355C5F4-8241-4297-A607-2414451469E3}" type="datetimeFigureOut">
              <a:rPr lang="zh-CN" altLang="en-US" smtClean="0"/>
              <a:t>2024/11/13</a:t>
            </a:fld>
            <a:endParaRPr lang="zh-CN" altLang="en-US"/>
          </a:p>
        </p:txBody>
      </p:sp>
      <p:sp>
        <p:nvSpPr>
          <p:cNvPr id="5" name="页脚占位符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30621158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2.xml"/><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gif"/><Relationship Id="rId18" Type="http://schemas.openxmlformats.org/officeDocument/2006/relationships/slide" Target="slide10.xml"/><Relationship Id="rId26" Type="http://schemas.openxmlformats.org/officeDocument/2006/relationships/image" Target="../media/image27.png"/><Relationship Id="rId3" Type="http://schemas.openxmlformats.org/officeDocument/2006/relationships/slideLayout" Target="../slideLayouts/slideLayout2.xml"/><Relationship Id="rId21" Type="http://schemas.openxmlformats.org/officeDocument/2006/relationships/slide" Target="slide4.xml"/><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gif"/><Relationship Id="rId25" Type="http://schemas.openxmlformats.org/officeDocument/2006/relationships/slide" Target="slide6.xml"/><Relationship Id="rId2" Type="http://schemas.openxmlformats.org/officeDocument/2006/relationships/audio" Target="../media/media2.wma"/><Relationship Id="rId16" Type="http://schemas.openxmlformats.org/officeDocument/2006/relationships/image" Target="../media/image22.png"/><Relationship Id="rId20" Type="http://schemas.openxmlformats.org/officeDocument/2006/relationships/image" Target="../media/image9.png"/><Relationship Id="rId29" Type="http://schemas.openxmlformats.org/officeDocument/2006/relationships/slide" Target="slide8.xml"/><Relationship Id="rId1" Type="http://schemas.microsoft.com/office/2007/relationships/media" Target="../media/media2.wma"/><Relationship Id="rId6" Type="http://schemas.openxmlformats.org/officeDocument/2006/relationships/image" Target="../media/image12.png"/><Relationship Id="rId11" Type="http://schemas.openxmlformats.org/officeDocument/2006/relationships/image" Target="../media/image17.png"/><Relationship Id="rId24" Type="http://schemas.openxmlformats.org/officeDocument/2006/relationships/image" Target="../media/image26.png"/><Relationship Id="rId32" Type="http://schemas.openxmlformats.org/officeDocument/2006/relationships/image" Target="../media/image30.png"/><Relationship Id="rId5" Type="http://schemas.openxmlformats.org/officeDocument/2006/relationships/image" Target="../media/image11.jpeg"/><Relationship Id="rId15" Type="http://schemas.openxmlformats.org/officeDocument/2006/relationships/image" Target="../media/image21.gif"/><Relationship Id="rId23" Type="http://schemas.openxmlformats.org/officeDocument/2006/relationships/slide" Target="slide5.xml"/><Relationship Id="rId28" Type="http://schemas.openxmlformats.org/officeDocument/2006/relationships/image" Target="../media/image28.png"/><Relationship Id="rId10" Type="http://schemas.openxmlformats.org/officeDocument/2006/relationships/image" Target="../media/image16.png"/><Relationship Id="rId19" Type="http://schemas.openxmlformats.org/officeDocument/2006/relationships/image" Target="../media/image24.png"/><Relationship Id="rId31" Type="http://schemas.openxmlformats.org/officeDocument/2006/relationships/slide" Target="slide9.xml"/><Relationship Id="rId4" Type="http://schemas.openxmlformats.org/officeDocument/2006/relationships/audio" Target="../media/audio1.wav"/><Relationship Id="rId9" Type="http://schemas.openxmlformats.org/officeDocument/2006/relationships/image" Target="../media/image15.png"/><Relationship Id="rId14" Type="http://schemas.openxmlformats.org/officeDocument/2006/relationships/image" Target="../media/image20.gif"/><Relationship Id="rId22" Type="http://schemas.openxmlformats.org/officeDocument/2006/relationships/image" Target="../media/image25.png"/><Relationship Id="rId27" Type="http://schemas.openxmlformats.org/officeDocument/2006/relationships/slide" Target="slide7.xml"/><Relationship Id="rId30" Type="http://schemas.openxmlformats.org/officeDocument/2006/relationships/image" Target="../media/image29.png"/></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 Target="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slide" Target="slide3.xml"/></Relationships>
</file>

<file path=ppt/slides/_rels/slide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8.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5.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png"/><Relationship Id="rId7" Type="http://schemas.openxmlformats.org/officeDocument/2006/relationships/image" Target="../media/image46.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5.png"/><Relationship Id="rId10" Type="http://schemas.openxmlformats.org/officeDocument/2006/relationships/image" Target="../media/image48.png"/><Relationship Id="rId4" Type="http://schemas.openxmlformats.org/officeDocument/2006/relationships/image" Target="../media/image44.png"/><Relationship Id="rId9"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png"/><Relationship Id="rId7"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png"/><Relationship Id="rId7"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46860" y="618512"/>
            <a:ext cx="14505467" cy="6169574"/>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080375" y="7728098"/>
            <a:ext cx="1329524" cy="2091746"/>
          </a:xfrm>
          <a:prstGeom prst="rect">
            <a:avLst/>
          </a:prstGeom>
        </p:spPr>
      </p:pic>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78680" y="4637579"/>
            <a:ext cx="10880664" cy="5464271"/>
          </a:xfrm>
          <a:prstGeom prst="rect">
            <a:avLst/>
          </a:prstGeom>
        </p:spPr>
      </p:pic>
      <p:pic>
        <p:nvPicPr>
          <p:cNvPr id="6" name="图片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71441" y="7639838"/>
            <a:ext cx="5847572" cy="2180004"/>
          </a:xfrm>
          <a:prstGeom prst="rect">
            <a:avLst/>
          </a:prstGeom>
        </p:spPr>
      </p:pic>
      <p:pic>
        <p:nvPicPr>
          <p:cNvPr id="7" name="图片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33933" y="6914137"/>
            <a:ext cx="2237508" cy="1976024"/>
          </a:xfrm>
          <a:prstGeom prst="rect">
            <a:avLst/>
          </a:prstGeom>
        </p:spPr>
      </p:pic>
      <p:pic>
        <p:nvPicPr>
          <p:cNvPr id="8" name="图片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350915" y="6686015"/>
            <a:ext cx="1572212" cy="2475822"/>
          </a:xfrm>
          <a:prstGeom prst="rect">
            <a:avLst/>
          </a:prstGeom>
        </p:spPr>
      </p:pic>
      <p:pic>
        <p:nvPicPr>
          <p:cNvPr id="3" name="图片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00984" y="6277676"/>
            <a:ext cx="4351572" cy="3770969"/>
          </a:xfrm>
          <a:prstGeom prst="rect">
            <a:avLst/>
          </a:prstGeom>
        </p:spPr>
      </p:pic>
      <p:sp>
        <p:nvSpPr>
          <p:cNvPr id="11" name="文本框 10"/>
          <p:cNvSpPr txBox="1"/>
          <p:nvPr/>
        </p:nvSpPr>
        <p:spPr>
          <a:xfrm>
            <a:off x="2862470" y="1660854"/>
            <a:ext cx="13000383" cy="2585323"/>
          </a:xfrm>
          <a:prstGeom prst="rect">
            <a:avLst/>
          </a:prstGeom>
          <a:noFill/>
        </p:spPr>
        <p:txBody>
          <a:bodyPr wrap="square" rtlCol="0">
            <a:spAutoFit/>
          </a:bodyPr>
          <a:lstStyle/>
          <a:p>
            <a:pPr algn="ctr" defTabSz="1371600"/>
            <a:r>
              <a:rPr lang="vi-VN" sz="8100" dirty="0">
                <a:solidFill>
                  <a:prstClr val="white"/>
                </a:solidFill>
                <a:latin typeface="#9Slide03 Arima Madurai Black" panose="00000A00000000000000" pitchFamily="2" charset="0"/>
                <a:cs typeface="#9Slide03 Arima Madurai Black" panose="00000A00000000000000" pitchFamily="2" charset="0"/>
              </a:rPr>
              <a:t>CHÀO MỪNG CÁC EM ĐẾN VỚI TIẾT HỌC HÔM NAY</a:t>
            </a:r>
            <a:endParaRPr lang="en-US" sz="8100" dirty="0">
              <a:solidFill>
                <a:prstClr val="white"/>
              </a:solidFill>
              <a:latin typeface="#9Slide03 Arima Madurai Black" panose="00000A00000000000000" pitchFamily="2" charset="0"/>
              <a:cs typeface="#9Slide03 Arima Madurai Black" panose="00000A00000000000000" pitchFamily="2" charset="0"/>
            </a:endParaRPr>
          </a:p>
        </p:txBody>
      </p:sp>
      <p:sp>
        <p:nvSpPr>
          <p:cNvPr id="14" name="文本框 13"/>
          <p:cNvSpPr txBox="1"/>
          <p:nvPr/>
        </p:nvSpPr>
        <p:spPr>
          <a:xfrm>
            <a:off x="7374313" y="4916149"/>
            <a:ext cx="4259499" cy="646331"/>
          </a:xfrm>
          <a:prstGeom prst="rect">
            <a:avLst/>
          </a:prstGeom>
          <a:noFill/>
          <a:effectLst/>
        </p:spPr>
        <p:txBody>
          <a:bodyPr wrap="none" rtlCol="0">
            <a:spAutoFit/>
          </a:bodyPr>
          <a:lstStyle/>
          <a:p>
            <a:pPr defTabSz="1371600"/>
            <a:r>
              <a:rPr lang="vi-VN" sz="3600" dirty="0">
                <a:solidFill>
                  <a:prstClr val="white"/>
                </a:solidFill>
                <a:latin typeface="#9Slide03 Arima Madurai Bold" panose="00000800000000000000" pitchFamily="2" charset="0"/>
                <a:cs typeface="#9Slide03 Arima Madurai Bold" panose="00000800000000000000" pitchFamily="2" charset="0"/>
              </a:rPr>
              <a:t>Khoa học tự nhiên</a:t>
            </a:r>
            <a:r>
              <a:rPr lang="en-US" sz="3600" dirty="0">
                <a:solidFill>
                  <a:prstClr val="white"/>
                </a:solidFill>
                <a:latin typeface="#9Slide03 Arima Madurai Bold" panose="00000800000000000000" pitchFamily="2" charset="0"/>
                <a:cs typeface="#9Slide03 Arima Madurai Bold" panose="00000800000000000000" pitchFamily="2" charset="0"/>
              </a:rPr>
              <a:t> 8</a:t>
            </a:r>
          </a:p>
        </p:txBody>
      </p:sp>
      <p:pic>
        <p:nvPicPr>
          <p:cNvPr id="9" name="Lady &amp; Bird (淑女与鸟组合) - Stephanie Says (史蒂芬妮说)(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742393" y="-1591272"/>
            <a:ext cx="914400" cy="914400"/>
          </a:xfrm>
          <a:prstGeom prst="rect">
            <a:avLst/>
          </a:prstGeom>
        </p:spPr>
      </p:pic>
    </p:spTree>
    <p:extLst>
      <p:ext uri="{BB962C8B-B14F-4D97-AF65-F5344CB8AC3E}">
        <p14:creationId xmlns:p14="http://schemas.microsoft.com/office/powerpoint/2010/main" val="9219867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par>
                                <p:cTn id="7" presetID="14" presetClass="entr" presetSubtype="1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randombar(horizontal)">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Effect transition="in" filter="fade">
                                      <p:cBhvr>
                                        <p:cTn id="15" dur="1000"/>
                                        <p:tgtEl>
                                          <p:spTgt spid="11"/>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750"/>
                                        <p:tgtEl>
                                          <p:spTgt spid="3"/>
                                        </p:tgtEl>
                                      </p:cBhvr>
                                    </p:animEffect>
                                  </p:childTnLst>
                                </p:cTn>
                              </p:par>
                              <p:par>
                                <p:cTn id="26" presetID="10" presetClass="entr" presetSubtype="0" fill="hold" nodeType="withEffect">
                                  <p:stCondLst>
                                    <p:cond delay="25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750"/>
                                        <p:tgtEl>
                                          <p:spTgt spid="7"/>
                                        </p:tgtEl>
                                      </p:cBhvr>
                                    </p:animEffect>
                                  </p:childTnLst>
                                </p:cTn>
                              </p:par>
                            </p:childTnLst>
                          </p:cTn>
                        </p:par>
                        <p:par>
                          <p:cTn id="29" fill="hold">
                            <p:stCondLst>
                              <p:cond delay="3500"/>
                            </p:stCondLst>
                            <p:childTnLst>
                              <p:par>
                                <p:cTn id="30" presetID="42"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10" presetClass="entr" presetSubtype="0" fill="hold" nodeType="withEffect">
                                  <p:stCondLst>
                                    <p:cond delay="25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750"/>
                                        <p:tgtEl>
                                          <p:spTgt spid="8"/>
                                        </p:tgtEl>
                                      </p:cBhvr>
                                    </p:animEffect>
                                  </p:childTnLst>
                                </p:cTn>
                              </p:par>
                              <p:par>
                                <p:cTn id="38" presetID="10" presetClass="entr" presetSubtype="0" fill="hold" nodeType="withEffect">
                                  <p:stCondLst>
                                    <p:cond delay="50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750"/>
                                        <p:tgtEl>
                                          <p:spTgt spid="4"/>
                                        </p:tgtEl>
                                      </p:cBhvr>
                                    </p:animEffect>
                                  </p:childTnLst>
                                </p:cTn>
                              </p:par>
                            </p:childTnLst>
                          </p:cTn>
                        </p:par>
                        <p:par>
                          <p:cTn id="41" fill="hold">
                            <p:stCondLst>
                              <p:cond delay="4750"/>
                            </p:stCondLst>
                            <p:childTnLst>
                              <p:par>
                                <p:cTn id="42" presetID="2" presetClass="entr" presetSubtype="2"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1000" fill="hold"/>
                                        <p:tgtEl>
                                          <p:spTgt spid="5"/>
                                        </p:tgtEl>
                                        <p:attrNameLst>
                                          <p:attrName>ppt_x</p:attrName>
                                        </p:attrNameLst>
                                      </p:cBhvr>
                                      <p:tavLst>
                                        <p:tav tm="0">
                                          <p:val>
                                            <p:strVal val="1+#ppt_w/2"/>
                                          </p:val>
                                        </p:tav>
                                        <p:tav tm="100000">
                                          <p:val>
                                            <p:strVal val="#ppt_x"/>
                                          </p:val>
                                        </p:tav>
                                      </p:tavLst>
                                    </p:anim>
                                    <p:anim calcmode="lin" valueType="num">
                                      <p:cBhvr additive="base">
                                        <p:cTn id="45"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6" repeatCount="indefinite" fill="hold" display="0">
                  <p:stCondLst>
                    <p:cond delay="indefinite"/>
                  </p:stCondLst>
                  <p:endCondLst>
                    <p:cond evt="onStopAudio" delay="0">
                      <p:tgtEl>
                        <p:sldTgt/>
                      </p:tgtEl>
                    </p:cond>
                  </p:endCondLst>
                </p:cTn>
                <p:tgtEl>
                  <p:spTgt spid="9"/>
                </p:tgtEl>
              </p:cMediaNode>
            </p:audio>
          </p:childTnLst>
        </p:cTn>
      </p:par>
    </p:tnLst>
    <p:bldLst>
      <p:bldP spid="11"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
            <a:extLst>
              <a:ext uri="{FF2B5EF4-FFF2-40B4-BE49-F238E27FC236}">
                <a16:creationId xmlns:a16="http://schemas.microsoft.com/office/drawing/2014/main" id="{16C5F395-B520-44C5-98FE-EAA09CFD8D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 y="0"/>
            <a:ext cx="18259598" cy="10044333"/>
          </a:xfrm>
          <a:prstGeom prst="rect">
            <a:avLst/>
          </a:prstGeom>
          <a:ln w="228600" cap="sq" cmpd="thickThin">
            <a:solidFill>
              <a:srgbClr val="000000"/>
            </a:solidFill>
            <a:prstDash val="solid"/>
            <a:miter lim="800000"/>
          </a:ln>
          <a:effectLst>
            <a:innerShdw blurRad="76200">
              <a:srgbClr val="000000"/>
            </a:innerShdw>
          </a:effectLst>
        </p:spPr>
      </p:pic>
      <p:sp>
        <p:nvSpPr>
          <p:cNvPr id="9" name="Google Shape;5915;p37">
            <a:extLst>
              <a:ext uri="{FF2B5EF4-FFF2-40B4-BE49-F238E27FC236}">
                <a16:creationId xmlns:a16="http://schemas.microsoft.com/office/drawing/2014/main" id="{BAF64984-4238-44DE-AD12-86B3158F5B49}"/>
              </a:ext>
            </a:extLst>
          </p:cNvPr>
          <p:cNvSpPr txBox="1">
            <a:spLocks/>
          </p:cNvSpPr>
          <p:nvPr/>
        </p:nvSpPr>
        <p:spPr>
          <a:xfrm>
            <a:off x="1759428" y="2508885"/>
            <a:ext cx="14901822" cy="3737610"/>
          </a:xfrm>
          <a:prstGeom prst="rect">
            <a:avLst/>
          </a:prstGeom>
        </p:spPr>
        <p:txBody>
          <a:bodyPr spcFirstLastPara="1" wrap="square" lIns="137138" tIns="137138" rIns="137138" bIns="137138"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371600">
              <a:lnSpc>
                <a:spcPct val="100000"/>
              </a:lnSpc>
            </a:pPr>
            <a:r>
              <a:rPr lang="en-US" sz="6000" u="sng" dirty="0" err="1">
                <a:solidFill>
                  <a:srgbClr val="FF0000"/>
                </a:solidFill>
                <a:latin typeface="Times New Roman" pitchFamily="18" charset="0"/>
                <a:ea typeface="Tiffany" pitchFamily="18" charset="0"/>
                <a:cs typeface="Times New Roman" pitchFamily="18" charset="0"/>
              </a:rPr>
              <a:t>Bài</a:t>
            </a:r>
            <a:r>
              <a:rPr lang="en-US" sz="6000" u="sng" dirty="0">
                <a:solidFill>
                  <a:srgbClr val="FF0000"/>
                </a:solidFill>
                <a:latin typeface="Times New Roman" pitchFamily="18" charset="0"/>
                <a:ea typeface="Tiffany" pitchFamily="18" charset="0"/>
                <a:cs typeface="Times New Roman" pitchFamily="18" charset="0"/>
              </a:rPr>
              <a:t> 34: </a:t>
            </a:r>
            <a:r>
              <a:rPr lang="en-US" sz="6000" b="1" dirty="0">
                <a:latin typeface="Times New Roman" pitchFamily="18" charset="0"/>
                <a:ea typeface="Tiffany" pitchFamily="18" charset="0"/>
                <a:cs typeface="Times New Roman" pitchFamily="18" charset="0"/>
              </a:rPr>
              <a:t>HỆ HÔ HẤP Ở NGƯỜI</a:t>
            </a:r>
            <a:endParaRPr lang="vi-VN" altLang="en-US" sz="6000" u="sng" dirty="0">
              <a:solidFill>
                <a:srgbClr val="FF0000"/>
              </a:solidFill>
              <a:latin typeface="Times New Roman" pitchFamily="18" charset="0"/>
              <a:ea typeface="Tiffany" pitchFamily="18" charset="0"/>
              <a:cs typeface="Times New Roman" pitchFamily="18" charset="0"/>
            </a:endParaRPr>
          </a:p>
        </p:txBody>
      </p:sp>
    </p:spTree>
    <p:extLst>
      <p:ext uri="{BB962C8B-B14F-4D97-AF65-F5344CB8AC3E}">
        <p14:creationId xmlns:p14="http://schemas.microsoft.com/office/powerpoint/2010/main" val="508728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https://img.loigiaihay.com/picture/2019/0919/tnxh3-b2-h2-b1.jpg"/>
          <p:cNvPicPr/>
          <p:nvPr/>
        </p:nvPicPr>
        <p:blipFill>
          <a:blip r:embed="rId5">
            <a:extLst>
              <a:ext uri="{28A0092B-C50C-407E-A947-70E740481C1C}">
                <a14:useLocalDpi xmlns:a14="http://schemas.microsoft.com/office/drawing/2010/main" val="0"/>
              </a:ext>
            </a:extLst>
          </a:blip>
          <a:srcRect/>
          <a:stretch>
            <a:fillRect/>
          </a:stretch>
        </p:blipFill>
        <p:spPr bwMode="auto">
          <a:xfrm>
            <a:off x="6023733" y="844163"/>
            <a:ext cx="11898104" cy="7606120"/>
          </a:xfrm>
          <a:prstGeom prst="rect">
            <a:avLst/>
          </a:prstGeom>
          <a:noFill/>
          <a:ln>
            <a:noFill/>
          </a:ln>
        </p:spPr>
      </p:pic>
      <p:pic>
        <p:nvPicPr>
          <p:cNvPr id="138" name="Picture 13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54" y="-96286"/>
            <a:ext cx="18280904" cy="10288151"/>
          </a:xfrm>
          <a:prstGeom prst="rect">
            <a:avLst/>
          </a:prstGeom>
        </p:spPr>
      </p:pic>
      <p:pic>
        <p:nvPicPr>
          <p:cNvPr id="124" name="den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77924" y="992030"/>
            <a:ext cx="3977985" cy="3977985"/>
          </a:xfrm>
          <a:prstGeom prst="rect">
            <a:avLst/>
          </a:prstGeom>
        </p:spPr>
      </p:pic>
      <p:pic>
        <p:nvPicPr>
          <p:cNvPr id="125" name="den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73417" y="1514763"/>
            <a:ext cx="3959715" cy="3959715"/>
          </a:xfrm>
          <a:prstGeom prst="rect">
            <a:avLst/>
          </a:prstGeom>
        </p:spPr>
      </p:pic>
      <p:pic>
        <p:nvPicPr>
          <p:cNvPr id="126" name="den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820304" y="1001176"/>
            <a:ext cx="3959715" cy="3968840"/>
          </a:xfrm>
          <a:prstGeom prst="rect">
            <a:avLst/>
          </a:prstGeom>
        </p:spPr>
      </p:pic>
      <p:pic>
        <p:nvPicPr>
          <p:cNvPr id="127" name="den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70424" y="4440888"/>
            <a:ext cx="3977985" cy="3977985"/>
          </a:xfrm>
          <a:prstGeom prst="rect">
            <a:avLst/>
          </a:prstGeom>
        </p:spPr>
      </p:pic>
      <p:pic>
        <p:nvPicPr>
          <p:cNvPr id="128" name="den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886047" y="4947246"/>
            <a:ext cx="3959715" cy="3959715"/>
          </a:xfrm>
          <a:prstGeom prst="rect">
            <a:avLst/>
          </a:prstGeom>
        </p:spPr>
      </p:pic>
      <p:pic>
        <p:nvPicPr>
          <p:cNvPr id="129" name="den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241012" y="4407080"/>
            <a:ext cx="3977985" cy="3977985"/>
          </a:xfrm>
          <a:prstGeom prst="rect">
            <a:avLst/>
          </a:prstGeom>
        </p:spPr>
      </p:pic>
      <p:pic>
        <p:nvPicPr>
          <p:cNvPr id="146" name="Picture 14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787953" y="1652179"/>
            <a:ext cx="1752893" cy="1752893"/>
          </a:xfrm>
          <a:prstGeom prst="rect">
            <a:avLst/>
          </a:prstGeom>
        </p:spPr>
      </p:pic>
      <p:pic>
        <p:nvPicPr>
          <p:cNvPr id="147" name="Picture 14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9054" y="1325963"/>
            <a:ext cx="1591661" cy="1591661"/>
          </a:xfrm>
          <a:prstGeom prst="rect">
            <a:avLst/>
          </a:prstGeom>
        </p:spPr>
      </p:pic>
      <p:pic>
        <p:nvPicPr>
          <p:cNvPr id="148" name="Picture 14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332376" y="2607253"/>
            <a:ext cx="1691357" cy="1691357"/>
          </a:xfrm>
          <a:prstGeom prst="rect">
            <a:avLst/>
          </a:prstGeom>
        </p:spPr>
      </p:pic>
      <p:pic>
        <p:nvPicPr>
          <p:cNvPr id="149" name="Picture 14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507037" y="-1462249"/>
            <a:ext cx="2642846" cy="9089924"/>
          </a:xfrm>
          <a:prstGeom prst="rect">
            <a:avLst/>
          </a:prstGeom>
        </p:spPr>
      </p:pic>
      <p:pic>
        <p:nvPicPr>
          <p:cNvPr id="150" name="Picture 14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856909" y="7627674"/>
            <a:ext cx="971550" cy="1357313"/>
          </a:xfrm>
          <a:prstGeom prst="rect">
            <a:avLst/>
          </a:prstGeom>
        </p:spPr>
      </p:pic>
      <p:pic>
        <p:nvPicPr>
          <p:cNvPr id="159" name="Picture 158">
            <a:hlinkClick r:id="rId18" action="ppaction://hlinksldjump"/>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6505129" y="8778240"/>
            <a:ext cx="1771232" cy="1497330"/>
          </a:xfrm>
          <a:prstGeom prst="rect">
            <a:avLst/>
          </a:prstGeom>
        </p:spPr>
      </p:pic>
      <p:pic>
        <p:nvPicPr>
          <p:cNvPr id="4" name="vuideho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19055" y="-1007324"/>
            <a:ext cx="914400" cy="914400"/>
          </a:xfrm>
          <a:prstGeom prst="rect">
            <a:avLst/>
          </a:prstGeom>
        </p:spPr>
      </p:pic>
      <p:pic>
        <p:nvPicPr>
          <p:cNvPr id="139" name="mau1">
            <a:hlinkClick r:id="rId21" action="ppaction://hlinksldjump"/>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6963413" y="969261"/>
            <a:ext cx="3977985" cy="3977985"/>
          </a:xfrm>
          <a:prstGeom prst="rect">
            <a:avLst/>
          </a:prstGeom>
        </p:spPr>
      </p:pic>
      <p:pic>
        <p:nvPicPr>
          <p:cNvPr id="140" name="mau2">
            <a:hlinkClick r:id="rId23" action="ppaction://hlinksldjump"/>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0382521" y="1514763"/>
            <a:ext cx="3950612" cy="3959715"/>
          </a:xfrm>
          <a:prstGeom prst="rect">
            <a:avLst/>
          </a:prstGeom>
        </p:spPr>
      </p:pic>
      <p:pic>
        <p:nvPicPr>
          <p:cNvPr id="141" name="mau3">
            <a:hlinkClick r:id="rId25" action="ppaction://hlinksldjump"/>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13801769" y="1062254"/>
            <a:ext cx="3959715" cy="3959715"/>
          </a:xfrm>
          <a:prstGeom prst="rect">
            <a:avLst/>
          </a:prstGeom>
        </p:spPr>
      </p:pic>
      <p:pic>
        <p:nvPicPr>
          <p:cNvPr id="142" name="mau4">
            <a:hlinkClick r:id="rId27" action="ppaction://hlinksldjump"/>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6417165" y="4407080"/>
            <a:ext cx="3977985" cy="3977985"/>
          </a:xfrm>
          <a:prstGeom prst="rect">
            <a:avLst/>
          </a:prstGeom>
        </p:spPr>
      </p:pic>
      <p:pic>
        <p:nvPicPr>
          <p:cNvPr id="143" name="mau5">
            <a:hlinkClick r:id="rId29" action="ppaction://hlinksldjump"/>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9856190" y="4964600"/>
            <a:ext cx="3950612" cy="3959715"/>
          </a:xfrm>
          <a:prstGeom prst="rect">
            <a:avLst/>
          </a:prstGeom>
        </p:spPr>
      </p:pic>
      <p:pic>
        <p:nvPicPr>
          <p:cNvPr id="144" name="mau6">
            <a:hlinkClick r:id="rId31" action="ppaction://hlinksldjump"/>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13312805" y="4440888"/>
            <a:ext cx="3977985" cy="3977985"/>
          </a:xfrm>
          <a:prstGeom prst="rect">
            <a:avLst/>
          </a:prstGeom>
        </p:spPr>
      </p:pic>
    </p:spTree>
    <p:extLst>
      <p:ext uri="{BB962C8B-B14F-4D97-AF65-F5344CB8AC3E}">
        <p14:creationId xmlns:p14="http://schemas.microsoft.com/office/powerpoint/2010/main" val="4212419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275" fill="hold">
                                          <p:stCondLst>
                                            <p:cond delay="0"/>
                                          </p:stCondLst>
                                        </p:cTn>
                                        <p:tgtEl>
                                          <p:spTgt spid="149"/>
                                        </p:tgtEl>
                                        <p:attrNameLst>
                                          <p:attrName>r</p:attrName>
                                        </p:attrNameLst>
                                      </p:cBhvr>
                                    </p:animRot>
                                    <p:animRot by="-240000">
                                      <p:cBhvr>
                                        <p:cTn id="7" dur="550" fill="hold">
                                          <p:stCondLst>
                                            <p:cond delay="550"/>
                                          </p:stCondLst>
                                        </p:cTn>
                                        <p:tgtEl>
                                          <p:spTgt spid="149"/>
                                        </p:tgtEl>
                                        <p:attrNameLst>
                                          <p:attrName>r</p:attrName>
                                        </p:attrNameLst>
                                      </p:cBhvr>
                                    </p:animRot>
                                    <p:animRot by="240000">
                                      <p:cBhvr>
                                        <p:cTn id="8" dur="550" fill="hold">
                                          <p:stCondLst>
                                            <p:cond delay="1100"/>
                                          </p:stCondLst>
                                        </p:cTn>
                                        <p:tgtEl>
                                          <p:spTgt spid="149"/>
                                        </p:tgtEl>
                                        <p:attrNameLst>
                                          <p:attrName>r</p:attrName>
                                        </p:attrNameLst>
                                      </p:cBhvr>
                                    </p:animRot>
                                    <p:animRot by="-240000">
                                      <p:cBhvr>
                                        <p:cTn id="9" dur="550" fill="hold">
                                          <p:stCondLst>
                                            <p:cond delay="1650"/>
                                          </p:stCondLst>
                                        </p:cTn>
                                        <p:tgtEl>
                                          <p:spTgt spid="149"/>
                                        </p:tgtEl>
                                        <p:attrNameLst>
                                          <p:attrName>r</p:attrName>
                                        </p:attrNameLst>
                                      </p:cBhvr>
                                    </p:animRot>
                                    <p:animRot by="120000">
                                      <p:cBhvr>
                                        <p:cTn id="10" dur="550" fill="hold">
                                          <p:stCondLst>
                                            <p:cond delay="2200"/>
                                          </p:stCondLst>
                                        </p:cTn>
                                        <p:tgtEl>
                                          <p:spTgt spid="149"/>
                                        </p:tgtEl>
                                        <p:attrNameLst>
                                          <p:attrName>r</p:attrName>
                                        </p:attrNameLst>
                                      </p:cBhvr>
                                    </p:animRot>
                                  </p:childTnLst>
                                </p:cTn>
                              </p:par>
                              <p:par>
                                <p:cTn id="11" presetID="1" presetClass="mediacall" presetSubtype="0" fill="hold" nodeType="withEffect">
                                  <p:stCondLst>
                                    <p:cond delay="0"/>
                                  </p:stCondLst>
                                  <p:childTnLst>
                                    <p:cmd type="call" cmd="playFrom(0.0)">
                                      <p:cBhvr>
                                        <p:cTn id="12" dur="60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124"/>
                    </p:tgtEl>
                  </p:cond>
                </p:stCondLst>
                <p:endSync evt="end" delay="0">
                  <p:rtn val="all"/>
                </p:endSync>
                <p:childTnLst>
                  <p:par>
                    <p:cTn id="14" fill="hold">
                      <p:stCondLst>
                        <p:cond delay="0"/>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124"/>
                                        </p:tgtEl>
                                      </p:cBhvr>
                                    </p:animEffect>
                                    <p:set>
                                      <p:cBhvr>
                                        <p:cTn id="18" dur="1" fill="hold">
                                          <p:stCondLst>
                                            <p:cond delay="499"/>
                                          </p:stCondLst>
                                        </p:cTn>
                                        <p:tgtEl>
                                          <p:spTgt spid="124"/>
                                        </p:tgtEl>
                                        <p:attrNameLst>
                                          <p:attrName>style.visibility</p:attrName>
                                        </p:attrNameLst>
                                      </p:cBhvr>
                                      <p:to>
                                        <p:strVal val="hidden"/>
                                      </p:to>
                                    </p:set>
                                  </p:childTnLst>
                                  <p:subTnLst>
                                    <p:audio>
                                      <p:cMediaNode>
                                        <p:cTn display="0" masterRel="sameClick">
                                          <p:stCondLst>
                                            <p:cond evt="begin" delay="0">
                                              <p:tn val="16"/>
                                            </p:cond>
                                          </p:stCondLst>
                                          <p:endCondLst>
                                            <p:cond evt="onStopAudio" delay="0">
                                              <p:tgtEl>
                                                <p:sldTgt/>
                                              </p:tgtEl>
                                            </p:cond>
                                          </p:endCondLst>
                                        </p:cTn>
                                        <p:tgtEl>
                                          <p:sndTgt r:embed="rId4" name="cashreg.wav"/>
                                        </p:tgtEl>
                                      </p:cMediaNode>
                                    </p:audio>
                                  </p:subTnLst>
                                </p:cTn>
                              </p:par>
                            </p:childTnLst>
                          </p:cTn>
                        </p:par>
                      </p:childTnLst>
                    </p:cTn>
                  </p:par>
                </p:childTnLst>
              </p:cTn>
              <p:nextCondLst>
                <p:cond evt="onClick" delay="0">
                  <p:tgtEl>
                    <p:spTgt spid="124"/>
                  </p:tgtEl>
                </p:cond>
              </p:nextCondLst>
            </p:seq>
            <p:seq concurrent="1" nextAc="seek">
              <p:cTn id="19" restart="whenNotActive" fill="hold" evtFilter="cancelBubble" nodeType="interactiveSeq">
                <p:stCondLst>
                  <p:cond evt="onClick" delay="0">
                    <p:tgtEl>
                      <p:spTgt spid="125"/>
                    </p:tgtEl>
                  </p:cond>
                </p:stCondLst>
                <p:endSync evt="end" delay="0">
                  <p:rtn val="all"/>
                </p:endSync>
                <p:childTnLst>
                  <p:par>
                    <p:cTn id="20" fill="hold">
                      <p:stCondLst>
                        <p:cond delay="0"/>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
                                        <p:tgtEl>
                                          <p:spTgt spid="125"/>
                                        </p:tgtEl>
                                      </p:cBhvr>
                                    </p:animEffect>
                                    <p:set>
                                      <p:cBhvr>
                                        <p:cTn id="24" dur="1" fill="hold">
                                          <p:stCondLst>
                                            <p:cond delay="499"/>
                                          </p:stCondLst>
                                        </p:cTn>
                                        <p:tgtEl>
                                          <p:spTgt spid="125"/>
                                        </p:tgtEl>
                                        <p:attrNameLst>
                                          <p:attrName>style.visibility</p:attrName>
                                        </p:attrNameLst>
                                      </p:cBhvr>
                                      <p:to>
                                        <p:strVal val="hidden"/>
                                      </p:to>
                                    </p:set>
                                  </p:childTnLst>
                                  <p:subTnLst>
                                    <p:audio>
                                      <p:cMediaNode>
                                        <p:cTn display="0" masterRel="sameClick">
                                          <p:stCondLst>
                                            <p:cond evt="begin" delay="0">
                                              <p:tn val="22"/>
                                            </p:cond>
                                          </p:stCondLst>
                                          <p:endCondLst>
                                            <p:cond evt="onStopAudio" delay="0">
                                              <p:tgtEl>
                                                <p:sldTgt/>
                                              </p:tgtEl>
                                            </p:cond>
                                          </p:endCondLst>
                                        </p:cTn>
                                        <p:tgtEl>
                                          <p:sndTgt r:embed="rId4" name="cashreg.wav"/>
                                        </p:tgtEl>
                                      </p:cMediaNode>
                                    </p:audio>
                                  </p:subTnLst>
                                </p:cTn>
                              </p:par>
                            </p:childTnLst>
                          </p:cTn>
                        </p:par>
                      </p:childTnLst>
                    </p:cTn>
                  </p:par>
                </p:childTnLst>
              </p:cTn>
              <p:nextCondLst>
                <p:cond evt="onClick" delay="0">
                  <p:tgtEl>
                    <p:spTgt spid="125"/>
                  </p:tgtEl>
                </p:cond>
              </p:nextCondLst>
            </p:seq>
            <p:seq concurrent="1" nextAc="seek">
              <p:cTn id="25" restart="whenNotActive" fill="hold" evtFilter="cancelBubble" nodeType="interactiveSeq">
                <p:stCondLst>
                  <p:cond evt="onClick" delay="0">
                    <p:tgtEl>
                      <p:spTgt spid="126"/>
                    </p:tgtEl>
                  </p:cond>
                </p:stCondLst>
                <p:endSync evt="end" delay="0">
                  <p:rtn val="all"/>
                </p:endSync>
                <p:childTnLst>
                  <p:par>
                    <p:cTn id="26" fill="hold">
                      <p:stCondLst>
                        <p:cond delay="0"/>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126"/>
                                        </p:tgtEl>
                                      </p:cBhvr>
                                    </p:animEffect>
                                    <p:set>
                                      <p:cBhvr>
                                        <p:cTn id="30" dur="1" fill="hold">
                                          <p:stCondLst>
                                            <p:cond delay="499"/>
                                          </p:stCondLst>
                                        </p:cTn>
                                        <p:tgtEl>
                                          <p:spTgt spid="126"/>
                                        </p:tgtEl>
                                        <p:attrNameLst>
                                          <p:attrName>style.visibility</p:attrName>
                                        </p:attrNameLst>
                                      </p:cBhvr>
                                      <p:to>
                                        <p:strVal val="hidden"/>
                                      </p:to>
                                    </p:set>
                                  </p:childTnLst>
                                  <p:subTnLst>
                                    <p:audio>
                                      <p:cMediaNode>
                                        <p:cTn display="0" masterRel="sameClick">
                                          <p:stCondLst>
                                            <p:cond evt="begin" delay="0">
                                              <p:tn val="28"/>
                                            </p:cond>
                                          </p:stCondLst>
                                          <p:endCondLst>
                                            <p:cond evt="onStopAudio" delay="0">
                                              <p:tgtEl>
                                                <p:sldTgt/>
                                              </p:tgtEl>
                                            </p:cond>
                                          </p:endCondLst>
                                        </p:cTn>
                                        <p:tgtEl>
                                          <p:sndTgt r:embed="rId4" name="cashreg.wav"/>
                                        </p:tgtEl>
                                      </p:cMediaNode>
                                    </p:audio>
                                  </p:subTnLst>
                                </p:cTn>
                              </p:par>
                            </p:childTnLst>
                          </p:cTn>
                        </p:par>
                      </p:childTnLst>
                    </p:cTn>
                  </p:par>
                </p:childTnLst>
              </p:cTn>
              <p:nextCondLst>
                <p:cond evt="onClick" delay="0">
                  <p:tgtEl>
                    <p:spTgt spid="126"/>
                  </p:tgtEl>
                </p:cond>
              </p:nextCondLst>
            </p:seq>
            <p:seq concurrent="1" nextAc="seek">
              <p:cTn id="31" restart="whenNotActive" fill="hold" evtFilter="cancelBubble" nodeType="interactiveSeq">
                <p:stCondLst>
                  <p:cond evt="onClick" delay="0">
                    <p:tgtEl>
                      <p:spTgt spid="127"/>
                    </p:tgtEl>
                  </p:cond>
                </p:stCondLst>
                <p:endSync evt="end" delay="0">
                  <p:rtn val="all"/>
                </p:endSync>
                <p:childTnLst>
                  <p:par>
                    <p:cTn id="32" fill="hold">
                      <p:stCondLst>
                        <p:cond delay="0"/>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127"/>
                                        </p:tgtEl>
                                      </p:cBhvr>
                                    </p:animEffect>
                                    <p:set>
                                      <p:cBhvr>
                                        <p:cTn id="36" dur="1" fill="hold">
                                          <p:stCondLst>
                                            <p:cond delay="499"/>
                                          </p:stCondLst>
                                        </p:cTn>
                                        <p:tgtEl>
                                          <p:spTgt spid="127"/>
                                        </p:tgtEl>
                                        <p:attrNameLst>
                                          <p:attrName>style.visibility</p:attrName>
                                        </p:attrNameLst>
                                      </p:cBhvr>
                                      <p:to>
                                        <p:strVal val="hidden"/>
                                      </p:to>
                                    </p:set>
                                  </p:childTnLst>
                                  <p:subTnLst>
                                    <p:audio>
                                      <p:cMediaNode>
                                        <p:cTn display="0" masterRel="sameClick">
                                          <p:stCondLst>
                                            <p:cond evt="begin" delay="0">
                                              <p:tn val="34"/>
                                            </p:cond>
                                          </p:stCondLst>
                                          <p:endCondLst>
                                            <p:cond evt="onStopAudio" delay="0">
                                              <p:tgtEl>
                                                <p:sldTgt/>
                                              </p:tgtEl>
                                            </p:cond>
                                          </p:endCondLst>
                                        </p:cTn>
                                        <p:tgtEl>
                                          <p:sndTgt r:embed="rId4" name="cashreg.wav"/>
                                        </p:tgtEl>
                                      </p:cMediaNode>
                                    </p:audio>
                                  </p:subTnLst>
                                </p:cTn>
                              </p:par>
                            </p:childTnLst>
                          </p:cTn>
                        </p:par>
                      </p:childTnLst>
                    </p:cTn>
                  </p:par>
                </p:childTnLst>
              </p:cTn>
              <p:nextCondLst>
                <p:cond evt="onClick" delay="0">
                  <p:tgtEl>
                    <p:spTgt spid="127"/>
                  </p:tgtEl>
                </p:cond>
              </p:nextCondLst>
            </p:seq>
            <p:seq concurrent="1" nextAc="seek">
              <p:cTn id="37" restart="whenNotActive" fill="hold" evtFilter="cancelBubble" nodeType="interactiveSeq">
                <p:stCondLst>
                  <p:cond evt="onClick" delay="0">
                    <p:tgtEl>
                      <p:spTgt spid="128"/>
                    </p:tgtEl>
                  </p:cond>
                </p:stCondLst>
                <p:endSync evt="end" delay="0">
                  <p:rtn val="all"/>
                </p:endSync>
                <p:childTnLst>
                  <p:par>
                    <p:cTn id="38" fill="hold">
                      <p:stCondLst>
                        <p:cond delay="0"/>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128"/>
                                        </p:tgtEl>
                                      </p:cBhvr>
                                    </p:animEffect>
                                    <p:set>
                                      <p:cBhvr>
                                        <p:cTn id="42" dur="1" fill="hold">
                                          <p:stCondLst>
                                            <p:cond delay="499"/>
                                          </p:stCondLst>
                                        </p:cTn>
                                        <p:tgtEl>
                                          <p:spTgt spid="128"/>
                                        </p:tgtEl>
                                        <p:attrNameLst>
                                          <p:attrName>style.visibility</p:attrName>
                                        </p:attrNameLst>
                                      </p:cBhvr>
                                      <p:to>
                                        <p:strVal val="hidden"/>
                                      </p:to>
                                    </p:set>
                                  </p:childTnLst>
                                  <p:subTnLst>
                                    <p:audio>
                                      <p:cMediaNode>
                                        <p:cTn display="0" masterRel="sameClick">
                                          <p:stCondLst>
                                            <p:cond evt="begin" delay="0">
                                              <p:tn val="40"/>
                                            </p:cond>
                                          </p:stCondLst>
                                          <p:endCondLst>
                                            <p:cond evt="onStopAudio" delay="0">
                                              <p:tgtEl>
                                                <p:sldTgt/>
                                              </p:tgtEl>
                                            </p:cond>
                                          </p:endCondLst>
                                        </p:cTn>
                                        <p:tgtEl>
                                          <p:sndTgt r:embed="rId4" name="cashreg.wav"/>
                                        </p:tgtEl>
                                      </p:cMediaNode>
                                    </p:audio>
                                  </p:subTnLst>
                                </p:cTn>
                              </p:par>
                            </p:childTnLst>
                          </p:cTn>
                        </p:par>
                      </p:childTnLst>
                    </p:cTn>
                  </p:par>
                </p:childTnLst>
              </p:cTn>
              <p:nextCondLst>
                <p:cond evt="onClick" delay="0">
                  <p:tgtEl>
                    <p:spTgt spid="128"/>
                  </p:tgtEl>
                </p:cond>
              </p:nextCondLst>
            </p:seq>
            <p:seq concurrent="1" nextAc="seek">
              <p:cTn id="43" restart="whenNotActive" fill="hold" evtFilter="cancelBubble" nodeType="interactiveSeq">
                <p:stCondLst>
                  <p:cond evt="onClick" delay="0">
                    <p:tgtEl>
                      <p:spTgt spid="129"/>
                    </p:tgtEl>
                  </p:cond>
                </p:stCondLst>
                <p:endSync evt="end" delay="0">
                  <p:rtn val="all"/>
                </p:endSync>
                <p:childTnLst>
                  <p:par>
                    <p:cTn id="44" fill="hold">
                      <p:stCondLst>
                        <p:cond delay="0"/>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129"/>
                                        </p:tgtEl>
                                      </p:cBhvr>
                                    </p:animEffect>
                                    <p:set>
                                      <p:cBhvr>
                                        <p:cTn id="48" dur="1" fill="hold">
                                          <p:stCondLst>
                                            <p:cond delay="499"/>
                                          </p:stCondLst>
                                        </p:cTn>
                                        <p:tgtEl>
                                          <p:spTgt spid="129"/>
                                        </p:tgtEl>
                                        <p:attrNameLst>
                                          <p:attrName>style.visibility</p:attrName>
                                        </p:attrNameLst>
                                      </p:cBhvr>
                                      <p:to>
                                        <p:strVal val="hidden"/>
                                      </p:to>
                                    </p:set>
                                  </p:childTnLst>
                                  <p:subTnLst>
                                    <p:audio>
                                      <p:cMediaNode>
                                        <p:cTn display="0" masterRel="sameClick">
                                          <p:stCondLst>
                                            <p:cond evt="begin" delay="0">
                                              <p:tn val="46"/>
                                            </p:cond>
                                          </p:stCondLst>
                                          <p:endCondLst>
                                            <p:cond evt="onStopAudio" delay="0">
                                              <p:tgtEl>
                                                <p:sldTgt/>
                                              </p:tgtEl>
                                            </p:cond>
                                          </p:endCondLst>
                                        </p:cTn>
                                        <p:tgtEl>
                                          <p:sndTgt r:embed="rId4" name="cashreg.wav"/>
                                        </p:tgtEl>
                                      </p:cMediaNode>
                                    </p:audio>
                                  </p:subTnLst>
                                </p:cTn>
                              </p:par>
                            </p:childTnLst>
                          </p:cTn>
                        </p:par>
                      </p:childTnLst>
                    </p:cTn>
                  </p:par>
                </p:childTnLst>
              </p:cTn>
              <p:nextCondLst>
                <p:cond evt="onClick" delay="0">
                  <p:tgtEl>
                    <p:spTgt spid="129"/>
                  </p:tgtEl>
                </p:cond>
              </p:nextCondLst>
            </p:seq>
            <p:seq concurrent="1" nextAc="seek">
              <p:cTn id="49" restart="whenNotActive" fill="hold" evtFilter="cancelBubble" nodeType="interactiveSeq">
                <p:stCondLst>
                  <p:cond evt="onClick" delay="0">
                    <p:tgtEl>
                      <p:spTgt spid="139"/>
                    </p:tgtEl>
                  </p:cond>
                </p:stCondLst>
                <p:endSync evt="end" delay="0">
                  <p:rtn val="all"/>
                </p:endSync>
                <p:childTnLst>
                  <p:par>
                    <p:cTn id="50" fill="hold">
                      <p:stCondLst>
                        <p:cond delay="0"/>
                      </p:stCondLst>
                      <p:childTnLst>
                        <p:par>
                          <p:cTn id="51" fill="hold">
                            <p:stCondLst>
                              <p:cond delay="0"/>
                            </p:stCondLst>
                            <p:childTnLst>
                              <p:par>
                                <p:cTn id="52" presetID="10" presetClass="exit" presetSubtype="0" fill="hold" nodeType="clickEffect">
                                  <p:stCondLst>
                                    <p:cond delay="0"/>
                                  </p:stCondLst>
                                  <p:childTnLst>
                                    <p:animEffect transition="out" filter="fade">
                                      <p:cBhvr>
                                        <p:cTn id="53" dur="500"/>
                                        <p:tgtEl>
                                          <p:spTgt spid="139"/>
                                        </p:tgtEl>
                                      </p:cBhvr>
                                    </p:animEffect>
                                    <p:set>
                                      <p:cBhvr>
                                        <p:cTn id="54" dur="1" fill="hold">
                                          <p:stCondLst>
                                            <p:cond delay="499"/>
                                          </p:stCondLst>
                                        </p:cTn>
                                        <p:tgtEl>
                                          <p:spTgt spid="139"/>
                                        </p:tgtEl>
                                        <p:attrNameLst>
                                          <p:attrName>style.visibility</p:attrName>
                                        </p:attrNameLst>
                                      </p:cBhvr>
                                      <p:to>
                                        <p:strVal val="hidden"/>
                                      </p:to>
                                    </p:set>
                                  </p:childTnLst>
                                </p:cTn>
                              </p:par>
                            </p:childTnLst>
                          </p:cTn>
                        </p:par>
                      </p:childTnLst>
                    </p:cTn>
                  </p:par>
                </p:childTnLst>
              </p:cTn>
              <p:nextCondLst>
                <p:cond evt="onClick" delay="0">
                  <p:tgtEl>
                    <p:spTgt spid="139"/>
                  </p:tgtEl>
                </p:cond>
              </p:nextCondLst>
            </p:seq>
            <p:seq concurrent="1" nextAc="seek">
              <p:cTn id="55" restart="whenNotActive" fill="hold" evtFilter="cancelBubble" nodeType="interactiveSeq">
                <p:stCondLst>
                  <p:cond evt="onClick" delay="0">
                    <p:tgtEl>
                      <p:spTgt spid="140"/>
                    </p:tgtEl>
                  </p:cond>
                </p:stCondLst>
                <p:endSync evt="end" delay="0">
                  <p:rtn val="all"/>
                </p:endSync>
                <p:childTnLst>
                  <p:par>
                    <p:cTn id="56" fill="hold">
                      <p:stCondLst>
                        <p:cond delay="0"/>
                      </p:stCondLst>
                      <p:childTnLst>
                        <p:par>
                          <p:cTn id="57" fill="hold">
                            <p:stCondLst>
                              <p:cond delay="0"/>
                            </p:stCondLst>
                            <p:childTnLst>
                              <p:par>
                                <p:cTn id="58" presetID="10" presetClass="exit" presetSubtype="0" fill="hold" nodeType="clickEffect">
                                  <p:stCondLst>
                                    <p:cond delay="0"/>
                                  </p:stCondLst>
                                  <p:childTnLst>
                                    <p:animEffect transition="out" filter="fade">
                                      <p:cBhvr>
                                        <p:cTn id="59" dur="500"/>
                                        <p:tgtEl>
                                          <p:spTgt spid="140"/>
                                        </p:tgtEl>
                                      </p:cBhvr>
                                    </p:animEffect>
                                    <p:set>
                                      <p:cBhvr>
                                        <p:cTn id="60" dur="1" fill="hold">
                                          <p:stCondLst>
                                            <p:cond delay="499"/>
                                          </p:stCondLst>
                                        </p:cTn>
                                        <p:tgtEl>
                                          <p:spTgt spid="140"/>
                                        </p:tgtEl>
                                        <p:attrNameLst>
                                          <p:attrName>style.visibility</p:attrName>
                                        </p:attrNameLst>
                                      </p:cBhvr>
                                      <p:to>
                                        <p:strVal val="hidden"/>
                                      </p:to>
                                    </p:set>
                                  </p:childTnLst>
                                </p:cTn>
                              </p:par>
                            </p:childTnLst>
                          </p:cTn>
                        </p:par>
                      </p:childTnLst>
                    </p:cTn>
                  </p:par>
                </p:childTnLst>
              </p:cTn>
              <p:nextCondLst>
                <p:cond evt="onClick" delay="0">
                  <p:tgtEl>
                    <p:spTgt spid="140"/>
                  </p:tgtEl>
                </p:cond>
              </p:nextCondLst>
            </p:seq>
            <p:seq concurrent="1" nextAc="seek">
              <p:cTn id="61" restart="whenNotActive" fill="hold" evtFilter="cancelBubble" nodeType="interactiveSeq">
                <p:stCondLst>
                  <p:cond evt="onClick" delay="0">
                    <p:tgtEl>
                      <p:spTgt spid="141"/>
                    </p:tgtEl>
                  </p:cond>
                </p:stCondLst>
                <p:endSync evt="end" delay="0">
                  <p:rtn val="all"/>
                </p:endSync>
                <p:childTnLst>
                  <p:par>
                    <p:cTn id="62" fill="hold">
                      <p:stCondLst>
                        <p:cond delay="0"/>
                      </p:stCondLst>
                      <p:childTnLst>
                        <p:par>
                          <p:cTn id="63" fill="hold">
                            <p:stCondLst>
                              <p:cond delay="0"/>
                            </p:stCondLst>
                            <p:childTnLst>
                              <p:par>
                                <p:cTn id="64" presetID="10" presetClass="exit" presetSubtype="0" fill="hold" nodeType="clickEffect">
                                  <p:stCondLst>
                                    <p:cond delay="0"/>
                                  </p:stCondLst>
                                  <p:childTnLst>
                                    <p:animEffect transition="out" filter="fade">
                                      <p:cBhvr>
                                        <p:cTn id="65" dur="500"/>
                                        <p:tgtEl>
                                          <p:spTgt spid="141"/>
                                        </p:tgtEl>
                                      </p:cBhvr>
                                    </p:animEffect>
                                    <p:set>
                                      <p:cBhvr>
                                        <p:cTn id="66" dur="1" fill="hold">
                                          <p:stCondLst>
                                            <p:cond delay="499"/>
                                          </p:stCondLst>
                                        </p:cTn>
                                        <p:tgtEl>
                                          <p:spTgt spid="141"/>
                                        </p:tgtEl>
                                        <p:attrNameLst>
                                          <p:attrName>style.visibility</p:attrName>
                                        </p:attrNameLst>
                                      </p:cBhvr>
                                      <p:to>
                                        <p:strVal val="hidden"/>
                                      </p:to>
                                    </p:set>
                                  </p:childTnLst>
                                </p:cTn>
                              </p:par>
                            </p:childTnLst>
                          </p:cTn>
                        </p:par>
                      </p:childTnLst>
                    </p:cTn>
                  </p:par>
                </p:childTnLst>
              </p:cTn>
              <p:nextCondLst>
                <p:cond evt="onClick" delay="0">
                  <p:tgtEl>
                    <p:spTgt spid="141"/>
                  </p:tgtEl>
                </p:cond>
              </p:nextCondLst>
            </p:seq>
            <p:seq concurrent="1" nextAc="seek">
              <p:cTn id="67" restart="whenNotActive" fill="hold" evtFilter="cancelBubble" nodeType="interactiveSeq">
                <p:stCondLst>
                  <p:cond evt="onClick" delay="0">
                    <p:tgtEl>
                      <p:spTgt spid="142"/>
                    </p:tgtEl>
                  </p:cond>
                </p:stCondLst>
                <p:endSync evt="end" delay="0">
                  <p:rtn val="all"/>
                </p:endSync>
                <p:childTnLst>
                  <p:par>
                    <p:cTn id="68" fill="hold">
                      <p:stCondLst>
                        <p:cond delay="0"/>
                      </p:stCondLst>
                      <p:childTnLst>
                        <p:par>
                          <p:cTn id="69" fill="hold">
                            <p:stCondLst>
                              <p:cond delay="0"/>
                            </p:stCondLst>
                            <p:childTnLst>
                              <p:par>
                                <p:cTn id="70" presetID="10" presetClass="exit" presetSubtype="0" fill="hold" nodeType="clickEffect">
                                  <p:stCondLst>
                                    <p:cond delay="0"/>
                                  </p:stCondLst>
                                  <p:childTnLst>
                                    <p:animEffect transition="out" filter="fade">
                                      <p:cBhvr>
                                        <p:cTn id="71" dur="500"/>
                                        <p:tgtEl>
                                          <p:spTgt spid="142"/>
                                        </p:tgtEl>
                                      </p:cBhvr>
                                    </p:animEffect>
                                    <p:set>
                                      <p:cBhvr>
                                        <p:cTn id="72" dur="1" fill="hold">
                                          <p:stCondLst>
                                            <p:cond delay="499"/>
                                          </p:stCondLst>
                                        </p:cTn>
                                        <p:tgtEl>
                                          <p:spTgt spid="142"/>
                                        </p:tgtEl>
                                        <p:attrNameLst>
                                          <p:attrName>style.visibility</p:attrName>
                                        </p:attrNameLst>
                                      </p:cBhvr>
                                      <p:to>
                                        <p:strVal val="hidden"/>
                                      </p:to>
                                    </p:set>
                                  </p:childTnLst>
                                </p:cTn>
                              </p:par>
                            </p:childTnLst>
                          </p:cTn>
                        </p:par>
                      </p:childTnLst>
                    </p:cTn>
                  </p:par>
                </p:childTnLst>
              </p:cTn>
              <p:nextCondLst>
                <p:cond evt="onClick" delay="0">
                  <p:tgtEl>
                    <p:spTgt spid="142"/>
                  </p:tgtEl>
                </p:cond>
              </p:nextCondLst>
            </p:seq>
            <p:seq concurrent="1" nextAc="seek">
              <p:cTn id="73" restart="whenNotActive" fill="hold" evtFilter="cancelBubble" nodeType="interactiveSeq">
                <p:stCondLst>
                  <p:cond evt="onClick" delay="0">
                    <p:tgtEl>
                      <p:spTgt spid="143"/>
                    </p:tgtEl>
                  </p:cond>
                </p:stCondLst>
                <p:endSync evt="end" delay="0">
                  <p:rtn val="all"/>
                </p:endSync>
                <p:childTnLst>
                  <p:par>
                    <p:cTn id="74" fill="hold">
                      <p:stCondLst>
                        <p:cond delay="0"/>
                      </p:stCondLst>
                      <p:childTnLst>
                        <p:par>
                          <p:cTn id="75" fill="hold">
                            <p:stCondLst>
                              <p:cond delay="0"/>
                            </p:stCondLst>
                            <p:childTnLst>
                              <p:par>
                                <p:cTn id="76" presetID="10" presetClass="exit" presetSubtype="0" fill="hold" nodeType="clickEffect">
                                  <p:stCondLst>
                                    <p:cond delay="0"/>
                                  </p:stCondLst>
                                  <p:childTnLst>
                                    <p:animEffect transition="out" filter="fade">
                                      <p:cBhvr>
                                        <p:cTn id="77" dur="500"/>
                                        <p:tgtEl>
                                          <p:spTgt spid="143"/>
                                        </p:tgtEl>
                                      </p:cBhvr>
                                    </p:animEffect>
                                    <p:set>
                                      <p:cBhvr>
                                        <p:cTn id="78" dur="1" fill="hold">
                                          <p:stCondLst>
                                            <p:cond delay="499"/>
                                          </p:stCondLst>
                                        </p:cTn>
                                        <p:tgtEl>
                                          <p:spTgt spid="143"/>
                                        </p:tgtEl>
                                        <p:attrNameLst>
                                          <p:attrName>style.visibility</p:attrName>
                                        </p:attrNameLst>
                                      </p:cBhvr>
                                      <p:to>
                                        <p:strVal val="hidden"/>
                                      </p:to>
                                    </p:set>
                                  </p:childTnLst>
                                </p:cTn>
                              </p:par>
                            </p:childTnLst>
                          </p:cTn>
                        </p:par>
                      </p:childTnLst>
                    </p:cTn>
                  </p:par>
                </p:childTnLst>
              </p:cTn>
              <p:nextCondLst>
                <p:cond evt="onClick" delay="0">
                  <p:tgtEl>
                    <p:spTgt spid="143"/>
                  </p:tgtEl>
                </p:cond>
              </p:nextCondLst>
            </p:seq>
            <p:seq concurrent="1" nextAc="seek">
              <p:cTn id="79" restart="whenNotActive" fill="hold" evtFilter="cancelBubble" nodeType="interactiveSeq">
                <p:stCondLst>
                  <p:cond evt="onClick" delay="0">
                    <p:tgtEl>
                      <p:spTgt spid="144"/>
                    </p:tgtEl>
                  </p:cond>
                </p:stCondLst>
                <p:endSync evt="end" delay="0">
                  <p:rtn val="all"/>
                </p:endSync>
                <p:childTnLst>
                  <p:par>
                    <p:cTn id="80" fill="hold">
                      <p:stCondLst>
                        <p:cond delay="0"/>
                      </p:stCondLst>
                      <p:childTnLst>
                        <p:par>
                          <p:cTn id="81" fill="hold">
                            <p:stCondLst>
                              <p:cond delay="0"/>
                            </p:stCondLst>
                            <p:childTnLst>
                              <p:par>
                                <p:cTn id="82" presetID="10" presetClass="exit" presetSubtype="0" fill="hold" nodeType="clickEffect">
                                  <p:stCondLst>
                                    <p:cond delay="0"/>
                                  </p:stCondLst>
                                  <p:childTnLst>
                                    <p:animEffect transition="out" filter="fade">
                                      <p:cBhvr>
                                        <p:cTn id="83" dur="500"/>
                                        <p:tgtEl>
                                          <p:spTgt spid="144"/>
                                        </p:tgtEl>
                                      </p:cBhvr>
                                    </p:animEffect>
                                    <p:set>
                                      <p:cBhvr>
                                        <p:cTn id="84" dur="1" fill="hold">
                                          <p:stCondLst>
                                            <p:cond delay="499"/>
                                          </p:stCondLst>
                                        </p:cTn>
                                        <p:tgtEl>
                                          <p:spTgt spid="144"/>
                                        </p:tgtEl>
                                        <p:attrNameLst>
                                          <p:attrName>style.visibility</p:attrName>
                                        </p:attrNameLst>
                                      </p:cBhvr>
                                      <p:to>
                                        <p:strVal val="hidden"/>
                                      </p:to>
                                    </p:set>
                                  </p:childTnLst>
                                </p:cTn>
                              </p:par>
                            </p:childTnLst>
                          </p:cTn>
                        </p:par>
                      </p:childTnLst>
                    </p:cTn>
                  </p:par>
                </p:childTnLst>
              </p:cTn>
              <p:nextCondLst>
                <p:cond evt="onClick" delay="0">
                  <p:tgtEl>
                    <p:spTgt spid="144"/>
                  </p:tgtEl>
                </p:cond>
              </p:nextCondLst>
            </p:seq>
            <p:audio>
              <p:cMediaNode vol="80000">
                <p:cTn id="85"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0600" y="571500"/>
            <a:ext cx="17068800" cy="1323439"/>
          </a:xfrm>
          <a:prstGeom prst="rect">
            <a:avLst/>
          </a:prstGeom>
          <a:noFill/>
        </p:spPr>
        <p:txBody>
          <a:bodyPr wrap="square" rtlCol="0">
            <a:spAutoFit/>
          </a:bodyPr>
          <a:lstStyle/>
          <a:p>
            <a:r>
              <a:rPr lang="en-US" sz="4000" dirty="0" err="1">
                <a:solidFill>
                  <a:srgbClr val="7030A0"/>
                </a:solidFill>
                <a:latin typeface="Times New Roman" pitchFamily="18" charset="0"/>
                <a:cs typeface="Times New Roman" pitchFamily="18" charset="0"/>
              </a:rPr>
              <a:t>Cơ</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quan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thực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hiện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việc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trao</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đổi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khí</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giữa</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cơ</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thể</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và</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môi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trường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bên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ngoài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được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gọi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là</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gì</a:t>
            </a:r>
            <a:r>
              <a:rPr lang="en-US" sz="4000" dirty="0">
                <a:solidFill>
                  <a:srgbClr val="7030A0"/>
                </a:solidFill>
                <a:latin typeface="Times New Roman" pitchFamily="18" charset="0"/>
                <a:cs typeface="Times New Roman" pitchFamily="18" charset="0"/>
              </a:rPr>
              <a:t>?</a:t>
            </a:r>
          </a:p>
        </p:txBody>
      </p:sp>
      <p:sp>
        <p:nvSpPr>
          <p:cNvPr id="5" name="TextBox 4"/>
          <p:cNvSpPr txBox="1"/>
          <p:nvPr/>
        </p:nvSpPr>
        <p:spPr>
          <a:xfrm>
            <a:off x="975360" y="7837557"/>
            <a:ext cx="12725400" cy="707886"/>
          </a:xfrm>
          <a:prstGeom prst="rect">
            <a:avLst/>
          </a:prstGeom>
          <a:noFill/>
        </p:spPr>
        <p:txBody>
          <a:bodyPr wrap="square" rtlCol="0">
            <a:spAutoFit/>
          </a:bodyPr>
          <a:lstStyle/>
          <a:p>
            <a:r>
              <a:rPr lang="en-US" sz="4000" dirty="0" err="1">
                <a:solidFill>
                  <a:srgbClr val="C00000"/>
                </a:solidFill>
                <a:latin typeface="Times New Roman" pitchFamily="18" charset="0"/>
                <a:cs typeface="Times New Roman" pitchFamily="18" charset="0"/>
              </a:rPr>
              <a:t>Đáp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án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Cơ</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quan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hô</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hấp</a:t>
            </a:r>
            <a:r>
              <a:rPr lang="en-US" sz="4000" dirty="0">
                <a:solidFill>
                  <a:srgbClr val="C00000"/>
                </a:solidFill>
                <a:latin typeface="Times New Roman" pitchFamily="18" charset="0"/>
                <a:cs typeface="Times New Roman" pitchFamily="18" charset="0"/>
              </a:rPr>
              <a:t>.</a:t>
            </a:r>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866900"/>
            <a:ext cx="8351520" cy="521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05129" y="8778240"/>
            <a:ext cx="1771232" cy="1497330"/>
          </a:xfrm>
          <a:prstGeom prst="rect">
            <a:avLst/>
          </a:prstGeom>
        </p:spPr>
      </p:pic>
    </p:spTree>
    <p:extLst>
      <p:ext uri="{BB962C8B-B14F-4D97-AF65-F5344CB8AC3E}">
        <p14:creationId xmlns:p14="http://schemas.microsoft.com/office/powerpoint/2010/main" val="1083135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723900"/>
            <a:ext cx="16840200" cy="707886"/>
          </a:xfrm>
          <a:prstGeom prst="rect">
            <a:avLst/>
          </a:prstGeom>
          <a:noFill/>
        </p:spPr>
        <p:txBody>
          <a:bodyPr wrap="square" rtlCol="0">
            <a:spAutoFit/>
          </a:bodyPr>
          <a:lstStyle/>
          <a:p>
            <a:r>
              <a:rPr lang="en-US" sz="4000" dirty="0" err="1">
                <a:solidFill>
                  <a:srgbClr val="7030A0"/>
                </a:solidFill>
                <a:latin typeface="Times New Roman" pitchFamily="18" charset="0"/>
                <a:cs typeface="Times New Roman" pitchFamily="18" charset="0"/>
              </a:rPr>
              <a:t>Cơ</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quan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hô</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hấp</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gồm</a:t>
            </a:r>
            <a:r>
              <a:rPr lang="en-US" sz="4000" dirty="0">
                <a:solidFill>
                  <a:srgbClr val="7030A0"/>
                </a:solidFill>
                <a:latin typeface="Times New Roman" pitchFamily="18" charset="0"/>
                <a:cs typeface="Times New Roman" pitchFamily="18" charset="0"/>
              </a:rPr>
              <a:t>:</a:t>
            </a:r>
          </a:p>
        </p:txBody>
      </p:sp>
      <p:sp>
        <p:nvSpPr>
          <p:cNvPr id="5" name="TextBox 4"/>
          <p:cNvSpPr txBox="1"/>
          <p:nvPr/>
        </p:nvSpPr>
        <p:spPr>
          <a:xfrm>
            <a:off x="1752600" y="7658100"/>
            <a:ext cx="16383000" cy="707886"/>
          </a:xfrm>
          <a:prstGeom prst="rect">
            <a:avLst/>
          </a:prstGeom>
          <a:noFill/>
        </p:spPr>
        <p:txBody>
          <a:bodyPr wrap="square" rtlCol="0">
            <a:spAutoFit/>
          </a:bodyPr>
          <a:lstStyle/>
          <a:p>
            <a:r>
              <a:rPr lang="en-US" sz="4000" dirty="0" err="1">
                <a:solidFill>
                  <a:srgbClr val="C00000"/>
                </a:solidFill>
                <a:latin typeface="Times New Roman" pitchFamily="18" charset="0"/>
                <a:cs typeface="Times New Roman" pitchFamily="18" charset="0"/>
              </a:rPr>
              <a:t>Đáp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án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Mũi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khí</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quản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phế</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quản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và</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hai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lá</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phổi</a:t>
            </a:r>
            <a:endParaRPr lang="en-US" sz="4000" dirty="0">
              <a:solidFill>
                <a:srgbClr val="C00000"/>
              </a:solidFill>
              <a:latin typeface="Times New Roman" pitchFamily="18" charset="0"/>
              <a:cs typeface="Times New Roman" pitchFamily="18" charset="0"/>
            </a:endParaRPr>
          </a:p>
        </p:txBody>
      </p:sp>
      <p:sp>
        <p:nvSpPr>
          <p:cNvPr id="6" name="AutoShape 2" descr="Cấu tạo, chức năng của hệ hô hấp và một số bệnh thường gặp - Nhà thuốc FPT  Long Châu"/>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7413" name="Picture 5" descr="Các biện pháp bảo vệ hệ hô hấp khỏe mạnh đơn giản, hiệu quả"/>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1562099"/>
            <a:ext cx="9067800" cy="603421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05129" y="8778240"/>
            <a:ext cx="1771232" cy="1497330"/>
          </a:xfrm>
          <a:prstGeom prst="rect">
            <a:avLst/>
          </a:prstGeom>
        </p:spPr>
      </p:pic>
    </p:spTree>
    <p:extLst>
      <p:ext uri="{BB962C8B-B14F-4D97-AF65-F5344CB8AC3E}">
        <p14:creationId xmlns:p14="http://schemas.microsoft.com/office/powerpoint/2010/main" val="3124309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43695260"/>
              </p:ext>
            </p:extLst>
          </p:nvPr>
        </p:nvGraphicFramePr>
        <p:xfrm>
          <a:off x="457200" y="1790700"/>
          <a:ext cx="16764000" cy="5029200"/>
        </p:xfrm>
        <a:graphic>
          <a:graphicData uri="http://schemas.openxmlformats.org/drawingml/2006/table">
            <a:tbl>
              <a:tblPr firstRow="1" firstCol="1" bandRow="1">
                <a:tableStyleId>{5C22544A-7EE6-4342-B048-85BDC9FD1C3A}</a:tableStyleId>
              </a:tblPr>
              <a:tblGrid>
                <a:gridCol w="7620000">
                  <a:extLst>
                    <a:ext uri="{9D8B030D-6E8A-4147-A177-3AD203B41FA5}">
                      <a16:colId xmlns:a16="http://schemas.microsoft.com/office/drawing/2014/main" val="20000"/>
                    </a:ext>
                  </a:extLst>
                </a:gridCol>
                <a:gridCol w="9144000">
                  <a:extLst>
                    <a:ext uri="{9D8B030D-6E8A-4147-A177-3AD203B41FA5}">
                      <a16:colId xmlns:a16="http://schemas.microsoft.com/office/drawing/2014/main" val="20001"/>
                    </a:ext>
                  </a:extLst>
                </a:gridCol>
              </a:tblGrid>
              <a:tr h="838200">
                <a:tc>
                  <a:txBody>
                    <a:bodyPr/>
                    <a:lstStyle/>
                    <a:p>
                      <a:pPr marL="0" marR="0" algn="ctr">
                        <a:spcBef>
                          <a:spcPts val="0"/>
                        </a:spcBef>
                        <a:spcAft>
                          <a:spcPts val="0"/>
                        </a:spcAft>
                      </a:pPr>
                      <a:r>
                        <a:rPr lang="en-US" sz="4000">
                          <a:effectLst/>
                          <a:latin typeface="Times New Roman" pitchFamily="18" charset="0"/>
                          <a:cs typeface="Times New Roman" pitchFamily="18" charset="0"/>
                        </a:rPr>
                        <a:t>Cột A</a:t>
                      </a:r>
                      <a:endParaRPr lang="en-US" sz="4000">
                        <a:solidFill>
                          <a:srgbClr val="000000"/>
                        </a:solidFill>
                        <a:effectLst/>
                        <a:latin typeface="Times New Roman" pitchFamily="18" charset="0"/>
                        <a:ea typeface="Calibri"/>
                        <a:cs typeface="Times New Roman" pitchFamily="18" charset="0"/>
                      </a:endParaRPr>
                    </a:p>
                  </a:txBody>
                  <a:tcPr marL="68580" marR="68580" marT="0" marB="0"/>
                </a:tc>
                <a:tc>
                  <a:txBody>
                    <a:bodyPr/>
                    <a:lstStyle/>
                    <a:p>
                      <a:pPr marL="0" marR="0" algn="ctr">
                        <a:spcBef>
                          <a:spcPts val="0"/>
                        </a:spcBef>
                        <a:spcAft>
                          <a:spcPts val="0"/>
                        </a:spcAft>
                      </a:pPr>
                      <a:r>
                        <a:rPr lang="en-US" sz="4000" dirty="0" err="1">
                          <a:effectLst/>
                          <a:latin typeface="Times New Roman" pitchFamily="18" charset="0"/>
                          <a:cs typeface="Times New Roman" pitchFamily="18" charset="0"/>
                        </a:rPr>
                        <a:t>Cột</a:t>
                      </a:r>
                      <a:r>
                        <a:rPr lang="en-US" sz="4000" dirty="0">
                          <a:effectLst/>
                          <a:latin typeface="Times New Roman" pitchFamily="18" charset="0"/>
                          <a:cs typeface="Times New Roman" pitchFamily="18" charset="0"/>
                        </a:rPr>
                        <a:t> B</a:t>
                      </a:r>
                      <a:endParaRPr lang="en-US" sz="4000" dirty="0">
                        <a:solidFill>
                          <a:srgbClr val="000000"/>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0"/>
                  </a:ext>
                </a:extLst>
              </a:tr>
              <a:tr h="838200">
                <a:tc>
                  <a:txBody>
                    <a:bodyPr/>
                    <a:lstStyle/>
                    <a:p>
                      <a:pPr marL="0" marR="0" algn="just">
                        <a:spcBef>
                          <a:spcPts val="0"/>
                        </a:spcBef>
                        <a:spcAft>
                          <a:spcPts val="0"/>
                        </a:spcAft>
                      </a:pPr>
                      <a:r>
                        <a:rPr lang="en-US" sz="4000">
                          <a:effectLst/>
                          <a:latin typeface="Times New Roman" pitchFamily="18" charset="0"/>
                          <a:cs typeface="Times New Roman" pitchFamily="18" charset="0"/>
                        </a:rPr>
                        <a:t>1. Lông mũi</a:t>
                      </a:r>
                      <a:endParaRPr lang="en-US" sz="4000">
                        <a:solidFill>
                          <a:srgbClr val="000000"/>
                        </a:solidFill>
                        <a:effectLst/>
                        <a:latin typeface="Times New Roman" pitchFamily="18" charset="0"/>
                        <a:ea typeface="Calibri"/>
                        <a:cs typeface="Times New Roman" pitchFamily="18" charset="0"/>
                      </a:endParaRPr>
                    </a:p>
                  </a:txBody>
                  <a:tcPr marL="68580" marR="68580" marT="0" marB="0"/>
                </a:tc>
                <a:tc>
                  <a:txBody>
                    <a:bodyPr/>
                    <a:lstStyle/>
                    <a:p>
                      <a:pPr marL="0" marR="0" algn="just">
                        <a:spcBef>
                          <a:spcPts val="0"/>
                        </a:spcBef>
                        <a:spcAft>
                          <a:spcPts val="0"/>
                        </a:spcAft>
                      </a:pPr>
                      <a:r>
                        <a:rPr lang="en-US" sz="4000">
                          <a:effectLst/>
                          <a:latin typeface="Times New Roman" pitchFamily="18" charset="0"/>
                          <a:cs typeface="Times New Roman" pitchFamily="18" charset="0"/>
                        </a:rPr>
                        <a:t>a. sưởi ấm không khí vào phổi.</a:t>
                      </a:r>
                      <a:endParaRPr lang="en-US" sz="4000">
                        <a:solidFill>
                          <a:srgbClr val="000000"/>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1676400">
                <a:tc>
                  <a:txBody>
                    <a:bodyPr/>
                    <a:lstStyle/>
                    <a:p>
                      <a:pPr marL="0" marR="0" algn="just">
                        <a:spcBef>
                          <a:spcPts val="0"/>
                        </a:spcBef>
                        <a:spcAft>
                          <a:spcPts val="0"/>
                        </a:spcAft>
                      </a:pPr>
                      <a:r>
                        <a:rPr lang="en-US" sz="4000">
                          <a:effectLst/>
                          <a:latin typeface="Times New Roman" pitchFamily="18" charset="0"/>
                          <a:cs typeface="Times New Roman" pitchFamily="18" charset="0"/>
                        </a:rPr>
                        <a:t>2. Mạch máu nhỏ li ti</a:t>
                      </a:r>
                      <a:endParaRPr lang="en-US" sz="4000">
                        <a:solidFill>
                          <a:srgbClr val="000000"/>
                        </a:solidFill>
                        <a:effectLst/>
                        <a:latin typeface="Times New Roman" pitchFamily="18" charset="0"/>
                        <a:ea typeface="Calibri"/>
                        <a:cs typeface="Times New Roman" pitchFamily="18" charset="0"/>
                      </a:endParaRPr>
                    </a:p>
                  </a:txBody>
                  <a:tcPr marL="68580" marR="68580" marT="0" marB="0"/>
                </a:tc>
                <a:tc>
                  <a:txBody>
                    <a:bodyPr/>
                    <a:lstStyle/>
                    <a:p>
                      <a:pPr marL="0" marR="0" algn="just">
                        <a:spcBef>
                          <a:spcPts val="0"/>
                        </a:spcBef>
                        <a:spcAft>
                          <a:spcPts val="0"/>
                        </a:spcAft>
                      </a:pPr>
                      <a:r>
                        <a:rPr lang="en-US" sz="4000">
                          <a:effectLst/>
                          <a:latin typeface="Times New Roman" pitchFamily="18" charset="0"/>
                          <a:cs typeface="Times New Roman" pitchFamily="18" charset="0"/>
                        </a:rPr>
                        <a:t>b. Cản bớt bụi làm không khí vào phổi sạch hơn.</a:t>
                      </a:r>
                      <a:endParaRPr lang="en-US" sz="4000">
                        <a:solidFill>
                          <a:srgbClr val="000000"/>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2"/>
                  </a:ext>
                </a:extLst>
              </a:tr>
              <a:tr h="1676400">
                <a:tc>
                  <a:txBody>
                    <a:bodyPr/>
                    <a:lstStyle/>
                    <a:p>
                      <a:pPr marL="0" marR="0" algn="just">
                        <a:spcBef>
                          <a:spcPts val="0"/>
                        </a:spcBef>
                        <a:spcAft>
                          <a:spcPts val="0"/>
                        </a:spcAft>
                      </a:pPr>
                      <a:r>
                        <a:rPr lang="en-US" sz="4000">
                          <a:effectLst/>
                          <a:latin typeface="Times New Roman" pitchFamily="18" charset="0"/>
                          <a:cs typeface="Times New Roman" pitchFamily="18" charset="0"/>
                        </a:rPr>
                        <a:t>3. Chất nhầy</a:t>
                      </a:r>
                      <a:endParaRPr lang="en-US" sz="4000">
                        <a:solidFill>
                          <a:srgbClr val="000000"/>
                        </a:solidFill>
                        <a:effectLst/>
                        <a:latin typeface="Times New Roman" pitchFamily="18" charset="0"/>
                        <a:ea typeface="Calibri"/>
                        <a:cs typeface="Times New Roman" pitchFamily="18" charset="0"/>
                      </a:endParaRPr>
                    </a:p>
                  </a:txBody>
                  <a:tcPr marL="68580" marR="68580" marT="0" marB="0"/>
                </a:tc>
                <a:tc>
                  <a:txBody>
                    <a:bodyPr/>
                    <a:lstStyle/>
                    <a:p>
                      <a:pPr marL="0" marR="0" algn="just">
                        <a:spcBef>
                          <a:spcPts val="0"/>
                        </a:spcBef>
                        <a:spcAft>
                          <a:spcPts val="0"/>
                        </a:spcAft>
                      </a:pPr>
                      <a:r>
                        <a:rPr lang="en-US" sz="4000" dirty="0">
                          <a:effectLst/>
                          <a:latin typeface="Times New Roman" pitchFamily="18" charset="0"/>
                          <a:cs typeface="Times New Roman" pitchFamily="18" charset="0"/>
                        </a:rPr>
                        <a:t>c. </a:t>
                      </a:r>
                      <a:r>
                        <a:rPr lang="en-US" sz="4000" dirty="0" err="1">
                          <a:effectLst/>
                          <a:latin typeface="Times New Roman" pitchFamily="18" charset="0"/>
                          <a:cs typeface="Times New Roman" pitchFamily="18" charset="0"/>
                        </a:rPr>
                        <a:t>diệt</a:t>
                      </a:r>
                      <a:r>
                        <a:rPr lang="en-US" sz="4000" dirty="0">
                          <a:effectLst/>
                          <a:latin typeface="Times New Roman" pitchFamily="18" charset="0"/>
                          <a:cs typeface="Times New Roman" pitchFamily="18" charset="0"/>
                        </a:rPr>
                        <a:t> vi </a:t>
                      </a:r>
                      <a:r>
                        <a:rPr lang="en-US" sz="4000" dirty="0" err="1">
                          <a:effectLst/>
                          <a:latin typeface="Times New Roman" pitchFamily="18" charset="0"/>
                          <a:cs typeface="Times New Roman" pitchFamily="18" charset="0"/>
                        </a:rPr>
                        <a:t>khuẩn</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và</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làm</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ẩm</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không</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khí</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vào</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phổi</a:t>
                      </a:r>
                      <a:r>
                        <a:rPr lang="en-US" sz="4000" dirty="0">
                          <a:effectLst/>
                          <a:latin typeface="Times New Roman" pitchFamily="18" charset="0"/>
                          <a:cs typeface="Times New Roman" pitchFamily="18" charset="0"/>
                        </a:rPr>
                        <a:t>.</a:t>
                      </a:r>
                      <a:endParaRPr lang="en-US" sz="4000" dirty="0">
                        <a:solidFill>
                          <a:srgbClr val="000000"/>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3"/>
                  </a:ext>
                </a:extLst>
              </a:tr>
            </a:tbl>
          </a:graphicData>
        </a:graphic>
      </p:graphicFrame>
      <p:sp>
        <p:nvSpPr>
          <p:cNvPr id="5" name="Rectangle 1"/>
          <p:cNvSpPr>
            <a:spLocks noChangeArrowheads="1"/>
          </p:cNvSpPr>
          <p:nvPr/>
        </p:nvSpPr>
        <p:spPr bwMode="auto">
          <a:xfrm>
            <a:off x="457200" y="369957"/>
            <a:ext cx="1662684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4000" b="0"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Ghép</a:t>
            </a:r>
            <a:r>
              <a:rPr kumimoji="0" lang="en-US" sz="4000" b="0"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nối</a:t>
            </a:r>
            <a:r>
              <a:rPr kumimoji="0" lang="en-US" sz="4000" b="0"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các</a:t>
            </a:r>
            <a:r>
              <a:rPr kumimoji="0" lang="en-US" sz="4000" b="0"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cột</a:t>
            </a:r>
            <a:r>
              <a:rPr kumimoji="0" lang="en-US" sz="4000" b="0"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để</a:t>
            </a:r>
            <a:r>
              <a:rPr kumimoji="0" lang="en-US" sz="4000" b="0"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hoàn</a:t>
            </a:r>
            <a:r>
              <a:rPr kumimoji="0" lang="en-US" sz="4000" b="0"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thành</a:t>
            </a:r>
            <a:r>
              <a:rPr kumimoji="0" lang="en-US" sz="4000" b="0"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vai</a:t>
            </a:r>
            <a:r>
              <a:rPr kumimoji="0" lang="en-US" sz="4000" b="0"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trò</a:t>
            </a:r>
            <a:r>
              <a:rPr kumimoji="0" lang="en-US" sz="4000" b="0"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của</a:t>
            </a:r>
            <a:r>
              <a:rPr kumimoji="0" lang="en-US" sz="4000" b="0"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các</a:t>
            </a:r>
            <a:r>
              <a:rPr kumimoji="0" lang="en-US" sz="4000" b="0"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bộ</a:t>
            </a:r>
            <a:r>
              <a:rPr kumimoji="0" lang="en-US" sz="4000" b="0"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phận</a:t>
            </a:r>
            <a:r>
              <a:rPr kumimoji="0" lang="en-US" sz="4000" b="0"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bên</a:t>
            </a:r>
            <a:r>
              <a:rPr kumimoji="0" lang="en-US" sz="4000" b="0"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trong</a:t>
            </a:r>
            <a:r>
              <a:rPr kumimoji="0" lang="en-US" sz="4000" b="0"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mũi</a:t>
            </a:r>
            <a:r>
              <a:rPr kumimoji="0" lang="en-US" sz="4000" b="0"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a:t>
            </a:r>
            <a:endParaRPr kumimoji="0" lang="en-US" sz="4000" b="0" i="0" u="none" strike="noStrike" cap="none" normalizeH="0" baseline="0" dirty="0">
              <a:ln>
                <a:noFill/>
              </a:ln>
              <a:solidFill>
                <a:srgbClr val="7030A0"/>
              </a:solidFill>
              <a:effectLst/>
              <a:latin typeface="Times New Roman" pitchFamily="18" charset="0"/>
              <a:cs typeface="Times New Roman" pitchFamily="18" charset="0"/>
            </a:endParaRPr>
          </a:p>
        </p:txBody>
      </p:sp>
      <p:sp>
        <p:nvSpPr>
          <p:cNvPr id="6" name="Rectangle 5"/>
          <p:cNvSpPr/>
          <p:nvPr/>
        </p:nvSpPr>
        <p:spPr>
          <a:xfrm>
            <a:off x="914400" y="7200900"/>
            <a:ext cx="2722220" cy="707886"/>
          </a:xfrm>
          <a:prstGeom prst="rect">
            <a:avLst/>
          </a:prstGeom>
        </p:spPr>
        <p:txBody>
          <a:bodyPr wrap="none">
            <a:spAutoFit/>
          </a:bodyPr>
          <a:lstStyle/>
          <a:p>
            <a:r>
              <a:rPr lang="en-US" sz="4000" dirty="0">
                <a:solidFill>
                  <a:srgbClr val="C00000"/>
                </a:solidFill>
                <a:latin typeface="Times New Roman" pitchFamily="18" charset="0"/>
                <a:cs typeface="Times New Roman" pitchFamily="18" charset="0"/>
              </a:rPr>
              <a:t>1-b; 2-a; 3-c</a:t>
            </a:r>
          </a:p>
        </p:txBody>
      </p:sp>
      <p:pic>
        <p:nvPicPr>
          <p:cNvPr id="7" name="Picture 6">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05129" y="8778240"/>
            <a:ext cx="1771232" cy="1497330"/>
          </a:xfrm>
          <a:prstGeom prst="rect">
            <a:avLst/>
          </a:prstGeom>
        </p:spPr>
      </p:pic>
    </p:spTree>
    <p:extLst>
      <p:ext uri="{BB962C8B-B14F-4D97-AF65-F5344CB8AC3E}">
        <p14:creationId xmlns:p14="http://schemas.microsoft.com/office/powerpoint/2010/main" val="1086244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400" y="383441"/>
            <a:ext cx="15087600" cy="1323439"/>
          </a:xfrm>
          <a:prstGeom prst="rect">
            <a:avLst/>
          </a:prstGeom>
          <a:noFill/>
        </p:spPr>
        <p:txBody>
          <a:bodyPr wrap="square" rtlCol="0">
            <a:spAutoFit/>
          </a:bodyPr>
          <a:lstStyle/>
          <a:p>
            <a:r>
              <a:rPr lang="en-US" sz="4000" dirty="0" err="1">
                <a:solidFill>
                  <a:srgbClr val="7030A0"/>
                </a:solidFill>
                <a:latin typeface="Times New Roman" pitchFamily="18" charset="0"/>
                <a:cs typeface="Times New Roman" pitchFamily="18" charset="0"/>
              </a:rPr>
              <a:t>Kể</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tên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ba</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bệnh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viêm</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đường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hô</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hấp</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thường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gặp</a:t>
            </a:r>
            <a:r>
              <a:rPr lang="en-US" sz="4000" dirty="0">
                <a:solidFill>
                  <a:srgbClr val="7030A0"/>
                </a:solidFill>
                <a:latin typeface="Times New Roman" pitchFamily="18" charset="0"/>
                <a:cs typeface="Times New Roman" pitchFamily="18" charset="0"/>
              </a:rPr>
              <a:t>?</a:t>
            </a:r>
          </a:p>
          <a:p>
            <a:endParaRPr lang="en-US" sz="4000" dirty="0">
              <a:solidFill>
                <a:srgbClr val="7030A0"/>
              </a:solidFill>
              <a:latin typeface="Times New Roman" pitchFamily="18" charset="0"/>
              <a:cs typeface="Times New Roman" pitchFamily="18" charset="0"/>
            </a:endParaRPr>
          </a:p>
        </p:txBody>
      </p:sp>
      <p:sp>
        <p:nvSpPr>
          <p:cNvPr id="5" name="TextBox 4"/>
          <p:cNvSpPr txBox="1"/>
          <p:nvPr/>
        </p:nvSpPr>
        <p:spPr>
          <a:xfrm>
            <a:off x="1676400" y="9022080"/>
            <a:ext cx="15621000" cy="707886"/>
          </a:xfrm>
          <a:prstGeom prst="rect">
            <a:avLst/>
          </a:prstGeom>
          <a:noFill/>
        </p:spPr>
        <p:txBody>
          <a:bodyPr wrap="square" rtlCol="0">
            <a:spAutoFit/>
          </a:bodyPr>
          <a:lstStyle/>
          <a:p>
            <a:r>
              <a:rPr lang="en-US" sz="4000" dirty="0" err="1">
                <a:solidFill>
                  <a:srgbClr val="C00000"/>
                </a:solidFill>
                <a:latin typeface="Times New Roman" pitchFamily="18" charset="0"/>
                <a:cs typeface="Times New Roman" pitchFamily="18" charset="0"/>
              </a:rPr>
              <a:t>Đáp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án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viêm</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họng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viêm</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phế</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quản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viêm</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phổi</a:t>
            </a:r>
            <a:endParaRPr lang="en-US" sz="4000" dirty="0">
              <a:solidFill>
                <a:srgbClr val="C00000"/>
              </a:solidFill>
              <a:latin typeface="Times New Roman" pitchFamily="18" charset="0"/>
              <a:cs typeface="Times New Roman" pitchFamily="18" charset="0"/>
            </a:endParaRPr>
          </a:p>
        </p:txBody>
      </p:sp>
      <p:pic>
        <p:nvPicPr>
          <p:cNvPr id="15362" name="Picture 2" descr="6 bệnh đường hô hấp thường gặp | Trạm Y tế Phường Phú Tru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485900"/>
            <a:ext cx="8572500" cy="65341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hòng bệnh đường hô hấp cho người cao tuổi trong mùa đô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65" t="23914" r="765" b="40869"/>
          <a:stretch/>
        </p:blipFill>
        <p:spPr bwMode="auto">
          <a:xfrm>
            <a:off x="1143000" y="1478280"/>
            <a:ext cx="15867178" cy="71704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05129" y="8778240"/>
            <a:ext cx="1771232" cy="1497330"/>
          </a:xfrm>
          <a:prstGeom prst="rect">
            <a:avLst/>
          </a:prstGeom>
        </p:spPr>
      </p:pic>
    </p:spTree>
    <p:extLst>
      <p:ext uri="{BB962C8B-B14F-4D97-AF65-F5344CB8AC3E}">
        <p14:creationId xmlns:p14="http://schemas.microsoft.com/office/powerpoint/2010/main" val="4202173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64920" y="800100"/>
            <a:ext cx="15392400" cy="707886"/>
          </a:xfrm>
          <a:prstGeom prst="rect">
            <a:avLst/>
          </a:prstGeom>
          <a:noFill/>
        </p:spPr>
        <p:txBody>
          <a:bodyPr wrap="square" rtlCol="0">
            <a:spAutoFit/>
          </a:bodyPr>
          <a:lstStyle/>
          <a:p>
            <a:r>
              <a:rPr lang="en-US" sz="4000" dirty="0" err="1">
                <a:solidFill>
                  <a:srgbClr val="7030A0"/>
                </a:solidFill>
                <a:latin typeface="Times New Roman" pitchFamily="18" charset="0"/>
                <a:cs typeface="Times New Roman" pitchFamily="18" charset="0"/>
              </a:rPr>
              <a:t>Nêu</a:t>
            </a:r>
            <a:r>
              <a:rPr lang="en-US" sz="4000" dirty="0">
                <a:solidFill>
                  <a:srgbClr val="7030A0"/>
                </a:solidFill>
                <a:latin typeface="Times New Roman" pitchFamily="18" charset="0"/>
                <a:cs typeface="Times New Roman" pitchFamily="18" charset="0"/>
              </a:rPr>
              <a:t> 3 </a:t>
            </a:r>
            <a:r>
              <a:rPr lang="en-US" sz="4000" dirty="0" err="1">
                <a:solidFill>
                  <a:srgbClr val="7030A0"/>
                </a:solidFill>
                <a:latin typeface="Times New Roman" pitchFamily="18" charset="0"/>
                <a:cs typeface="Times New Roman" pitchFamily="18" charset="0"/>
              </a:rPr>
              <a:t>cách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đề</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phòng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bệnh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viêm</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đường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hô</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hấp</a:t>
            </a:r>
            <a:r>
              <a:rPr lang="en-US" sz="4000" dirty="0">
                <a:solidFill>
                  <a:srgbClr val="7030A0"/>
                </a:solidFill>
                <a:latin typeface="Times New Roman" pitchFamily="18" charset="0"/>
                <a:cs typeface="Times New Roman" pitchFamily="18" charset="0"/>
              </a:rPr>
              <a:t>?</a:t>
            </a:r>
          </a:p>
        </p:txBody>
      </p:sp>
      <p:sp>
        <p:nvSpPr>
          <p:cNvPr id="5" name="TextBox 4"/>
          <p:cNvSpPr txBox="1"/>
          <p:nvPr/>
        </p:nvSpPr>
        <p:spPr>
          <a:xfrm>
            <a:off x="990600" y="8496300"/>
            <a:ext cx="15011400" cy="1323439"/>
          </a:xfrm>
          <a:prstGeom prst="rect">
            <a:avLst/>
          </a:prstGeom>
          <a:noFill/>
        </p:spPr>
        <p:txBody>
          <a:bodyPr wrap="square" rtlCol="0">
            <a:spAutoFit/>
          </a:bodyPr>
          <a:lstStyle/>
          <a:p>
            <a:r>
              <a:rPr lang="en-US" sz="4000" dirty="0" err="1">
                <a:solidFill>
                  <a:srgbClr val="C00000"/>
                </a:solidFill>
                <a:latin typeface="Times New Roman" pitchFamily="18" charset="0"/>
                <a:cs typeface="Times New Roman" pitchFamily="18" charset="0"/>
              </a:rPr>
              <a:t>Đáp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án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giữ</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ấm</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cơ</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thể</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giữ</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vệ</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sinh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mũi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họng</a:t>
            </a:r>
            <a:r>
              <a:rPr lang="en-US" sz="4000" dirty="0">
                <a:solidFill>
                  <a:srgbClr val="C00000"/>
                </a:solidFill>
                <a:latin typeface="Times New Roman" pitchFamily="18" charset="0"/>
                <a:cs typeface="Times New Roman" pitchFamily="18" charset="0"/>
              </a:rPr>
              <a:t> ; </a:t>
            </a:r>
            <a:r>
              <a:rPr lang="en-US" sz="4000" dirty="0" err="1">
                <a:solidFill>
                  <a:srgbClr val="C00000"/>
                </a:solidFill>
                <a:latin typeface="Times New Roman" pitchFamily="18" charset="0"/>
                <a:cs typeface="Times New Roman" pitchFamily="18" charset="0"/>
              </a:rPr>
              <a:t>giữ</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nơi</a:t>
            </a:r>
            <a:r>
              <a:rPr lang="en-US" sz="4000" dirty="0">
                <a:solidFill>
                  <a:srgbClr val="C00000"/>
                </a:solidFill>
                <a:latin typeface="Times New Roman" pitchFamily="18" charset="0"/>
                <a:cs typeface="Times New Roman" pitchFamily="18" charset="0"/>
              </a:rPr>
              <a:t> ở </a:t>
            </a:r>
            <a:r>
              <a:rPr lang="en-US" sz="4000" dirty="0" err="1">
                <a:solidFill>
                  <a:srgbClr val="C00000"/>
                </a:solidFill>
                <a:latin typeface="Times New Roman" pitchFamily="18" charset="0"/>
                <a:cs typeface="Times New Roman" pitchFamily="18" charset="0"/>
              </a:rPr>
              <a:t>đủ</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ấm</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thoáng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khí</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tránh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gió</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lùa</a:t>
            </a:r>
            <a:r>
              <a:rPr lang="en-US" sz="4000" dirty="0">
                <a:solidFill>
                  <a:srgbClr val="C00000"/>
                </a:solidFill>
                <a:latin typeface="Times New Roman" pitchFamily="18" charset="0"/>
                <a:cs typeface="Times New Roman" pitchFamily="18" charset="0"/>
              </a:rPr>
              <a:t> ; </a:t>
            </a:r>
            <a:r>
              <a:rPr lang="en-US" sz="4000" dirty="0" err="1">
                <a:solidFill>
                  <a:srgbClr val="C00000"/>
                </a:solidFill>
                <a:latin typeface="Times New Roman" pitchFamily="18" charset="0"/>
                <a:cs typeface="Times New Roman" pitchFamily="18" charset="0"/>
              </a:rPr>
              <a:t>ăn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uống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đủ</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chất</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tập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thể</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dục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thường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xuyên</a:t>
            </a:r>
            <a:r>
              <a:rPr lang="en-US" sz="4000" dirty="0">
                <a:solidFill>
                  <a:srgbClr val="C00000"/>
                </a:solidFill>
                <a:latin typeface="Times New Roman" pitchFamily="18" charset="0"/>
                <a:cs typeface="Times New Roman" pitchFamily="18" charset="0"/>
              </a:rPr>
              <a:t>,</a:t>
            </a:r>
          </a:p>
        </p:txBody>
      </p:sp>
      <p:sp>
        <p:nvSpPr>
          <p:cNvPr id="6" name="AutoShape 2" descr="Tăng cường phòng, chống dịch bệnh đường hô hấ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9461" name="Picture 5" descr="Phòng bệnh đường hô hấp cho người cao tuổi trong mùa đô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59929" b="5055"/>
          <a:stretch/>
        </p:blipFill>
        <p:spPr bwMode="auto">
          <a:xfrm>
            <a:off x="2057400" y="2171700"/>
            <a:ext cx="11958434" cy="537287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05129" y="8778240"/>
            <a:ext cx="1771232" cy="1497330"/>
          </a:xfrm>
          <a:prstGeom prst="rect">
            <a:avLst/>
          </a:prstGeom>
        </p:spPr>
      </p:pic>
    </p:spTree>
    <p:extLst>
      <p:ext uri="{BB962C8B-B14F-4D97-AF65-F5344CB8AC3E}">
        <p14:creationId xmlns:p14="http://schemas.microsoft.com/office/powerpoint/2010/main" val="2994866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66800" y="800100"/>
            <a:ext cx="16383000" cy="707886"/>
          </a:xfrm>
          <a:prstGeom prst="rect">
            <a:avLst/>
          </a:prstGeom>
          <a:noFill/>
        </p:spPr>
        <p:txBody>
          <a:bodyPr wrap="square" rtlCol="0">
            <a:spAutoFit/>
          </a:bodyPr>
          <a:lstStyle/>
          <a:p>
            <a:r>
              <a:rPr lang="en-US" sz="4000" dirty="0" err="1">
                <a:solidFill>
                  <a:srgbClr val="7030A0"/>
                </a:solidFill>
                <a:latin typeface="Times New Roman" pitchFamily="18" charset="0"/>
                <a:cs typeface="Times New Roman" pitchFamily="18" charset="0"/>
              </a:rPr>
              <a:t>Khi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hít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vào</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và</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thở</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ra</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lồng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ngực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thay</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đổi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như</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thế</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nào</a:t>
            </a:r>
            <a:r>
              <a:rPr lang="en-US" sz="4000" dirty="0">
                <a:solidFill>
                  <a:srgbClr val="7030A0"/>
                </a:solidFill>
                <a:latin typeface="Times New Roman" pitchFamily="18" charset="0"/>
                <a:cs typeface="Times New Roman" pitchFamily="18" charset="0"/>
              </a:rPr>
              <a:t>?</a:t>
            </a:r>
          </a:p>
        </p:txBody>
      </p:sp>
      <p:sp>
        <p:nvSpPr>
          <p:cNvPr id="5" name="TextBox 4"/>
          <p:cNvSpPr txBox="1"/>
          <p:nvPr/>
        </p:nvSpPr>
        <p:spPr>
          <a:xfrm>
            <a:off x="1143000" y="8831580"/>
            <a:ext cx="8039100" cy="707886"/>
          </a:xfrm>
          <a:prstGeom prst="rect">
            <a:avLst/>
          </a:prstGeom>
          <a:noFill/>
        </p:spPr>
        <p:txBody>
          <a:bodyPr wrap="square" rtlCol="0">
            <a:spAutoFit/>
          </a:bodyPr>
          <a:lstStyle/>
          <a:p>
            <a:r>
              <a:rPr lang="en-US" sz="4000" dirty="0" err="1">
                <a:solidFill>
                  <a:srgbClr val="C00000"/>
                </a:solidFill>
                <a:latin typeface="Times New Roman" pitchFamily="18" charset="0"/>
                <a:cs typeface="Times New Roman" pitchFamily="18" charset="0"/>
              </a:rPr>
              <a:t>Đáp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án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phồng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lên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xẹp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xuống</a:t>
            </a:r>
            <a:endParaRPr lang="en-US" sz="4000" dirty="0">
              <a:solidFill>
                <a:srgbClr val="C00000"/>
              </a:solidFill>
              <a:latin typeface="Times New Roman" pitchFamily="18" charset="0"/>
              <a:cs typeface="Times New Roman" pitchFamily="18" charset="0"/>
            </a:endParaRPr>
          </a:p>
        </p:txBody>
      </p:sp>
      <p:pic>
        <p:nvPicPr>
          <p:cNvPr id="20482" name="Picture 2" descr="1. Quan sát hình 24.1: So sánh sự thay đổi về hình dạng, kích thước của  phổi và lồng ngực của người ở trạng thái hít vào và thở ra trong hìn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943100"/>
            <a:ext cx="8534400" cy="639256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05129" y="8778240"/>
            <a:ext cx="1771232" cy="1497330"/>
          </a:xfrm>
          <a:prstGeom prst="rect">
            <a:avLst/>
          </a:prstGeom>
        </p:spPr>
      </p:pic>
    </p:spTree>
    <p:extLst>
      <p:ext uri="{BB962C8B-B14F-4D97-AF65-F5344CB8AC3E}">
        <p14:creationId xmlns:p14="http://schemas.microsoft.com/office/powerpoint/2010/main" val="660930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02754"/>
            <a:ext cx="11748729" cy="707886"/>
          </a:xfrm>
          <a:prstGeom prst="rect">
            <a:avLst/>
          </a:prstGeom>
        </p:spPr>
        <p:txBody>
          <a:bodyPr wrap="none">
            <a:spAutoFit/>
          </a:bodyPr>
          <a:lstStyle/>
          <a:p>
            <a:r>
              <a:rPr lang="en-US" sz="4000" dirty="0" err="1">
                <a:solidFill>
                  <a:srgbClr val="7030A0"/>
                </a:solidFill>
                <a:latin typeface="Times New Roman" pitchFamily="18" charset="0"/>
                <a:cs typeface="Times New Roman" pitchFamily="18" charset="0"/>
              </a:rPr>
              <a:t>Vì</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sao</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hít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thở</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không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khí</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trong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lành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có</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lợi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cho</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sức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khỏe</a:t>
            </a:r>
            <a:r>
              <a:rPr lang="en-US" sz="4000" dirty="0">
                <a:solidFill>
                  <a:srgbClr val="7030A0"/>
                </a:solidFill>
                <a:latin typeface="Times New Roman" pitchFamily="18" charset="0"/>
                <a:cs typeface="Times New Roman" pitchFamily="18" charset="0"/>
              </a:rPr>
              <a:t>?</a:t>
            </a:r>
          </a:p>
        </p:txBody>
      </p:sp>
      <p:pic>
        <p:nvPicPr>
          <p:cNvPr id="3" name="Picture 2" descr="Không khí là gì? Cách bảo vệ không khí trong lành, tránh ô nhiễ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0780" y="1638300"/>
            <a:ext cx="11544300" cy="777866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57200" y="5631315"/>
            <a:ext cx="17145000" cy="4401205"/>
          </a:xfrm>
          <a:prstGeom prst="rect">
            <a:avLst/>
          </a:prstGeom>
          <a:solidFill>
            <a:schemeClr val="accent4">
              <a:lumMod val="20000"/>
              <a:lumOff val="80000"/>
            </a:schemeClr>
          </a:solidFill>
        </p:spPr>
        <p:txBody>
          <a:bodyPr wrap="square">
            <a:spAutoFit/>
          </a:bodyPr>
          <a:lstStyle/>
          <a:p>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Đáp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án</a:t>
            </a:r>
            <a:r>
              <a:rPr lang="en-US" sz="4000" dirty="0">
                <a:solidFill>
                  <a:srgbClr val="C00000"/>
                </a:solidFill>
                <a:latin typeface="Times New Roman" pitchFamily="18" charset="0"/>
                <a:cs typeface="Times New Roman" pitchFamily="18" charset="0"/>
              </a:rPr>
              <a:t>:</a:t>
            </a:r>
          </a:p>
          <a:p>
            <a:r>
              <a:rPr lang="en-US" sz="4000" dirty="0">
                <a:solidFill>
                  <a:srgbClr val="C00000"/>
                </a:solidFill>
                <a:latin typeface="Times New Roman" pitchFamily="18" charset="0"/>
                <a:cs typeface="Times New Roman" pitchFamily="18" charset="0"/>
              </a:rPr>
              <a:t>    + </a:t>
            </a:r>
            <a:r>
              <a:rPr lang="en-US" sz="4000" dirty="0" err="1">
                <a:solidFill>
                  <a:srgbClr val="C00000"/>
                </a:solidFill>
                <a:latin typeface="Times New Roman" pitchFamily="18" charset="0"/>
                <a:cs typeface="Times New Roman" pitchFamily="18" charset="0"/>
              </a:rPr>
              <a:t>Ngăn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ngừa</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oxi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hóa</a:t>
            </a:r>
            <a:endParaRPr lang="en-US" sz="4000" dirty="0">
              <a:solidFill>
                <a:srgbClr val="C00000"/>
              </a:solidFill>
              <a:latin typeface="Times New Roman" pitchFamily="18" charset="0"/>
              <a:cs typeface="Times New Roman" pitchFamily="18" charset="0"/>
            </a:endParaRPr>
          </a:p>
          <a:p>
            <a:r>
              <a:rPr lang="en-US" sz="4000" dirty="0">
                <a:solidFill>
                  <a:srgbClr val="C00000"/>
                </a:solidFill>
                <a:latin typeface="Times New Roman" pitchFamily="18" charset="0"/>
                <a:cs typeface="Times New Roman" pitchFamily="18" charset="0"/>
              </a:rPr>
              <a:t>    + </a:t>
            </a:r>
            <a:r>
              <a:rPr lang="en-US" sz="4000" dirty="0" err="1">
                <a:solidFill>
                  <a:srgbClr val="C00000"/>
                </a:solidFill>
                <a:latin typeface="Times New Roman" pitchFamily="18" charset="0"/>
                <a:cs typeface="Times New Roman" pitchFamily="18" charset="0"/>
              </a:rPr>
              <a:t>Giảm</a:t>
            </a:r>
            <a:r>
              <a:rPr lang="en-US" sz="4000" dirty="0">
                <a:solidFill>
                  <a:srgbClr val="C00000"/>
                </a:solidFill>
                <a:latin typeface="Times New Roman" pitchFamily="18" charset="0"/>
                <a:cs typeface="Times New Roman" pitchFamily="18" charset="0"/>
              </a:rPr>
              <a:t> Stress</a:t>
            </a:r>
          </a:p>
          <a:p>
            <a:r>
              <a:rPr lang="en-US" sz="4000" dirty="0">
                <a:solidFill>
                  <a:srgbClr val="C00000"/>
                </a:solidFill>
                <a:latin typeface="Times New Roman" pitchFamily="18" charset="0"/>
                <a:cs typeface="Times New Roman" pitchFamily="18" charset="0"/>
              </a:rPr>
              <a:t>    + </a:t>
            </a:r>
            <a:r>
              <a:rPr lang="en-US" sz="4000" dirty="0" err="1">
                <a:solidFill>
                  <a:srgbClr val="C00000"/>
                </a:solidFill>
                <a:latin typeface="Times New Roman" pitchFamily="18" charset="0"/>
                <a:cs typeface="Times New Roman" pitchFamily="18" charset="0"/>
              </a:rPr>
              <a:t>Kích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thích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hệ</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miễn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dịch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giảm</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dị</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ứng</a:t>
            </a:r>
            <a:r>
              <a:rPr lang="en-US" sz="4000" dirty="0">
                <a:solidFill>
                  <a:srgbClr val="C00000"/>
                </a:solidFill>
                <a:latin typeface="Times New Roman" pitchFamily="18" charset="0"/>
                <a:cs typeface="Times New Roman" pitchFamily="18" charset="0"/>
              </a:rPr>
              <a:t>, hen </a:t>
            </a:r>
            <a:r>
              <a:rPr lang="en-US" sz="4000" dirty="0" err="1">
                <a:solidFill>
                  <a:srgbClr val="C00000"/>
                </a:solidFill>
                <a:latin typeface="Times New Roman" pitchFamily="18" charset="0"/>
                <a:cs typeface="Times New Roman" pitchFamily="18" charset="0"/>
              </a:rPr>
              <a:t>suyễn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hoặc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các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tình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trạng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hô</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hấp</a:t>
            </a:r>
            <a:endParaRPr lang="en-US" sz="4000" dirty="0">
              <a:solidFill>
                <a:srgbClr val="C00000"/>
              </a:solidFill>
              <a:latin typeface="Times New Roman" pitchFamily="18" charset="0"/>
              <a:cs typeface="Times New Roman" pitchFamily="18" charset="0"/>
            </a:endParaRPr>
          </a:p>
          <a:p>
            <a:r>
              <a:rPr lang="en-US" sz="4000" dirty="0">
                <a:solidFill>
                  <a:srgbClr val="C00000"/>
                </a:solidFill>
                <a:latin typeface="Times New Roman" pitchFamily="18" charset="0"/>
                <a:cs typeface="Times New Roman" pitchFamily="18" charset="0"/>
              </a:rPr>
              <a:t>    + </a:t>
            </a:r>
            <a:r>
              <a:rPr lang="en-US" sz="4000" dirty="0" err="1">
                <a:solidFill>
                  <a:srgbClr val="C00000"/>
                </a:solidFill>
                <a:latin typeface="Times New Roman" pitchFamily="18" charset="0"/>
                <a:cs typeface="Times New Roman" pitchFamily="18" charset="0"/>
              </a:rPr>
              <a:t>Cơ</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thể</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khỏe</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khoắn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và</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tràn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đầy</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năng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lượng</a:t>
            </a:r>
            <a:endParaRPr lang="en-US" sz="4000" dirty="0">
              <a:solidFill>
                <a:srgbClr val="C00000"/>
              </a:solidFill>
              <a:latin typeface="Times New Roman" pitchFamily="18" charset="0"/>
              <a:cs typeface="Times New Roman" pitchFamily="18" charset="0"/>
            </a:endParaRPr>
          </a:p>
          <a:p>
            <a:r>
              <a:rPr lang="en-US" sz="4000" dirty="0">
                <a:solidFill>
                  <a:srgbClr val="C00000"/>
                </a:solidFill>
                <a:latin typeface="Times New Roman" pitchFamily="18" charset="0"/>
                <a:cs typeface="Times New Roman" pitchFamily="18" charset="0"/>
              </a:rPr>
              <a:t>    + </a:t>
            </a:r>
            <a:r>
              <a:rPr lang="en-US" sz="4000" dirty="0" err="1">
                <a:solidFill>
                  <a:srgbClr val="C00000"/>
                </a:solidFill>
                <a:latin typeface="Times New Roman" pitchFamily="18" charset="0"/>
                <a:cs typeface="Times New Roman" pitchFamily="18" charset="0"/>
              </a:rPr>
              <a:t>Loại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bỏ</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độc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tố</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tích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tụ</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trong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cơ</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thể</a:t>
            </a:r>
            <a:r>
              <a:rPr lang="en-US" sz="4000" dirty="0">
                <a:solidFill>
                  <a:srgbClr val="C00000"/>
                </a:solidFill>
                <a:latin typeface="Times New Roman" pitchFamily="18" charset="0"/>
                <a:cs typeface="Times New Roman" pitchFamily="18" charset="0"/>
              </a:rPr>
              <a:t>.</a:t>
            </a:r>
          </a:p>
          <a:p>
            <a:r>
              <a:rPr lang="en-US" sz="4000" dirty="0">
                <a:solidFill>
                  <a:srgbClr val="C00000"/>
                </a:solidFill>
                <a:latin typeface="Times New Roman" pitchFamily="18" charset="0"/>
                <a:cs typeface="Times New Roman" pitchFamily="18" charset="0"/>
              </a:rPr>
              <a:t>    + </a:t>
            </a:r>
            <a:r>
              <a:rPr lang="en-US" sz="4000" dirty="0" err="1">
                <a:solidFill>
                  <a:srgbClr val="C00000"/>
                </a:solidFill>
                <a:latin typeface="Times New Roman" pitchFamily="18" charset="0"/>
                <a:cs typeface="Times New Roman" pitchFamily="18" charset="0"/>
              </a:rPr>
              <a:t>Cải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thiện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sức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khỏe</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và</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tâm</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trạng</a:t>
            </a:r>
            <a:r>
              <a:rPr lang="en-US" sz="4000" dirty="0">
                <a:solidFill>
                  <a:srgbClr val="C00000"/>
                </a:solidFill>
                <a:latin typeface="Times New Roman" pitchFamily="18" charset="0"/>
                <a:cs typeface="Times New Roman" pitchFamily="18" charset="0"/>
              </a:rPr>
              <a:t>.</a:t>
            </a:r>
          </a:p>
        </p:txBody>
      </p:sp>
    </p:spTree>
    <p:extLst>
      <p:ext uri="{BB962C8B-B14F-4D97-AF65-F5344CB8AC3E}">
        <p14:creationId xmlns:p14="http://schemas.microsoft.com/office/powerpoint/2010/main" val="327912580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xit" presetSubtype="4" fill="hold" nodeType="clickEffect">
                                  <p:stCondLst>
                                    <p:cond delay="0"/>
                                  </p:stCondLst>
                                  <p:childTnLst>
                                    <p:anim calcmode="lin" valueType="num">
                                      <p:cBhvr additive="base">
                                        <p:cTn id="14" dur="2000"/>
                                        <p:tgtEl>
                                          <p:spTgt spid="3"/>
                                        </p:tgtEl>
                                        <p:attrNameLst>
                                          <p:attrName>ppt_x</p:attrName>
                                        </p:attrNameLst>
                                      </p:cBhvr>
                                      <p:tavLst>
                                        <p:tav tm="0">
                                          <p:val>
                                            <p:strVal val="ppt_x"/>
                                          </p:val>
                                        </p:tav>
                                        <p:tav tm="100000">
                                          <p:val>
                                            <p:strVal val="ppt_x"/>
                                          </p:val>
                                        </p:tav>
                                      </p:tavLst>
                                    </p:anim>
                                    <p:anim calcmode="lin" valueType="num">
                                      <p:cBhvr additive="base">
                                        <p:cTn id="15" dur="2000"/>
                                        <p:tgtEl>
                                          <p:spTgt spid="3"/>
                                        </p:tgtEl>
                                        <p:attrNameLst>
                                          <p:attrName>ppt_y</p:attrName>
                                        </p:attrNameLst>
                                      </p:cBhvr>
                                      <p:tavLst>
                                        <p:tav tm="0">
                                          <p:val>
                                            <p:strVal val="ppt_y"/>
                                          </p:val>
                                        </p:tav>
                                        <p:tav tm="100000">
                                          <p:val>
                                            <p:strVal val="1+ppt_h/2"/>
                                          </p:val>
                                        </p:tav>
                                      </p:tavLst>
                                    </p:anim>
                                    <p:set>
                                      <p:cBhvr>
                                        <p:cTn id="16" dur="1" fill="hold">
                                          <p:stCondLst>
                                            <p:cond delay="1999"/>
                                          </p:stCondLst>
                                        </p:cTn>
                                        <p:tgtEl>
                                          <p:spTgt spid="3"/>
                                        </p:tgtEl>
                                        <p:attrNameLst>
                                          <p:attrName>style.visibility</p:attrName>
                                        </p:attrNameLst>
                                      </p:cBhvr>
                                      <p:to>
                                        <p:strVal val="hidden"/>
                                      </p:to>
                                    </p:set>
                                  </p:childTnLst>
                                </p:cTn>
                              </p:par>
                            </p:childTnLst>
                          </p:cTn>
                        </p:par>
                        <p:par>
                          <p:cTn id="17" fill="hold">
                            <p:stCondLst>
                              <p:cond delay="2000"/>
                            </p:stCondLst>
                            <p:childTnLst>
                              <p:par>
                                <p:cTn id="18" presetID="1" presetClass="entr" presetSubtype="0" fill="hold" grpId="0" nodeType="afterEffect">
                                  <p:stCondLst>
                                    <p:cond delay="500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img.loigiaihay.com/picture/2019/0919/tnxh3-b2-h2-b1.jpg"/>
          <p:cNvPicPr/>
          <p:nvPr/>
        </p:nvPicPr>
        <p:blipFill>
          <a:blip r:embed="rId2">
            <a:extLst>
              <a:ext uri="{28A0092B-C50C-407E-A947-70E740481C1C}">
                <a14:useLocalDpi xmlns:a14="http://schemas.microsoft.com/office/drawing/2010/main" val="0"/>
              </a:ext>
            </a:extLst>
          </a:blip>
          <a:srcRect/>
          <a:stretch>
            <a:fillRect/>
          </a:stretch>
        </p:blipFill>
        <p:spPr bwMode="auto">
          <a:xfrm>
            <a:off x="5044440" y="1485900"/>
            <a:ext cx="7924800" cy="6226314"/>
          </a:xfrm>
          <a:prstGeom prst="rect">
            <a:avLst/>
          </a:prstGeom>
          <a:noFill/>
          <a:ln>
            <a:noFill/>
          </a:ln>
        </p:spPr>
      </p:pic>
      <p:sp>
        <p:nvSpPr>
          <p:cNvPr id="5" name="Rectangle 4"/>
          <p:cNvSpPr/>
          <p:nvPr/>
        </p:nvSpPr>
        <p:spPr>
          <a:xfrm>
            <a:off x="914400" y="571500"/>
            <a:ext cx="15427621" cy="707886"/>
          </a:xfrm>
          <a:prstGeom prst="rect">
            <a:avLst/>
          </a:prstGeom>
        </p:spPr>
        <p:txBody>
          <a:bodyPr wrap="none">
            <a:spAutoFit/>
          </a:bodyPr>
          <a:lstStyle/>
          <a:p>
            <a:r>
              <a:rPr lang="en-US" sz="4000" dirty="0" err="1">
                <a:solidFill>
                  <a:srgbClr val="7030A0"/>
                </a:solidFill>
                <a:latin typeface="Times New Roman" pitchFamily="18" charset="0"/>
                <a:cs typeface="Times New Roman" pitchFamily="18" charset="0"/>
              </a:rPr>
              <a:t>Quan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sát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hình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dưới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đây</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và</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mô</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tả</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đường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của</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các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loại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khí</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mà</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em</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đã</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biết</a:t>
            </a:r>
            <a:r>
              <a:rPr lang="en-US" sz="4000" dirty="0">
                <a:solidFill>
                  <a:srgbClr val="7030A0"/>
                </a:solidFill>
                <a:latin typeface="Times New Roman" pitchFamily="18" charset="0"/>
                <a:cs typeface="Times New Roman" pitchFamily="18" charset="0"/>
              </a:rPr>
              <a:t>?</a:t>
            </a:r>
          </a:p>
        </p:txBody>
      </p:sp>
      <p:sp>
        <p:nvSpPr>
          <p:cNvPr id="6" name="Rectangle 5"/>
          <p:cNvSpPr/>
          <p:nvPr/>
        </p:nvSpPr>
        <p:spPr>
          <a:xfrm>
            <a:off x="685800" y="8039100"/>
            <a:ext cx="17221200" cy="1938992"/>
          </a:xfrm>
          <a:prstGeom prst="rect">
            <a:avLst/>
          </a:prstGeom>
        </p:spPr>
        <p:txBody>
          <a:bodyPr wrap="square">
            <a:spAutoFit/>
          </a:bodyPr>
          <a:lstStyle/>
          <a:p>
            <a:r>
              <a:rPr lang="en-US" sz="4000" dirty="0" err="1">
                <a:solidFill>
                  <a:srgbClr val="C00000"/>
                </a:solidFill>
                <a:latin typeface="Times New Roman" pitchFamily="18" charset="0"/>
                <a:cs typeface="Times New Roman" pitchFamily="18" charset="0"/>
              </a:rPr>
              <a:t>Không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khí</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mang</a:t>
            </a:r>
            <a:r>
              <a:rPr lang="en-US" sz="4000" dirty="0">
                <a:solidFill>
                  <a:srgbClr val="C00000"/>
                </a:solidFill>
                <a:latin typeface="Times New Roman" pitchFamily="18" charset="0"/>
                <a:cs typeface="Times New Roman" pitchFamily="18" charset="0"/>
              </a:rPr>
              <a:t> oxygen) </a:t>
            </a:r>
            <a:r>
              <a:rPr lang="en-US" sz="4000" dirty="0" err="1">
                <a:solidFill>
                  <a:srgbClr val="C00000"/>
                </a:solidFill>
                <a:latin typeface="Times New Roman" pitchFamily="18" charset="0"/>
                <a:cs typeface="Times New Roman" pitchFamily="18" charset="0"/>
              </a:rPr>
              <a:t>đi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vào</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từ</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mũi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đi</a:t>
            </a:r>
            <a:r>
              <a:rPr lang="en-US" sz="4000" dirty="0">
                <a:solidFill>
                  <a:srgbClr val="C00000"/>
                </a:solidFill>
                <a:latin typeface="Times New Roman" pitchFamily="18" charset="0"/>
                <a:cs typeface="Times New Roman" pitchFamily="18" charset="0"/>
              </a:rPr>
              <a:t> qua </a:t>
            </a:r>
            <a:r>
              <a:rPr lang="en-US" sz="4000" dirty="0" err="1">
                <a:solidFill>
                  <a:srgbClr val="C00000"/>
                </a:solidFill>
                <a:latin typeface="Times New Roman" pitchFamily="18" charset="0"/>
                <a:cs typeface="Times New Roman" pitchFamily="18" charset="0"/>
              </a:rPr>
              <a:t>khí</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quản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vào</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hai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lá</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phổi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trái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và</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phải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Ngược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lại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thở</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không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khí</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mang</a:t>
            </a:r>
            <a:r>
              <a:rPr lang="en-US" sz="4000" dirty="0">
                <a:solidFill>
                  <a:srgbClr val="C00000"/>
                </a:solidFill>
                <a:latin typeface="Times New Roman" pitchFamily="18" charset="0"/>
                <a:cs typeface="Times New Roman" pitchFamily="18" charset="0"/>
              </a:rPr>
              <a:t> carbon dioxide) </a:t>
            </a:r>
            <a:r>
              <a:rPr lang="en-US" sz="4000" dirty="0" err="1">
                <a:solidFill>
                  <a:srgbClr val="C00000"/>
                </a:solidFill>
                <a:latin typeface="Times New Roman" pitchFamily="18" charset="0"/>
                <a:cs typeface="Times New Roman" pitchFamily="18" charset="0"/>
              </a:rPr>
              <a:t>từ</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phổi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trả</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lại</a:t>
            </a:r>
            <a:r>
              <a:rPr lang="en-US" sz="4000" dirty="0">
                <a:solidFill>
                  <a:srgbClr val="C00000"/>
                </a:solidFill>
                <a:latin typeface="Times New Roman" pitchFamily="18" charset="0"/>
                <a:cs typeface="Times New Roman" pitchFamily="18" charset="0"/>
              </a:rPr>
              <a:t> qua </a:t>
            </a:r>
            <a:r>
              <a:rPr lang="en-US" sz="4000" dirty="0" err="1">
                <a:solidFill>
                  <a:srgbClr val="C00000"/>
                </a:solidFill>
                <a:latin typeface="Times New Roman" pitchFamily="18" charset="0"/>
                <a:cs typeface="Times New Roman" pitchFamily="18" charset="0"/>
              </a:rPr>
              <a:t>khí</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quản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và</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thở</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ra</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từ</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mũi</a:t>
            </a:r>
            <a:r>
              <a:rPr lang="en-US" sz="4000" dirty="0">
                <a:solidFill>
                  <a:srgbClr val="C00000"/>
                </a:solidFill>
                <a:latin typeface="Times New Roman" pitchFamily="18" charset="0"/>
                <a:cs typeface="Times New Roman" pitchFamily="18" charset="0"/>
              </a:rPr>
              <a:t>.</a:t>
            </a:r>
          </a:p>
        </p:txBody>
      </p:sp>
    </p:spTree>
    <p:extLst>
      <p:ext uri="{BB962C8B-B14F-4D97-AF65-F5344CB8AC3E}">
        <p14:creationId xmlns:p14="http://schemas.microsoft.com/office/powerpoint/2010/main" val="207636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2654" y="0"/>
            <a:ext cx="18288000" cy="10287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zh-CN" altLang="en-US" sz="2100">
              <a:solidFill>
                <a:prstClr val="white"/>
              </a:solidFill>
              <a:latin typeface="#9Slide03 Arima Madurai" panose="00000500000000000000" pitchFamily="2" charset="-93"/>
              <a:ea typeface="宋体" panose="02010600030101010101" pitchFamily="2" charset="-122"/>
              <a:cs typeface="#9Slide03 Arima Madurai" panose="00000500000000000000" pitchFamily="2" charset="-93"/>
            </a:endParaRP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893" y="1612244"/>
            <a:ext cx="5901693" cy="6999195"/>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39917" y="8708609"/>
            <a:ext cx="3659613" cy="1364322"/>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2383" y="7044131"/>
            <a:ext cx="2237508" cy="1976024"/>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6715625"/>
            <a:ext cx="3514704" cy="3045759"/>
          </a:xfrm>
          <a:prstGeom prst="rect">
            <a:avLst/>
          </a:prstGeom>
        </p:spPr>
      </p:pic>
      <p:pic>
        <p:nvPicPr>
          <p:cNvPr id="9" name="图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73351" y="6836076"/>
            <a:ext cx="1572212" cy="2475822"/>
          </a:xfrm>
          <a:prstGeom prst="rect">
            <a:avLst/>
          </a:prstGeom>
        </p:spPr>
      </p:pic>
      <p:grpSp>
        <p:nvGrpSpPr>
          <p:cNvPr id="14" name="组合 13"/>
          <p:cNvGrpSpPr/>
          <p:nvPr/>
        </p:nvGrpSpPr>
        <p:grpSpPr>
          <a:xfrm>
            <a:off x="6418557" y="1851660"/>
            <a:ext cx="1122221" cy="1168196"/>
            <a:chOff x="7531331" y="1259522"/>
            <a:chExt cx="748147" cy="778797"/>
          </a:xfrm>
        </p:grpSpPr>
        <p:sp>
          <p:nvSpPr>
            <p:cNvPr id="15" name="Freeform 10"/>
            <p:cNvSpPr>
              <a:spLocks/>
            </p:cNvSpPr>
            <p:nvPr/>
          </p:nvSpPr>
          <p:spPr bwMode="auto">
            <a:xfrm>
              <a:off x="7531331" y="125952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2A3D52"/>
            </a:solidFill>
            <a:ln>
              <a:noFill/>
            </a:ln>
          </p:spPr>
          <p:txBody>
            <a:bodyPr vert="horz" wrap="square" lIns="137160" tIns="68580" rIns="137160" bIns="68580" numCol="1" anchor="t" anchorCtr="0" compatLnSpc="1">
              <a:prstTxWarp prst="textNoShape">
                <a:avLst/>
              </a:prstTxWarp>
            </a:bodyPr>
            <a:lstStyle/>
            <a:p>
              <a:pPr defTabSz="1371600"/>
              <a:endParaRPr lang="zh-CN" altLang="en-US" sz="2100">
                <a:solidFill>
                  <a:prstClr val="black"/>
                </a:solidFill>
                <a:latin typeface="#9Slide03 Arima Madurai" panose="00000500000000000000" pitchFamily="2" charset="-93"/>
                <a:ea typeface="宋体" panose="02010600030101010101" pitchFamily="2" charset="-122"/>
                <a:cs typeface="#9Slide03 Arima Madurai" panose="00000500000000000000" pitchFamily="2" charset="-93"/>
              </a:endParaRPr>
            </a:p>
          </p:txBody>
        </p:sp>
        <p:sp>
          <p:nvSpPr>
            <p:cNvPr id="16" name="文本框 15"/>
            <p:cNvSpPr txBox="1"/>
            <p:nvPr/>
          </p:nvSpPr>
          <p:spPr>
            <a:xfrm>
              <a:off x="7693718" y="1361210"/>
              <a:ext cx="402033" cy="677109"/>
            </a:xfrm>
            <a:prstGeom prst="rect">
              <a:avLst/>
            </a:prstGeom>
            <a:noFill/>
          </p:spPr>
          <p:txBody>
            <a:bodyPr wrap="none" rtlCol="0">
              <a:spAutoFit/>
            </a:bodyPr>
            <a:lstStyle/>
            <a:p>
              <a:pPr algn="ctr" defTabSz="1371600"/>
              <a:r>
                <a:rPr lang="en-US" altLang="zh-CN" sz="6000" b="1" dirty="0">
                  <a:solidFill>
                    <a:srgbClr val="F0F0F0"/>
                  </a:solidFill>
                  <a:latin typeface="#9Slide03 Arima Madurai" panose="00000500000000000000" pitchFamily="2" charset="-93"/>
                  <a:ea typeface="微软雅黑" panose="020B0503020204020204" pitchFamily="34" charset="-122"/>
                  <a:cs typeface="#9Slide03 Arima Madurai" panose="00000500000000000000" pitchFamily="2" charset="-93"/>
                </a:rPr>
                <a:t>I.</a:t>
              </a:r>
              <a:endParaRPr lang="zh-CN" altLang="en-US" sz="6000" b="1" dirty="0">
                <a:solidFill>
                  <a:srgbClr val="F0F0F0"/>
                </a:solidFill>
                <a:latin typeface="#9Slide03 Arima Madurai" panose="00000500000000000000" pitchFamily="2" charset="-93"/>
                <a:ea typeface="微软雅黑" panose="020B0503020204020204" pitchFamily="34" charset="-122"/>
                <a:cs typeface="#9Slide03 Arima Madurai" panose="00000500000000000000" pitchFamily="2" charset="-93"/>
              </a:endParaRPr>
            </a:p>
          </p:txBody>
        </p:sp>
      </p:grpSp>
      <p:grpSp>
        <p:nvGrpSpPr>
          <p:cNvPr id="17" name="组合 16"/>
          <p:cNvGrpSpPr/>
          <p:nvPr/>
        </p:nvGrpSpPr>
        <p:grpSpPr>
          <a:xfrm>
            <a:off x="6477000" y="3727911"/>
            <a:ext cx="1122221" cy="1197188"/>
            <a:chOff x="7531329" y="2452432"/>
            <a:chExt cx="748147" cy="798125"/>
          </a:xfrm>
        </p:grpSpPr>
        <p:sp>
          <p:nvSpPr>
            <p:cNvPr id="18" name="Freeform 10"/>
            <p:cNvSpPr>
              <a:spLocks/>
            </p:cNvSpPr>
            <p:nvPr/>
          </p:nvSpPr>
          <p:spPr bwMode="auto">
            <a:xfrm>
              <a:off x="7531329" y="245243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2A3D52"/>
            </a:solidFill>
            <a:ln>
              <a:noFill/>
            </a:ln>
          </p:spPr>
          <p:txBody>
            <a:bodyPr vert="horz" wrap="square" lIns="137160" tIns="68580" rIns="137160" bIns="68580" numCol="1" anchor="t" anchorCtr="0" compatLnSpc="1">
              <a:prstTxWarp prst="textNoShape">
                <a:avLst/>
              </a:prstTxWarp>
            </a:bodyPr>
            <a:lstStyle/>
            <a:p>
              <a:pPr defTabSz="1371600"/>
              <a:endParaRPr lang="zh-CN" altLang="en-US" sz="2100">
                <a:solidFill>
                  <a:prstClr val="black"/>
                </a:solidFill>
                <a:latin typeface="#9Slide03 Arima Madurai" panose="00000500000000000000" pitchFamily="2" charset="-93"/>
                <a:ea typeface="宋体" panose="02010600030101010101" pitchFamily="2" charset="-122"/>
                <a:cs typeface="#9Slide03 Arima Madurai" panose="00000500000000000000" pitchFamily="2" charset="-93"/>
              </a:endParaRPr>
            </a:p>
          </p:txBody>
        </p:sp>
        <p:sp>
          <p:nvSpPr>
            <p:cNvPr id="19" name="文本框 18"/>
            <p:cNvSpPr txBox="1"/>
            <p:nvPr/>
          </p:nvSpPr>
          <p:spPr>
            <a:xfrm>
              <a:off x="7618388" y="2573448"/>
              <a:ext cx="543098" cy="677109"/>
            </a:xfrm>
            <a:prstGeom prst="rect">
              <a:avLst/>
            </a:prstGeom>
            <a:noFill/>
          </p:spPr>
          <p:txBody>
            <a:bodyPr wrap="none" rtlCol="0">
              <a:spAutoFit/>
            </a:bodyPr>
            <a:lstStyle/>
            <a:p>
              <a:pPr defTabSz="1371600"/>
              <a:r>
                <a:rPr lang="en-US" altLang="zh-CN" sz="6000" b="1" dirty="0">
                  <a:solidFill>
                    <a:srgbClr val="F0F0F0"/>
                  </a:solidFill>
                  <a:latin typeface="#9Slide03 Arima Madurai" panose="00000500000000000000" pitchFamily="2" charset="-93"/>
                  <a:ea typeface="微软雅黑" panose="020B0503020204020204" pitchFamily="34" charset="-122"/>
                  <a:cs typeface="#9Slide03 Arima Madurai" panose="00000500000000000000" pitchFamily="2" charset="-93"/>
                </a:rPr>
                <a:t>II.</a:t>
              </a:r>
              <a:endParaRPr lang="zh-CN" altLang="en-US" sz="6000" b="1" dirty="0">
                <a:solidFill>
                  <a:srgbClr val="F0F0F0"/>
                </a:solidFill>
                <a:latin typeface="#9Slide03 Arima Madurai" panose="00000500000000000000" pitchFamily="2" charset="-93"/>
                <a:ea typeface="微软雅黑" panose="020B0503020204020204" pitchFamily="34" charset="-122"/>
                <a:cs typeface="#9Slide03 Arima Madurai" panose="00000500000000000000" pitchFamily="2" charset="-93"/>
              </a:endParaRPr>
            </a:p>
          </p:txBody>
        </p:sp>
      </p:grpSp>
      <p:sp>
        <p:nvSpPr>
          <p:cNvPr id="26" name="文本框 25"/>
          <p:cNvSpPr txBox="1"/>
          <p:nvPr/>
        </p:nvSpPr>
        <p:spPr>
          <a:xfrm>
            <a:off x="7633169" y="1852764"/>
            <a:ext cx="9511831" cy="784830"/>
          </a:xfrm>
          <a:prstGeom prst="rect">
            <a:avLst/>
          </a:prstGeom>
          <a:noFill/>
        </p:spPr>
        <p:txBody>
          <a:bodyPr wrap="square" rtlCol="0">
            <a:spAutoFit/>
          </a:bodyPr>
          <a:lstStyle/>
          <a:p>
            <a:pPr defTabSz="1371600"/>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Cấu</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tạo</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và</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chức</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năng</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của</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hệ</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hô</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hấp</a:t>
            </a:r>
            <a:endParaRPr lang="zh-CN" altLang="en-US"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endParaRPr>
          </a:p>
        </p:txBody>
      </p:sp>
      <p:sp>
        <p:nvSpPr>
          <p:cNvPr id="27" name="文本框 26"/>
          <p:cNvSpPr txBox="1"/>
          <p:nvPr/>
        </p:nvSpPr>
        <p:spPr>
          <a:xfrm>
            <a:off x="7882958" y="3825270"/>
            <a:ext cx="9808518" cy="784830"/>
          </a:xfrm>
          <a:prstGeom prst="rect">
            <a:avLst/>
          </a:prstGeom>
          <a:noFill/>
        </p:spPr>
        <p:txBody>
          <a:bodyPr wrap="square" rtlCol="0">
            <a:spAutoFit/>
          </a:bodyPr>
          <a:lstStyle/>
          <a:p>
            <a:pPr defTabSz="1371600"/>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Một</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số</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bệnh</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về</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phổi</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đường</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hô</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hấp</a:t>
            </a:r>
            <a:endParaRPr lang="zh-CN" altLang="en-US"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endParaRPr>
          </a:p>
        </p:txBody>
      </p:sp>
      <p:sp>
        <p:nvSpPr>
          <p:cNvPr id="34" name="矩形 33"/>
          <p:cNvSpPr/>
          <p:nvPr/>
        </p:nvSpPr>
        <p:spPr>
          <a:xfrm>
            <a:off x="-1230407" y="3373067"/>
            <a:ext cx="988359" cy="1548557"/>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zh-CN" altLang="en-US" sz="2700">
              <a:solidFill>
                <a:prstClr val="white"/>
              </a:solidFill>
              <a:latin typeface="Calibri" panose="020F0502020204030204"/>
              <a:ea typeface="宋体" panose="02010600030101010101" pitchFamily="2" charset="-122"/>
            </a:endParaRPr>
          </a:p>
        </p:txBody>
      </p:sp>
      <p:sp>
        <p:nvSpPr>
          <p:cNvPr id="35" name="文本框 34"/>
          <p:cNvSpPr txBox="1"/>
          <p:nvPr/>
        </p:nvSpPr>
        <p:spPr>
          <a:xfrm>
            <a:off x="521538" y="3242870"/>
            <a:ext cx="5480403" cy="2862322"/>
          </a:xfrm>
          <a:prstGeom prst="rect">
            <a:avLst/>
          </a:prstGeom>
          <a:noFill/>
        </p:spPr>
        <p:txBody>
          <a:bodyPr wrap="square" rtlCol="0">
            <a:spAutoFit/>
          </a:bodyPr>
          <a:lstStyle/>
          <a:p>
            <a:pPr algn="ctr" defTabSz="1371600"/>
            <a:r>
              <a:rPr lang="en-US" altLang="zh-CN" sz="9000" b="1" dirty="0" err="1">
                <a:solidFill>
                  <a:prstClr val="white"/>
                </a:solidFill>
                <a:latin typeface="#9Slide03 Arima Madurai" panose="00000500000000000000" pitchFamily="2" charset="-93"/>
                <a:ea typeface="Slogan" panose="02020500000000000000" pitchFamily="18" charset="-93"/>
                <a:cs typeface="#9Slide03 Arima Madurai" panose="00000500000000000000" pitchFamily="2" charset="-93"/>
              </a:rPr>
              <a:t>Nội</a:t>
            </a:r>
            <a:r>
              <a:rPr lang="en-US" altLang="zh-CN" sz="9000" b="1" dirty="0">
                <a:solidFill>
                  <a:prstClr val="white"/>
                </a:solidFill>
                <a:latin typeface="#9Slide03 Arima Madurai" panose="00000500000000000000" pitchFamily="2" charset="-93"/>
                <a:ea typeface="Slogan" panose="02020500000000000000" pitchFamily="18" charset="-93"/>
                <a:cs typeface="#9Slide03 Arima Madurai" panose="00000500000000000000" pitchFamily="2" charset="-93"/>
              </a:rPr>
              <a:t> dung </a:t>
            </a:r>
            <a:r>
              <a:rPr lang="en-US" altLang="zh-CN" sz="9000" b="1" dirty="0" err="1">
                <a:solidFill>
                  <a:prstClr val="white"/>
                </a:solidFill>
                <a:latin typeface="#9Slide03 Arima Madurai" panose="00000500000000000000" pitchFamily="2" charset="-93"/>
                <a:ea typeface="Slogan" panose="02020500000000000000" pitchFamily="18" charset="-93"/>
                <a:cs typeface="#9Slide03 Arima Madurai" panose="00000500000000000000" pitchFamily="2" charset="-93"/>
              </a:rPr>
              <a:t>bài</a:t>
            </a:r>
            <a:r>
              <a:rPr lang="en-US" altLang="zh-CN" sz="9000" b="1" dirty="0">
                <a:solidFill>
                  <a:prstClr val="white"/>
                </a:solidFill>
                <a:latin typeface="#9Slide03 Arima Madurai" panose="00000500000000000000" pitchFamily="2" charset="-93"/>
                <a:ea typeface="Slogan" panose="02020500000000000000" pitchFamily="18" charset="-93"/>
                <a:cs typeface="#9Slide03 Arima Madurai" panose="00000500000000000000" pitchFamily="2" charset="-93"/>
              </a:rPr>
              <a:t> </a:t>
            </a:r>
            <a:r>
              <a:rPr lang="en-US" altLang="zh-CN" sz="9000" b="1" dirty="0" err="1">
                <a:solidFill>
                  <a:prstClr val="white"/>
                </a:solidFill>
                <a:latin typeface="#9Slide03 Arima Madurai" panose="00000500000000000000" pitchFamily="2" charset="-93"/>
                <a:ea typeface="Slogan" panose="02020500000000000000" pitchFamily="18" charset="-93"/>
                <a:cs typeface="#9Slide03 Arima Madurai" panose="00000500000000000000" pitchFamily="2" charset="-93"/>
              </a:rPr>
              <a:t>học</a:t>
            </a:r>
            <a:endParaRPr lang="zh-CN" altLang="en-US" sz="9000" b="1" dirty="0">
              <a:solidFill>
                <a:prstClr val="white"/>
              </a:solidFill>
              <a:latin typeface="#9Slide03 Arima Madurai" panose="00000500000000000000" pitchFamily="2" charset="-93"/>
              <a:ea typeface="Slogan" panose="02020500000000000000" pitchFamily="18" charset="-93"/>
              <a:cs typeface="#9Slide03 Arima Madurai" panose="00000500000000000000" pitchFamily="2" charset="-93"/>
            </a:endParaRPr>
          </a:p>
        </p:txBody>
      </p:sp>
      <p:grpSp>
        <p:nvGrpSpPr>
          <p:cNvPr id="20" name="组合 16"/>
          <p:cNvGrpSpPr/>
          <p:nvPr/>
        </p:nvGrpSpPr>
        <p:grpSpPr>
          <a:xfrm>
            <a:off x="6463924" y="5679581"/>
            <a:ext cx="1153625" cy="1197186"/>
            <a:chOff x="7531329" y="2452432"/>
            <a:chExt cx="769083" cy="798124"/>
          </a:xfrm>
        </p:grpSpPr>
        <p:sp>
          <p:nvSpPr>
            <p:cNvPr id="21" name="Freeform 10"/>
            <p:cNvSpPr>
              <a:spLocks/>
            </p:cNvSpPr>
            <p:nvPr/>
          </p:nvSpPr>
          <p:spPr bwMode="auto">
            <a:xfrm>
              <a:off x="7531329" y="245243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2A3D52"/>
            </a:solidFill>
            <a:ln>
              <a:noFill/>
            </a:ln>
          </p:spPr>
          <p:txBody>
            <a:bodyPr vert="horz" wrap="square" lIns="137160" tIns="68580" rIns="137160" bIns="68580" numCol="1" anchor="t" anchorCtr="0" compatLnSpc="1">
              <a:prstTxWarp prst="textNoShape">
                <a:avLst/>
              </a:prstTxWarp>
            </a:bodyPr>
            <a:lstStyle/>
            <a:p>
              <a:pPr defTabSz="1371600"/>
              <a:endParaRPr lang="zh-CN" altLang="en-US" sz="2100">
                <a:solidFill>
                  <a:prstClr val="black"/>
                </a:solidFill>
                <a:latin typeface="#9Slide03 Arima Madurai" panose="00000500000000000000" pitchFamily="2" charset="-93"/>
                <a:ea typeface="宋体" panose="02010600030101010101" pitchFamily="2" charset="-122"/>
                <a:cs typeface="#9Slide03 Arima Madurai" panose="00000500000000000000" pitchFamily="2" charset="-93"/>
              </a:endParaRPr>
            </a:p>
          </p:txBody>
        </p:sp>
        <p:sp>
          <p:nvSpPr>
            <p:cNvPr id="22" name="文本框 18"/>
            <p:cNvSpPr txBox="1"/>
            <p:nvPr/>
          </p:nvSpPr>
          <p:spPr>
            <a:xfrm>
              <a:off x="7618388" y="2573448"/>
              <a:ext cx="682024" cy="677108"/>
            </a:xfrm>
            <a:prstGeom prst="rect">
              <a:avLst/>
            </a:prstGeom>
            <a:noFill/>
          </p:spPr>
          <p:txBody>
            <a:bodyPr wrap="none" rtlCol="0">
              <a:spAutoFit/>
            </a:bodyPr>
            <a:lstStyle/>
            <a:p>
              <a:pPr defTabSz="1371600"/>
              <a:r>
                <a:rPr lang="en-US" altLang="zh-CN" sz="6000" b="1" dirty="0" err="1">
                  <a:solidFill>
                    <a:srgbClr val="F0F0F0"/>
                  </a:solidFill>
                  <a:latin typeface="#9Slide03 Arima Madurai" panose="00000500000000000000" pitchFamily="2" charset="-93"/>
                  <a:ea typeface="微软雅黑" panose="020B0503020204020204" pitchFamily="34" charset="-122"/>
                  <a:cs typeface="#9Slide03 Arima Madurai" panose="00000500000000000000" pitchFamily="2" charset="-93"/>
                </a:rPr>
                <a:t>IIl</a:t>
              </a:r>
              <a:r>
                <a:rPr lang="en-US" altLang="zh-CN" sz="6000" b="1" dirty="0">
                  <a:solidFill>
                    <a:srgbClr val="F0F0F0"/>
                  </a:solidFill>
                  <a:latin typeface="#9Slide03 Arima Madurai" panose="00000500000000000000" pitchFamily="2" charset="-93"/>
                  <a:ea typeface="微软雅黑" panose="020B0503020204020204" pitchFamily="34" charset="-122"/>
                  <a:cs typeface="#9Slide03 Arima Madurai" panose="00000500000000000000" pitchFamily="2" charset="-93"/>
                </a:rPr>
                <a:t>.</a:t>
              </a:r>
              <a:endParaRPr lang="zh-CN" altLang="en-US" sz="6000" b="1" dirty="0">
                <a:solidFill>
                  <a:srgbClr val="F0F0F0"/>
                </a:solidFill>
                <a:latin typeface="#9Slide03 Arima Madurai" panose="00000500000000000000" pitchFamily="2" charset="-93"/>
                <a:ea typeface="微软雅黑" panose="020B0503020204020204" pitchFamily="34" charset="-122"/>
                <a:cs typeface="#9Slide03 Arima Madurai" panose="00000500000000000000" pitchFamily="2" charset="-93"/>
              </a:endParaRPr>
            </a:p>
          </p:txBody>
        </p:sp>
      </p:grpSp>
      <p:sp>
        <p:nvSpPr>
          <p:cNvPr id="23" name="文本框 26"/>
          <p:cNvSpPr txBox="1"/>
          <p:nvPr/>
        </p:nvSpPr>
        <p:spPr>
          <a:xfrm>
            <a:off x="7869882" y="5571172"/>
            <a:ext cx="9808518" cy="784830"/>
          </a:xfrm>
          <a:prstGeom prst="rect">
            <a:avLst/>
          </a:prstGeom>
          <a:noFill/>
        </p:spPr>
        <p:txBody>
          <a:bodyPr wrap="square" rtlCol="0">
            <a:spAutoFit/>
          </a:bodyPr>
          <a:lstStyle/>
          <a:p>
            <a:pPr defTabSz="1371600"/>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Thuốc</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lá</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và</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tác</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hại</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của</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khói</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thuốc</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lá</a:t>
            </a:r>
            <a:endParaRPr lang="zh-CN" altLang="en-US"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endParaRPr>
          </a:p>
        </p:txBody>
      </p:sp>
      <p:grpSp>
        <p:nvGrpSpPr>
          <p:cNvPr id="24" name="组合 16"/>
          <p:cNvGrpSpPr/>
          <p:nvPr/>
        </p:nvGrpSpPr>
        <p:grpSpPr>
          <a:xfrm>
            <a:off x="6477000" y="7508381"/>
            <a:ext cx="1180877" cy="1197186"/>
            <a:chOff x="7531329" y="2452432"/>
            <a:chExt cx="787251" cy="798124"/>
          </a:xfrm>
        </p:grpSpPr>
        <p:sp>
          <p:nvSpPr>
            <p:cNvPr id="25" name="Freeform 10"/>
            <p:cNvSpPr>
              <a:spLocks/>
            </p:cNvSpPr>
            <p:nvPr/>
          </p:nvSpPr>
          <p:spPr bwMode="auto">
            <a:xfrm>
              <a:off x="7531329" y="245243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2A3D52"/>
            </a:solidFill>
            <a:ln>
              <a:noFill/>
            </a:ln>
          </p:spPr>
          <p:txBody>
            <a:bodyPr vert="horz" wrap="square" lIns="137160" tIns="68580" rIns="137160" bIns="68580" numCol="1" anchor="t" anchorCtr="0" compatLnSpc="1">
              <a:prstTxWarp prst="textNoShape">
                <a:avLst/>
              </a:prstTxWarp>
            </a:bodyPr>
            <a:lstStyle/>
            <a:p>
              <a:pPr defTabSz="1371600"/>
              <a:endParaRPr lang="zh-CN" altLang="en-US" sz="2100">
                <a:solidFill>
                  <a:prstClr val="black"/>
                </a:solidFill>
                <a:latin typeface="#9Slide03 Arima Madurai" panose="00000500000000000000" pitchFamily="2" charset="-93"/>
                <a:ea typeface="宋体" panose="02010600030101010101" pitchFamily="2" charset="-122"/>
                <a:cs typeface="#9Slide03 Arima Madurai" panose="00000500000000000000" pitchFamily="2" charset="-93"/>
              </a:endParaRPr>
            </a:p>
          </p:txBody>
        </p:sp>
        <p:sp>
          <p:nvSpPr>
            <p:cNvPr id="28" name="文本框 18"/>
            <p:cNvSpPr txBox="1"/>
            <p:nvPr/>
          </p:nvSpPr>
          <p:spPr>
            <a:xfrm>
              <a:off x="7618388" y="2573448"/>
              <a:ext cx="700192" cy="677108"/>
            </a:xfrm>
            <a:prstGeom prst="rect">
              <a:avLst/>
            </a:prstGeom>
            <a:noFill/>
          </p:spPr>
          <p:txBody>
            <a:bodyPr wrap="none" rtlCol="0">
              <a:spAutoFit/>
            </a:bodyPr>
            <a:lstStyle/>
            <a:p>
              <a:pPr defTabSz="1371600"/>
              <a:r>
                <a:rPr lang="en-US" altLang="zh-CN" sz="6000" b="1" dirty="0">
                  <a:solidFill>
                    <a:srgbClr val="F0F0F0"/>
                  </a:solidFill>
                  <a:latin typeface="#9Slide03 Arima Madurai" panose="00000500000000000000" pitchFamily="2" charset="-93"/>
                  <a:ea typeface="微软雅黑" panose="020B0503020204020204" pitchFamily="34" charset="-122"/>
                  <a:cs typeface="#9Slide03 Arima Madurai" panose="00000500000000000000" pitchFamily="2" charset="-93"/>
                </a:rPr>
                <a:t>IV.</a:t>
              </a:r>
              <a:endParaRPr lang="zh-CN" altLang="en-US" sz="6000" b="1" dirty="0">
                <a:solidFill>
                  <a:srgbClr val="F0F0F0"/>
                </a:solidFill>
                <a:latin typeface="#9Slide03 Arima Madurai" panose="00000500000000000000" pitchFamily="2" charset="-93"/>
                <a:ea typeface="微软雅黑" panose="020B0503020204020204" pitchFamily="34" charset="-122"/>
                <a:cs typeface="#9Slide03 Arima Madurai" panose="00000500000000000000" pitchFamily="2" charset="-93"/>
              </a:endParaRPr>
            </a:p>
          </p:txBody>
        </p:sp>
      </p:grpSp>
      <p:sp>
        <p:nvSpPr>
          <p:cNvPr id="29" name="文本框 26"/>
          <p:cNvSpPr txBox="1"/>
          <p:nvPr/>
        </p:nvSpPr>
        <p:spPr>
          <a:xfrm>
            <a:off x="7882958" y="7399972"/>
            <a:ext cx="9808518" cy="1477328"/>
          </a:xfrm>
          <a:prstGeom prst="rect">
            <a:avLst/>
          </a:prstGeom>
          <a:noFill/>
        </p:spPr>
        <p:txBody>
          <a:bodyPr wrap="square" rtlCol="0">
            <a:spAutoFit/>
          </a:bodyPr>
          <a:lstStyle/>
          <a:p>
            <a:pPr defTabSz="1371600"/>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Thực</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hành</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hô</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hấp</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nhân</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tạo</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cấp</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cứu</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người</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đuối</a:t>
            </a:r>
            <a:r>
              <a:rPr lang="en-US" altLang="zh-CN"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500" b="1"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nước</a:t>
            </a:r>
            <a:endParaRPr lang="zh-CN" altLang="en-US" sz="4500" b="1"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endParaRPr>
          </a:p>
        </p:txBody>
      </p:sp>
    </p:spTree>
    <p:extLst>
      <p:ext uri="{BB962C8B-B14F-4D97-AF65-F5344CB8AC3E}">
        <p14:creationId xmlns:p14="http://schemas.microsoft.com/office/powerpoint/2010/main" val="1930520011"/>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8288000" cy="10287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zh-CN" altLang="en-US" sz="2700">
              <a:solidFill>
                <a:prstClr val="white"/>
              </a:solidFill>
              <a:latin typeface="Calibri" panose="020F0502020204030204"/>
              <a:ea typeface="宋体" panose="02010600030101010101" pitchFamily="2" charset="-122"/>
            </a:endParaRPr>
          </a:p>
        </p:txBody>
      </p:sp>
      <p:sp>
        <p:nvSpPr>
          <p:cNvPr id="34" name="矩形 33"/>
          <p:cNvSpPr/>
          <p:nvPr/>
        </p:nvSpPr>
        <p:spPr>
          <a:xfrm>
            <a:off x="-1230407" y="3373067"/>
            <a:ext cx="988359" cy="1548557"/>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zh-CN" altLang="en-US" sz="2700">
              <a:solidFill>
                <a:prstClr val="white"/>
              </a:solidFill>
              <a:latin typeface="Calibri" panose="020F0502020204030204"/>
              <a:ea typeface="宋体" panose="02010600030101010101" pitchFamily="2" charset="-122"/>
            </a:endParaRPr>
          </a:p>
        </p:txBody>
      </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852" y="5547753"/>
            <a:ext cx="6902285" cy="2573205"/>
          </a:xfrm>
          <a:prstGeom prst="rect">
            <a:avLst/>
          </a:prstGeom>
        </p:spPr>
      </p:pic>
      <p:pic>
        <p:nvPicPr>
          <p:cNvPr id="31" name="图片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7652" y="2962414"/>
            <a:ext cx="12637448" cy="2556505"/>
          </a:xfrm>
          <a:prstGeom prst="rect">
            <a:avLst/>
          </a:prstGeom>
        </p:spPr>
      </p:pic>
      <p:sp>
        <p:nvSpPr>
          <p:cNvPr id="32" name="文本框 31"/>
          <p:cNvSpPr txBox="1"/>
          <p:nvPr/>
        </p:nvSpPr>
        <p:spPr>
          <a:xfrm>
            <a:off x="3556464" y="3365794"/>
            <a:ext cx="1531188" cy="2746906"/>
          </a:xfrm>
          <a:prstGeom prst="rect">
            <a:avLst/>
          </a:prstGeom>
          <a:noFill/>
        </p:spPr>
        <p:txBody>
          <a:bodyPr wrap="none" rtlCol="0">
            <a:spAutoFit/>
          </a:bodyPr>
          <a:lstStyle/>
          <a:p>
            <a:pPr defTabSz="1371600"/>
            <a:r>
              <a:rPr lang="en-US" altLang="zh-CN" sz="17250" b="1" dirty="0">
                <a:effectLst>
                  <a:outerShdw blurRad="38100" dist="38100" dir="2700000" algn="tl">
                    <a:srgbClr val="000000">
                      <a:alpha val="43137"/>
                    </a:srgbClr>
                  </a:outerShdw>
                </a:effectLst>
                <a:latin typeface="#9Slide03 Arima Madurai Black" panose="00000A00000000000000" pitchFamily="2" charset="-93"/>
                <a:ea typeface="微软雅黑" panose="020B0503020204020204" pitchFamily="34" charset="-122"/>
                <a:cs typeface="#9Slide03 Arima Madurai Black" panose="00000A00000000000000" pitchFamily="2" charset="-93"/>
              </a:rPr>
              <a:t>I.</a:t>
            </a:r>
            <a:endParaRPr lang="zh-CN" altLang="en-US" sz="17250" b="1" dirty="0">
              <a:effectLst>
                <a:outerShdw blurRad="38100" dist="38100" dir="2700000" algn="tl">
                  <a:srgbClr val="000000">
                    <a:alpha val="43137"/>
                  </a:srgbClr>
                </a:outerShdw>
              </a:effectLst>
              <a:latin typeface="#9Slide03 Arima Madurai Black" panose="00000A00000000000000" pitchFamily="2" charset="-93"/>
              <a:ea typeface="微软雅黑" panose="020B0503020204020204" pitchFamily="34" charset="-122"/>
              <a:cs typeface="#9Slide03 Arima Madurai Black" panose="00000A00000000000000" pitchFamily="2" charset="-93"/>
            </a:endParaRPr>
          </a:p>
        </p:txBody>
      </p:sp>
      <p:sp>
        <p:nvSpPr>
          <p:cNvPr id="33" name="文本框 32"/>
          <p:cNvSpPr txBox="1"/>
          <p:nvPr/>
        </p:nvSpPr>
        <p:spPr>
          <a:xfrm>
            <a:off x="6172200" y="3604535"/>
            <a:ext cx="9078126" cy="769441"/>
          </a:xfrm>
          <a:prstGeom prst="rect">
            <a:avLst/>
          </a:prstGeom>
          <a:noFill/>
        </p:spPr>
        <p:txBody>
          <a:bodyPr wrap="none" rtlCol="0">
            <a:spAutoFit/>
          </a:bodyPr>
          <a:lstStyle/>
          <a:p>
            <a:pPr defTabSz="1371600"/>
            <a:r>
              <a:rPr lang="en-US" altLang="zh-CN" sz="44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Cấu</a:t>
            </a:r>
            <a:r>
              <a:rPr lang="en-US" altLang="zh-CN" sz="44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4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tạo</a:t>
            </a:r>
            <a:r>
              <a:rPr lang="en-US" altLang="zh-CN" sz="44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4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và</a:t>
            </a:r>
            <a:r>
              <a:rPr lang="en-US" altLang="zh-CN" sz="44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4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chức</a:t>
            </a:r>
            <a:r>
              <a:rPr lang="en-US" altLang="zh-CN" sz="44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4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năng</a:t>
            </a:r>
            <a:r>
              <a:rPr lang="en-US" altLang="zh-CN" sz="44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4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của</a:t>
            </a:r>
            <a:r>
              <a:rPr lang="en-US" altLang="zh-CN" sz="44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4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hệ</a:t>
            </a:r>
            <a:r>
              <a:rPr lang="en-US" altLang="zh-CN" sz="44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4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hô</a:t>
            </a:r>
            <a:r>
              <a:rPr lang="en-US" altLang="zh-CN" sz="44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44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hấp</a:t>
            </a:r>
            <a:endParaRPr lang="zh-CN" altLang="en-US" sz="44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endParaRPr>
          </a:p>
        </p:txBody>
      </p:sp>
    </p:spTree>
    <p:extLst>
      <p:ext uri="{BB962C8B-B14F-4D97-AF65-F5344CB8AC3E}">
        <p14:creationId xmlns:p14="http://schemas.microsoft.com/office/powerpoint/2010/main" val="1502745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 y="0"/>
            <a:ext cx="8644598" cy="10287000"/>
          </a:xfrm>
          <a:prstGeom prst="rect">
            <a:avLst/>
          </a:prstGeom>
        </p:spPr>
      </p:pic>
      <p:sp>
        <p:nvSpPr>
          <p:cNvPr id="3" name="TextBox 2"/>
          <p:cNvSpPr txBox="1"/>
          <p:nvPr/>
        </p:nvSpPr>
        <p:spPr>
          <a:xfrm>
            <a:off x="9486900" y="247650"/>
            <a:ext cx="7486650" cy="784830"/>
          </a:xfrm>
          <a:prstGeom prst="rect">
            <a:avLst/>
          </a:prstGeom>
          <a:noFill/>
        </p:spPr>
        <p:txBody>
          <a:bodyPr wrap="square" lIns="137160" tIns="68580" rIns="137160" bIns="68580" rtlCol="0">
            <a:spAutoFit/>
          </a:bodyPr>
          <a:lstStyle/>
          <a:p>
            <a:r>
              <a:rPr lang="en-US" sz="4200" dirty="0">
                <a:solidFill>
                  <a:srgbClr val="C00000"/>
                </a:solidFill>
                <a:latin typeface="Times New Roman" pitchFamily="18" charset="0"/>
                <a:cs typeface="Times New Roman" pitchFamily="18" charset="0"/>
              </a:rPr>
              <a:t>	</a:t>
            </a:r>
            <a:r>
              <a:rPr lang="en-US" sz="4200" u="sng" dirty="0" err="1">
                <a:solidFill>
                  <a:srgbClr val="C00000"/>
                </a:solidFill>
                <a:latin typeface="Times New Roman" pitchFamily="18" charset="0"/>
                <a:cs typeface="Times New Roman" pitchFamily="18" charset="0"/>
              </a:rPr>
              <a:t>Nhiệm</a:t>
            </a:r>
            <a:r>
              <a:rPr lang="en-US" sz="4200" u="sng" dirty="0">
                <a:solidFill>
                  <a:srgbClr val="C00000"/>
                </a:solidFill>
                <a:latin typeface="Times New Roman" pitchFamily="18" charset="0"/>
                <a:cs typeface="Times New Roman" pitchFamily="18" charset="0"/>
              </a:rPr>
              <a:t> </a:t>
            </a:r>
            <a:r>
              <a:rPr lang="en-US" sz="4200" u="sng" dirty="0" err="1">
                <a:solidFill>
                  <a:srgbClr val="C00000"/>
                </a:solidFill>
                <a:latin typeface="Times New Roman" pitchFamily="18" charset="0"/>
                <a:cs typeface="Times New Roman" pitchFamily="18" charset="0"/>
              </a:rPr>
              <a:t>vụ</a:t>
            </a:r>
            <a:r>
              <a:rPr lang="en-US" sz="4200" u="sng" dirty="0">
                <a:solidFill>
                  <a:srgbClr val="C00000"/>
                </a:solidFill>
                <a:latin typeface="Times New Roman" pitchFamily="18" charset="0"/>
                <a:cs typeface="Times New Roman" pitchFamily="18" charset="0"/>
              </a:rPr>
              <a:t> </a:t>
            </a:r>
            <a:r>
              <a:rPr lang="en-US" sz="4200" u="sng" dirty="0" err="1">
                <a:solidFill>
                  <a:srgbClr val="C00000"/>
                </a:solidFill>
                <a:latin typeface="Times New Roman" pitchFamily="18" charset="0"/>
                <a:cs typeface="Times New Roman" pitchFamily="18" charset="0"/>
              </a:rPr>
              <a:t>học</a:t>
            </a:r>
            <a:r>
              <a:rPr lang="en-US" sz="4200" u="sng" dirty="0">
                <a:solidFill>
                  <a:srgbClr val="C00000"/>
                </a:solidFill>
                <a:latin typeface="Times New Roman" pitchFamily="18" charset="0"/>
                <a:cs typeface="Times New Roman" pitchFamily="18" charset="0"/>
              </a:rPr>
              <a:t> </a:t>
            </a:r>
            <a:r>
              <a:rPr lang="en-US" sz="4200" u="sng" dirty="0" err="1">
                <a:solidFill>
                  <a:srgbClr val="C00000"/>
                </a:solidFill>
                <a:latin typeface="Times New Roman" pitchFamily="18" charset="0"/>
                <a:cs typeface="Times New Roman" pitchFamily="18" charset="0"/>
              </a:rPr>
              <a:t>tập</a:t>
            </a:r>
            <a:endParaRPr lang="en-US" sz="4200" u="sng" dirty="0">
              <a:solidFill>
                <a:srgbClr val="C00000"/>
              </a:solidFill>
              <a:latin typeface="Times New Roman" pitchFamily="18" charset="0"/>
              <a:cs typeface="Times New Roman" pitchFamily="18" charset="0"/>
            </a:endParaRPr>
          </a:p>
        </p:txBody>
      </p:sp>
      <p:sp>
        <p:nvSpPr>
          <p:cNvPr id="9" name="TextBox 8"/>
          <p:cNvSpPr txBox="1"/>
          <p:nvPr/>
        </p:nvSpPr>
        <p:spPr>
          <a:xfrm>
            <a:off x="9486900" y="1456476"/>
            <a:ext cx="7715250" cy="4724370"/>
          </a:xfrm>
          <a:prstGeom prst="rect">
            <a:avLst/>
          </a:prstGeom>
          <a:noFill/>
        </p:spPr>
        <p:txBody>
          <a:bodyPr wrap="square" lIns="137160" tIns="68580" rIns="137160" bIns="68580" rtlCol="0">
            <a:spAutoFit/>
          </a:bodyPr>
          <a:lstStyle/>
          <a:p>
            <a:r>
              <a:rPr lang="en-US" sz="4200" dirty="0">
                <a:solidFill>
                  <a:srgbClr val="7030A0"/>
                </a:solidFill>
                <a:latin typeface="Times New Roman" pitchFamily="18" charset="0"/>
                <a:cs typeface="Times New Roman" pitchFamily="18" charset="0"/>
              </a:rPr>
              <a:t> ⃰ </a:t>
            </a:r>
            <a:r>
              <a:rPr lang="en-US" sz="4400" dirty="0" err="1">
                <a:solidFill>
                  <a:srgbClr val="7030A0"/>
                </a:solidFill>
                <a:latin typeface="Times New Roman" pitchFamily="18" charset="0"/>
                <a:cs typeface="Times New Roman" pitchFamily="18" charset="0"/>
              </a:rPr>
              <a:t>Quan</a:t>
            </a:r>
            <a:r>
              <a:rPr lang="en-US" sz="4400" dirty="0">
                <a:solidFill>
                  <a:srgbClr val="7030A0"/>
                </a:solidFill>
                <a:latin typeface="Times New Roman" pitchFamily="18" charset="0"/>
                <a:cs typeface="Times New Roman" pitchFamily="18" charset="0"/>
              </a:rPr>
              <a:t> </a:t>
            </a:r>
            <a:r>
              <a:rPr lang="en-US" sz="4400" dirty="0" err="1">
                <a:solidFill>
                  <a:srgbClr val="7030A0"/>
                </a:solidFill>
                <a:latin typeface="Times New Roman" pitchFamily="18" charset="0"/>
                <a:cs typeface="Times New Roman" pitchFamily="18" charset="0"/>
              </a:rPr>
              <a:t>sát</a:t>
            </a:r>
            <a:r>
              <a:rPr lang="en-US" sz="4400" dirty="0">
                <a:solidFill>
                  <a:srgbClr val="7030A0"/>
                </a:solidFill>
                <a:latin typeface="Times New Roman" pitchFamily="18" charset="0"/>
                <a:cs typeface="Times New Roman" pitchFamily="18" charset="0"/>
              </a:rPr>
              <a:t> H34.1.</a:t>
            </a:r>
          </a:p>
          <a:p>
            <a:endParaRPr lang="en-US" sz="4400" dirty="0">
              <a:solidFill>
                <a:srgbClr val="7030A0"/>
              </a:solidFill>
              <a:latin typeface="Times New Roman" pitchFamily="18" charset="0"/>
              <a:cs typeface="Times New Roman" pitchFamily="18" charset="0"/>
            </a:endParaRPr>
          </a:p>
          <a:p>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Nhóm</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thực</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hiện</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theo</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nhóm</a:t>
            </a:r>
            <a:r>
              <a:rPr lang="en-US" sz="4200" dirty="0">
                <a:solidFill>
                  <a:srgbClr val="7030A0"/>
                </a:solidFill>
                <a:latin typeface="Times New Roman" pitchFamily="18" charset="0"/>
                <a:cs typeface="Times New Roman" pitchFamily="18" charset="0"/>
              </a:rPr>
              <a:t> 4 (</a:t>
            </a:r>
            <a:r>
              <a:rPr lang="en-US" sz="4200" dirty="0" err="1">
                <a:solidFill>
                  <a:srgbClr val="7030A0"/>
                </a:solidFill>
                <a:latin typeface="Times New Roman" pitchFamily="18" charset="0"/>
                <a:cs typeface="Times New Roman" pitchFamily="18" charset="0"/>
              </a:rPr>
              <a:t>hoặc</a:t>
            </a:r>
            <a:r>
              <a:rPr lang="en-US" sz="4200" dirty="0">
                <a:solidFill>
                  <a:srgbClr val="7030A0"/>
                </a:solidFill>
                <a:latin typeface="Times New Roman" pitchFamily="18" charset="0"/>
                <a:cs typeface="Times New Roman" pitchFamily="18" charset="0"/>
              </a:rPr>
              <a:t> 6) </a:t>
            </a:r>
            <a:r>
              <a:rPr lang="en-US" sz="4200" dirty="0" err="1">
                <a:solidFill>
                  <a:srgbClr val="7030A0"/>
                </a:solidFill>
                <a:latin typeface="Times New Roman" pitchFamily="18" charset="0"/>
                <a:cs typeface="Times New Roman" pitchFamily="18" charset="0"/>
              </a:rPr>
              <a:t>và</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hoàn</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thành</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phiếu</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học</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tập</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số</a:t>
            </a:r>
            <a:r>
              <a:rPr lang="en-US" sz="4200" dirty="0">
                <a:solidFill>
                  <a:srgbClr val="7030A0"/>
                </a:solidFill>
                <a:latin typeface="Times New Roman" pitchFamily="18" charset="0"/>
                <a:cs typeface="Times New Roman" pitchFamily="18" charset="0"/>
              </a:rPr>
              <a:t> 1.</a:t>
            </a:r>
          </a:p>
          <a:p>
            <a:endParaRPr lang="en-US" sz="4200" dirty="0">
              <a:solidFill>
                <a:srgbClr val="7030A0"/>
              </a:solidFill>
              <a:latin typeface="Times New Roman" pitchFamily="18" charset="0"/>
              <a:cs typeface="Times New Roman" pitchFamily="18" charset="0"/>
            </a:endParaRPr>
          </a:p>
          <a:p>
            <a:r>
              <a:rPr lang="en-US" sz="4200" dirty="0">
                <a:solidFill>
                  <a:srgbClr val="7030A0"/>
                </a:solidFill>
                <a:latin typeface="Times New Roman" pitchFamily="18" charset="0"/>
                <a:cs typeface="Times New Roman" pitchFamily="18" charset="0"/>
              </a:rPr>
              <a:t> ⃰ </a:t>
            </a:r>
            <a:r>
              <a:rPr lang="en-US" sz="4200" dirty="0" err="1">
                <a:solidFill>
                  <a:srgbClr val="7030A0"/>
                </a:solidFill>
                <a:latin typeface="Times New Roman" pitchFamily="18" charset="0"/>
                <a:cs typeface="Times New Roman" pitchFamily="18" charset="0"/>
              </a:rPr>
              <a:t>Thời</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gian</a:t>
            </a:r>
            <a:r>
              <a:rPr lang="en-US" sz="4200" dirty="0">
                <a:solidFill>
                  <a:srgbClr val="7030A0"/>
                </a:solidFill>
                <a:latin typeface="Times New Roman" pitchFamily="18" charset="0"/>
                <a:cs typeface="Times New Roman" pitchFamily="18" charset="0"/>
              </a:rPr>
              <a:t>: 10 </a:t>
            </a:r>
            <a:r>
              <a:rPr lang="en-US" sz="4200" dirty="0" err="1">
                <a:solidFill>
                  <a:srgbClr val="7030A0"/>
                </a:solidFill>
                <a:latin typeface="Times New Roman" pitchFamily="18" charset="0"/>
                <a:cs typeface="Times New Roman" pitchFamily="18" charset="0"/>
              </a:rPr>
              <a:t>phút</a:t>
            </a:r>
            <a:r>
              <a:rPr lang="en-US" sz="4200" dirty="0">
                <a:solidFill>
                  <a:srgbClr val="7030A0"/>
                </a:solidFill>
                <a:latin typeface="Times New Roman" pitchFamily="18" charset="0"/>
                <a:cs typeface="Times New Roman" pitchFamily="18" charset="0"/>
              </a:rPr>
              <a:t>.</a:t>
            </a:r>
          </a:p>
        </p:txBody>
      </p:sp>
    </p:spTree>
    <p:extLst>
      <p:ext uri="{BB962C8B-B14F-4D97-AF65-F5344CB8AC3E}">
        <p14:creationId xmlns:p14="http://schemas.microsoft.com/office/powerpoint/2010/main" val="28681227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419100" y="1333500"/>
            <a:ext cx="172974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Nhiệm</a:t>
            </a:r>
            <a:r>
              <a:rPr kumimoji="0" lang="en-US" sz="3200" b="1"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vụ</a:t>
            </a:r>
            <a:r>
              <a:rPr kumimoji="0" lang="en-US" sz="3200" b="1"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1: </a:t>
            </a:r>
            <a:r>
              <a:rPr kumimoji="0" lang="en-US" sz="3200" b="1"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Đặc</a:t>
            </a:r>
            <a:r>
              <a:rPr kumimoji="0" lang="en-US" sz="3200" b="1"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điểm</a:t>
            </a:r>
            <a:r>
              <a:rPr kumimoji="0" lang="en-US" sz="3200" b="1"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và</a:t>
            </a:r>
            <a:r>
              <a:rPr kumimoji="0" lang="en-US" sz="3200" b="1"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chức</a:t>
            </a:r>
            <a:r>
              <a:rPr kumimoji="0" lang="en-US" sz="3200" b="1"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năng</a:t>
            </a:r>
            <a:r>
              <a:rPr kumimoji="0" lang="en-US" sz="3200" b="1"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của</a:t>
            </a:r>
            <a:r>
              <a:rPr kumimoji="0" lang="en-US" sz="3200" b="1"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cơ</a:t>
            </a:r>
            <a:r>
              <a:rPr kumimoji="0" lang="en-US" sz="3200" b="1"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quan</a:t>
            </a:r>
            <a:r>
              <a:rPr kumimoji="0" lang="en-US" sz="3200" b="1"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hô</a:t>
            </a:r>
            <a:r>
              <a:rPr kumimoji="0" lang="en-US" sz="3200" b="1"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a:t>
            </a:r>
            <a:r>
              <a:rPr kumimoji="0" lang="en-US" sz="3200" b="1"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hấp</a:t>
            </a:r>
            <a:endParaRPr kumimoji="0" lang="en-US" sz="3200" b="0" i="0" u="none" strike="noStrike" cap="none" normalizeH="0" baseline="0" dirty="0">
              <a:ln>
                <a:noFill/>
              </a:ln>
              <a:solidFill>
                <a:srgbClr val="7030A0"/>
              </a:solidFill>
              <a:effectLst/>
              <a:latin typeface="Times New Roman" pitchFamily="18" charset="0"/>
              <a:cs typeface="Times New Roman"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4022969584"/>
              </p:ext>
            </p:extLst>
          </p:nvPr>
        </p:nvGraphicFramePr>
        <p:xfrm>
          <a:off x="228600" y="2095500"/>
          <a:ext cx="17899380" cy="6163395"/>
        </p:xfrm>
        <a:graphic>
          <a:graphicData uri="http://schemas.openxmlformats.org/drawingml/2006/table">
            <a:tbl>
              <a:tblPr firstRow="1" firstCol="1" bandRow="1">
                <a:tableStyleId>{5C22544A-7EE6-4342-B048-85BDC9FD1C3A}</a:tableStyleId>
              </a:tblPr>
              <a:tblGrid>
                <a:gridCol w="2506980">
                  <a:extLst>
                    <a:ext uri="{9D8B030D-6E8A-4147-A177-3AD203B41FA5}">
                      <a16:colId xmlns:a16="http://schemas.microsoft.com/office/drawing/2014/main" val="20000"/>
                    </a:ext>
                  </a:extLst>
                </a:gridCol>
                <a:gridCol w="7948409">
                  <a:extLst>
                    <a:ext uri="{9D8B030D-6E8A-4147-A177-3AD203B41FA5}">
                      <a16:colId xmlns:a16="http://schemas.microsoft.com/office/drawing/2014/main" val="20001"/>
                    </a:ext>
                  </a:extLst>
                </a:gridCol>
                <a:gridCol w="7443991">
                  <a:extLst>
                    <a:ext uri="{9D8B030D-6E8A-4147-A177-3AD203B41FA5}">
                      <a16:colId xmlns:a16="http://schemas.microsoft.com/office/drawing/2014/main" val="20002"/>
                    </a:ext>
                  </a:extLst>
                </a:gridCol>
              </a:tblGrid>
              <a:tr h="0">
                <a:tc>
                  <a:txBody>
                    <a:bodyPr/>
                    <a:lstStyle/>
                    <a:p>
                      <a:pPr marL="0" marR="0" algn="ctr">
                        <a:lnSpc>
                          <a:spcPct val="115000"/>
                        </a:lnSpc>
                        <a:spcBef>
                          <a:spcPts val="0"/>
                        </a:spcBef>
                        <a:spcAft>
                          <a:spcPts val="0"/>
                        </a:spcAft>
                      </a:pPr>
                      <a:r>
                        <a:rPr lang="en-US" sz="3200" dirty="0" err="1">
                          <a:effectLst/>
                          <a:latin typeface="Times New Roman" pitchFamily="18" charset="0"/>
                          <a:cs typeface="Times New Roman" pitchFamily="18" charset="0"/>
                        </a:rPr>
                        <a:t>Cơ</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quan</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của</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hệ</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hô</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hấp</a:t>
                      </a: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15000"/>
                        </a:lnSpc>
                        <a:spcBef>
                          <a:spcPts val="0"/>
                        </a:spcBef>
                        <a:spcAft>
                          <a:spcPts val="0"/>
                        </a:spcAft>
                      </a:pPr>
                      <a:r>
                        <a:rPr lang="en-US" sz="3200" dirty="0" err="1">
                          <a:effectLst/>
                          <a:latin typeface="Times New Roman" pitchFamily="18" charset="0"/>
                          <a:cs typeface="Times New Roman" pitchFamily="18" charset="0"/>
                        </a:rPr>
                        <a:t>Đặc</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điểm</a:t>
                      </a: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15000"/>
                        </a:lnSpc>
                        <a:spcBef>
                          <a:spcPts val="0"/>
                        </a:spcBef>
                        <a:spcAft>
                          <a:spcPts val="0"/>
                        </a:spcAft>
                      </a:pPr>
                      <a:r>
                        <a:rPr lang="en-US" sz="3200">
                          <a:effectLst/>
                          <a:latin typeface="Times New Roman" pitchFamily="18" charset="0"/>
                          <a:cs typeface="Times New Roman" pitchFamily="18" charset="0"/>
                        </a:rPr>
                        <a:t>Chức năng</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0"/>
                  </a:ext>
                </a:extLst>
              </a:tr>
              <a:tr h="698331">
                <a:tc>
                  <a:txBody>
                    <a:bodyPr/>
                    <a:lstStyle/>
                    <a:p>
                      <a:pPr marL="0" marR="0" algn="just">
                        <a:lnSpc>
                          <a:spcPct val="115000"/>
                        </a:lnSpc>
                        <a:spcBef>
                          <a:spcPts val="0"/>
                        </a:spcBef>
                        <a:spcAft>
                          <a:spcPts val="0"/>
                        </a:spcAft>
                      </a:pPr>
                      <a:r>
                        <a:rPr lang="en-US" sz="3200">
                          <a:effectLst/>
                          <a:latin typeface="Times New Roman" pitchFamily="18" charset="0"/>
                          <a:cs typeface="Times New Roman" pitchFamily="18" charset="0"/>
                        </a:rPr>
                        <a:t>Mũi</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1"/>
                  </a:ext>
                </a:extLst>
              </a:tr>
              <a:tr h="762000">
                <a:tc>
                  <a:txBody>
                    <a:bodyPr/>
                    <a:lstStyle/>
                    <a:p>
                      <a:pPr marL="0" marR="0" algn="just">
                        <a:lnSpc>
                          <a:spcPct val="115000"/>
                        </a:lnSpc>
                        <a:spcBef>
                          <a:spcPts val="0"/>
                        </a:spcBef>
                        <a:spcAft>
                          <a:spcPts val="0"/>
                        </a:spcAft>
                      </a:pPr>
                      <a:r>
                        <a:rPr lang="en-US" sz="3200">
                          <a:effectLst/>
                          <a:latin typeface="Times New Roman" pitchFamily="18" charset="0"/>
                          <a:cs typeface="Times New Roman" pitchFamily="18" charset="0"/>
                        </a:rPr>
                        <a:t>Họng</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2"/>
                  </a:ext>
                </a:extLst>
              </a:tr>
              <a:tr h="879799">
                <a:tc>
                  <a:txBody>
                    <a:bodyPr/>
                    <a:lstStyle/>
                    <a:p>
                      <a:pPr marL="0" marR="0" algn="just">
                        <a:lnSpc>
                          <a:spcPct val="115000"/>
                        </a:lnSpc>
                        <a:spcBef>
                          <a:spcPts val="0"/>
                        </a:spcBef>
                        <a:spcAft>
                          <a:spcPts val="0"/>
                        </a:spcAft>
                      </a:pPr>
                      <a:r>
                        <a:rPr lang="en-US" sz="3200">
                          <a:effectLst/>
                          <a:latin typeface="Times New Roman" pitchFamily="18" charset="0"/>
                          <a:cs typeface="Times New Roman" pitchFamily="18" charset="0"/>
                        </a:rPr>
                        <a:t>Thanh quản</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3"/>
                  </a:ext>
                </a:extLst>
              </a:tr>
              <a:tr h="796601">
                <a:tc>
                  <a:txBody>
                    <a:bodyPr/>
                    <a:lstStyle/>
                    <a:p>
                      <a:pPr marL="0" marR="0" algn="just">
                        <a:lnSpc>
                          <a:spcPct val="115000"/>
                        </a:lnSpc>
                        <a:spcBef>
                          <a:spcPts val="0"/>
                        </a:spcBef>
                        <a:spcAft>
                          <a:spcPts val="0"/>
                        </a:spcAft>
                      </a:pPr>
                      <a:r>
                        <a:rPr lang="en-US" sz="3200" dirty="0" err="1">
                          <a:effectLst/>
                          <a:latin typeface="Times New Roman" pitchFamily="18" charset="0"/>
                          <a:cs typeface="Times New Roman" pitchFamily="18" charset="0"/>
                        </a:rPr>
                        <a:t>Khí</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quản</a:t>
                      </a: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4"/>
                  </a:ext>
                </a:extLst>
              </a:tr>
              <a:tr h="731520">
                <a:tc>
                  <a:txBody>
                    <a:bodyPr/>
                    <a:lstStyle/>
                    <a:p>
                      <a:pPr marL="0" marR="0" algn="just">
                        <a:lnSpc>
                          <a:spcPct val="115000"/>
                        </a:lnSpc>
                        <a:spcBef>
                          <a:spcPts val="0"/>
                        </a:spcBef>
                        <a:spcAft>
                          <a:spcPts val="0"/>
                        </a:spcAft>
                      </a:pPr>
                      <a:r>
                        <a:rPr lang="en-US" sz="3200">
                          <a:effectLst/>
                          <a:latin typeface="Times New Roman" pitchFamily="18" charset="0"/>
                          <a:cs typeface="Times New Roman" pitchFamily="18" charset="0"/>
                        </a:rPr>
                        <a:t>Phế quản và tiểu phế quản</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5"/>
                  </a:ext>
                </a:extLst>
              </a:tr>
              <a:tr h="783336">
                <a:tc>
                  <a:txBody>
                    <a:bodyPr/>
                    <a:lstStyle/>
                    <a:p>
                      <a:pPr marL="0" marR="0" algn="just">
                        <a:lnSpc>
                          <a:spcPct val="115000"/>
                        </a:lnSpc>
                        <a:spcBef>
                          <a:spcPts val="0"/>
                        </a:spcBef>
                        <a:spcAft>
                          <a:spcPts val="0"/>
                        </a:spcAft>
                      </a:pPr>
                      <a:r>
                        <a:rPr lang="en-US" sz="3200">
                          <a:effectLst/>
                          <a:latin typeface="Times New Roman" pitchFamily="18" charset="0"/>
                          <a:cs typeface="Times New Roman" pitchFamily="18" charset="0"/>
                        </a:rPr>
                        <a:t>Phế nang</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6"/>
                  </a:ext>
                </a:extLst>
              </a:tr>
            </a:tbl>
          </a:graphicData>
        </a:graphic>
      </p:graphicFrame>
      <p:sp>
        <p:nvSpPr>
          <p:cNvPr id="5" name="TextBox 4"/>
          <p:cNvSpPr txBox="1"/>
          <p:nvPr/>
        </p:nvSpPr>
        <p:spPr>
          <a:xfrm>
            <a:off x="762000" y="254168"/>
            <a:ext cx="16611600" cy="1077218"/>
          </a:xfrm>
          <a:prstGeom prst="rect">
            <a:avLst/>
          </a:prstGeom>
          <a:noFill/>
        </p:spPr>
        <p:txBody>
          <a:bodyPr wrap="square" rtlCol="0">
            <a:spAutoFit/>
          </a:bodyPr>
          <a:lstStyle/>
          <a:p>
            <a:pPr algn="ctr"/>
            <a:r>
              <a:rPr lang="en-US" sz="3200" b="1" dirty="0">
                <a:solidFill>
                  <a:srgbClr val="C00000"/>
                </a:solidFill>
                <a:latin typeface="Times New Roman" pitchFamily="18" charset="0"/>
                <a:cs typeface="Times New Roman" pitchFamily="18" charset="0"/>
              </a:rPr>
              <a:t>PHIẾU HỌC TẬP SỐ 1</a:t>
            </a:r>
          </a:p>
          <a:p>
            <a:pPr algn="ctr"/>
            <a:r>
              <a:rPr lang="en-US" sz="3200" b="1" dirty="0">
                <a:solidFill>
                  <a:srgbClr val="C00000"/>
                </a:solidFill>
                <a:latin typeface="Times New Roman" pitchFamily="18" charset="0"/>
                <a:cs typeface="Times New Roman" pitchFamily="18" charset="0"/>
              </a:rPr>
              <a:t>TÌM HIỂU CẤU TẠO VÀ CHỨC NĂNG CỦA HỆ HÔ HẤP</a:t>
            </a:r>
            <a:endParaRPr lang="en-US" sz="3200" dirty="0">
              <a:solidFill>
                <a:srgbClr val="C00000"/>
              </a:solidFill>
              <a:latin typeface="Times New Roman" pitchFamily="18" charset="0"/>
              <a:cs typeface="Times New Roman" pitchFamily="18" charset="0"/>
            </a:endParaRPr>
          </a:p>
        </p:txBody>
      </p:sp>
      <p:sp>
        <p:nvSpPr>
          <p:cNvPr id="6" name="Content Placeholder 2"/>
          <p:cNvSpPr>
            <a:spLocks noGrp="1"/>
          </p:cNvSpPr>
          <p:nvPr>
            <p:ph idx="1"/>
          </p:nvPr>
        </p:nvSpPr>
        <p:spPr>
          <a:xfrm>
            <a:off x="76200" y="8420100"/>
            <a:ext cx="17297400" cy="3124200"/>
          </a:xfrm>
        </p:spPr>
        <p:txBody>
          <a:bodyPr>
            <a:noAutofit/>
          </a:bodyPr>
          <a:lstStyle/>
          <a:p>
            <a:pPr marL="0" indent="0">
              <a:buNone/>
            </a:pPr>
            <a:r>
              <a:rPr lang="en-US" sz="3200" dirty="0">
                <a:solidFill>
                  <a:srgbClr val="7030A0"/>
                </a:solidFill>
                <a:latin typeface="Times New Roman" pitchFamily="18" charset="0"/>
                <a:cs typeface="Times New Roman" pitchFamily="18" charset="0"/>
              </a:rPr>
              <a:t>a. </a:t>
            </a:r>
            <a:r>
              <a:rPr lang="en-US" sz="3200" dirty="0" err="1">
                <a:solidFill>
                  <a:srgbClr val="7030A0"/>
                </a:solidFill>
                <a:latin typeface="Times New Roman" pitchFamily="18" charset="0"/>
                <a:cs typeface="Times New Roman" pitchFamily="18" charset="0"/>
              </a:rPr>
              <a:t>Mô</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tả</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sự</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thay</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đổi</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của</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cơ</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hoành</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và</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cơ</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liên</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sường</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ngoài</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trong</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trường</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hợp</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hít</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vào</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thở</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ra.</a:t>
            </a:r>
            <a:endParaRPr lang="en-US" sz="3200" dirty="0">
              <a:solidFill>
                <a:srgbClr val="7030A0"/>
              </a:solidFill>
              <a:latin typeface="Times New Roman" pitchFamily="18" charset="0"/>
              <a:cs typeface="Times New Roman" pitchFamily="18" charset="0"/>
            </a:endParaRPr>
          </a:p>
          <a:p>
            <a:pPr marL="0" indent="0">
              <a:buNone/>
            </a:pPr>
            <a:r>
              <a:rPr lang="en-US" sz="3200" dirty="0">
                <a:solidFill>
                  <a:srgbClr val="7030A0"/>
                </a:solidFill>
                <a:latin typeface="Times New Roman" pitchFamily="18" charset="0"/>
                <a:cs typeface="Times New Roman" pitchFamily="18" charset="0"/>
              </a:rPr>
              <a:t>b. </a:t>
            </a:r>
            <a:r>
              <a:rPr lang="en-US" sz="3200" dirty="0" err="1">
                <a:solidFill>
                  <a:srgbClr val="7030A0"/>
                </a:solidFill>
                <a:latin typeface="Times New Roman" pitchFamily="18" charset="0"/>
                <a:cs typeface="Times New Roman" pitchFamily="18" charset="0"/>
              </a:rPr>
              <a:t>Sự</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trao</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đổi</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khí</a:t>
            </a:r>
            <a:r>
              <a:rPr lang="en-US" sz="3200" dirty="0">
                <a:solidFill>
                  <a:srgbClr val="7030A0"/>
                </a:solidFill>
                <a:latin typeface="Times New Roman" pitchFamily="18" charset="0"/>
                <a:cs typeface="Times New Roman" pitchFamily="18" charset="0"/>
              </a:rPr>
              <a:t> ở </a:t>
            </a:r>
            <a:r>
              <a:rPr lang="en-US" sz="3200" dirty="0" err="1">
                <a:solidFill>
                  <a:srgbClr val="7030A0"/>
                </a:solidFill>
                <a:latin typeface="Times New Roman" pitchFamily="18" charset="0"/>
                <a:cs typeface="Times New Roman" pitchFamily="18" charset="0"/>
              </a:rPr>
              <a:t>phổi</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và</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tế</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bào</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diễn</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ra</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theo</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cơ</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chế</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nào</a:t>
            </a:r>
            <a:r>
              <a:rPr lang="en-US" sz="3200" dirty="0">
                <a:solidFill>
                  <a:srgbClr val="7030A0"/>
                </a:solidFill>
                <a:latin typeface="Times New Roman" pitchFamily="18" charset="0"/>
                <a:cs typeface="Times New Roman" pitchFamily="18" charset="0"/>
              </a:rPr>
              <a:t>?</a:t>
            </a:r>
          </a:p>
          <a:p>
            <a:pPr marL="0" indent="0">
              <a:buNone/>
            </a:pPr>
            <a:r>
              <a:rPr lang="en-US" sz="3200" dirty="0">
                <a:solidFill>
                  <a:srgbClr val="7030A0"/>
                </a:solidFill>
                <a:latin typeface="Times New Roman" pitchFamily="18" charset="0"/>
                <a:cs typeface="Times New Roman" pitchFamily="18" charset="0"/>
              </a:rPr>
              <a:t>c. </a:t>
            </a:r>
            <a:r>
              <a:rPr lang="en-US" sz="3200" dirty="0" err="1">
                <a:solidFill>
                  <a:srgbClr val="7030A0"/>
                </a:solidFill>
                <a:latin typeface="Times New Roman" pitchFamily="18" charset="0"/>
                <a:cs typeface="Times New Roman" pitchFamily="18" charset="0"/>
              </a:rPr>
              <a:t>Sự</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phối</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hợp</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hoạt</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động</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của</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các</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cơ</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quan</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trong</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hệ</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hô</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hấp</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diễn</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ra</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như</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thế</a:t>
            </a:r>
            <a:r>
              <a:rPr lang="en-US" sz="3200" dirty="0">
                <a:solidFill>
                  <a:srgbClr val="7030A0"/>
                </a:solidFill>
                <a:latin typeface="Times New Roman" pitchFamily="18" charset="0"/>
                <a:cs typeface="Times New Roman" pitchFamily="18" charset="0"/>
              </a:rPr>
              <a:t> </a:t>
            </a:r>
            <a:r>
              <a:rPr lang="en-US" sz="3200" dirty="0" err="1">
                <a:solidFill>
                  <a:srgbClr val="7030A0"/>
                </a:solidFill>
                <a:latin typeface="Times New Roman" pitchFamily="18" charset="0"/>
                <a:cs typeface="Times New Roman" pitchFamily="18" charset="0"/>
              </a:rPr>
              <a:t>nào</a:t>
            </a:r>
            <a:r>
              <a:rPr lang="en-US" sz="3200" dirty="0">
                <a:solidFill>
                  <a:srgbClr val="7030A0"/>
                </a:solidFill>
                <a:latin typeface="Times New Roman" pitchFamily="18" charset="0"/>
                <a:cs typeface="Times New Roman" pitchFamily="18" charset="0"/>
              </a:rPr>
              <a:t>?</a:t>
            </a:r>
          </a:p>
        </p:txBody>
      </p:sp>
    </p:spTree>
    <p:extLst>
      <p:ext uri="{BB962C8B-B14F-4D97-AF65-F5344CB8AC3E}">
        <p14:creationId xmlns:p14="http://schemas.microsoft.com/office/powerpoint/2010/main" val="167611175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500"/>
                                        <p:tgtEl>
                                          <p:spTgt spid="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fade">
                                      <p:cBhvr>
                                        <p:cTn id="25" dur="500"/>
                                        <p:tgtEl>
                                          <p:spTgt spid="6">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fade">
                                      <p:cBhvr>
                                        <p:cTn id="30"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709288857"/>
              </p:ext>
            </p:extLst>
          </p:nvPr>
        </p:nvGraphicFramePr>
        <p:xfrm>
          <a:off x="228600" y="1485900"/>
          <a:ext cx="17899380" cy="8119730"/>
        </p:xfrm>
        <a:graphic>
          <a:graphicData uri="http://schemas.openxmlformats.org/drawingml/2006/table">
            <a:tbl>
              <a:tblPr firstRow="1" firstCol="1" bandRow="1">
                <a:tableStyleId>{5C22544A-7EE6-4342-B048-85BDC9FD1C3A}</a:tableStyleId>
              </a:tblPr>
              <a:tblGrid>
                <a:gridCol w="2506980">
                  <a:extLst>
                    <a:ext uri="{9D8B030D-6E8A-4147-A177-3AD203B41FA5}">
                      <a16:colId xmlns:a16="http://schemas.microsoft.com/office/drawing/2014/main" val="20000"/>
                    </a:ext>
                  </a:extLst>
                </a:gridCol>
                <a:gridCol w="7948409">
                  <a:extLst>
                    <a:ext uri="{9D8B030D-6E8A-4147-A177-3AD203B41FA5}">
                      <a16:colId xmlns:a16="http://schemas.microsoft.com/office/drawing/2014/main" val="20001"/>
                    </a:ext>
                  </a:extLst>
                </a:gridCol>
                <a:gridCol w="7443991">
                  <a:extLst>
                    <a:ext uri="{9D8B030D-6E8A-4147-A177-3AD203B41FA5}">
                      <a16:colId xmlns:a16="http://schemas.microsoft.com/office/drawing/2014/main" val="20002"/>
                    </a:ext>
                  </a:extLst>
                </a:gridCol>
              </a:tblGrid>
              <a:tr h="1206669">
                <a:tc>
                  <a:txBody>
                    <a:bodyPr/>
                    <a:lstStyle/>
                    <a:p>
                      <a:pPr marL="0" marR="0" algn="ctr">
                        <a:lnSpc>
                          <a:spcPct val="115000"/>
                        </a:lnSpc>
                        <a:spcBef>
                          <a:spcPts val="0"/>
                        </a:spcBef>
                        <a:spcAft>
                          <a:spcPts val="0"/>
                        </a:spcAft>
                      </a:pPr>
                      <a:r>
                        <a:rPr lang="en-US" sz="3200" dirty="0" err="1">
                          <a:effectLst/>
                          <a:latin typeface="Times New Roman" pitchFamily="18" charset="0"/>
                          <a:cs typeface="Times New Roman" pitchFamily="18" charset="0"/>
                        </a:rPr>
                        <a:t>Cơ</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quan</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của</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hệ</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hô</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hấp</a:t>
                      </a: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15000"/>
                        </a:lnSpc>
                        <a:spcBef>
                          <a:spcPts val="0"/>
                        </a:spcBef>
                        <a:spcAft>
                          <a:spcPts val="0"/>
                        </a:spcAft>
                      </a:pPr>
                      <a:r>
                        <a:rPr lang="en-US" sz="3200">
                          <a:effectLst/>
                          <a:latin typeface="Times New Roman" pitchFamily="18" charset="0"/>
                          <a:cs typeface="Times New Roman" pitchFamily="18" charset="0"/>
                        </a:rPr>
                        <a:t>Đặc điểm</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15000"/>
                        </a:lnSpc>
                        <a:spcBef>
                          <a:spcPts val="0"/>
                        </a:spcBef>
                        <a:spcAft>
                          <a:spcPts val="0"/>
                        </a:spcAft>
                      </a:pPr>
                      <a:r>
                        <a:rPr lang="en-US" sz="3200">
                          <a:effectLst/>
                          <a:latin typeface="Times New Roman" pitchFamily="18" charset="0"/>
                          <a:cs typeface="Times New Roman" pitchFamily="18" charset="0"/>
                        </a:rPr>
                        <a:t>Chức năng</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0"/>
                  </a:ext>
                </a:extLst>
              </a:tr>
              <a:tr h="1334135">
                <a:tc>
                  <a:txBody>
                    <a:bodyPr/>
                    <a:lstStyle/>
                    <a:p>
                      <a:pPr marL="0" marR="0" algn="just">
                        <a:lnSpc>
                          <a:spcPct val="115000"/>
                        </a:lnSpc>
                        <a:spcBef>
                          <a:spcPts val="0"/>
                        </a:spcBef>
                        <a:spcAft>
                          <a:spcPts val="0"/>
                        </a:spcAft>
                      </a:pPr>
                      <a:r>
                        <a:rPr lang="en-US" sz="3200">
                          <a:effectLst/>
                          <a:latin typeface="Times New Roman" pitchFamily="18" charset="0"/>
                          <a:cs typeface="Times New Roman" pitchFamily="18" charset="0"/>
                        </a:rPr>
                        <a:t>Mũi</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Có</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nhiều</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lông</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mũi</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lớp</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niêm</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mạc</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tiết</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chất</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nhầy</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và</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lớp</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mao</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mạch</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dày</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đặc</a:t>
                      </a:r>
                      <a:r>
                        <a:rPr lang="en-US" sz="3200" dirty="0">
                          <a:effectLst/>
                          <a:latin typeface="Times New Roman" pitchFamily="18" charset="0"/>
                          <a:cs typeface="Times New Roman" pitchFamily="18" charset="0"/>
                        </a:rPr>
                        <a:t>.</a:t>
                      </a: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3200">
                          <a:effectLst/>
                          <a:latin typeface="Times New Roman" pitchFamily="18" charset="0"/>
                          <a:cs typeface="Times New Roman" pitchFamily="18" charset="0"/>
                        </a:rPr>
                        <a:t>Ngăn bụi, làm ẩm, làm ấm không khí vào phổi.</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1"/>
                  </a:ext>
                </a:extLst>
              </a:tr>
              <a:tr h="1092389">
                <a:tc>
                  <a:txBody>
                    <a:bodyPr/>
                    <a:lstStyle/>
                    <a:p>
                      <a:pPr marL="0" marR="0" algn="just">
                        <a:lnSpc>
                          <a:spcPct val="115000"/>
                        </a:lnSpc>
                        <a:spcBef>
                          <a:spcPts val="0"/>
                        </a:spcBef>
                        <a:spcAft>
                          <a:spcPts val="0"/>
                        </a:spcAft>
                      </a:pPr>
                      <a:r>
                        <a:rPr lang="en-US" sz="3200">
                          <a:effectLst/>
                          <a:latin typeface="Times New Roman" pitchFamily="18" charset="0"/>
                          <a:cs typeface="Times New Roman" pitchFamily="18" charset="0"/>
                        </a:rPr>
                        <a:t>Họng</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3200" dirty="0" err="1">
                          <a:effectLst/>
                          <a:latin typeface="Times New Roman" pitchFamily="18" charset="0"/>
                          <a:cs typeface="Times New Roman" pitchFamily="18" charset="0"/>
                        </a:rPr>
                        <a:t>Có</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tuyến</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amidan</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nơi</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tập</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trung</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của</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các</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tế</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bào</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lympho</a:t>
                      </a:r>
                      <a:r>
                        <a:rPr lang="en-US" sz="3200" dirty="0">
                          <a:effectLst/>
                          <a:latin typeface="Times New Roman" pitchFamily="18" charset="0"/>
                          <a:cs typeface="Times New Roman" pitchFamily="18" charset="0"/>
                        </a:rPr>
                        <a:t> </a:t>
                      </a: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3200" dirty="0" err="1">
                          <a:effectLst/>
                          <a:latin typeface="Times New Roman" pitchFamily="18" charset="0"/>
                          <a:cs typeface="Times New Roman" pitchFamily="18" charset="0"/>
                        </a:rPr>
                        <a:t>Tiêu</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diệt</a:t>
                      </a:r>
                      <a:r>
                        <a:rPr lang="en-US" sz="3200" dirty="0">
                          <a:effectLst/>
                          <a:latin typeface="Times New Roman" pitchFamily="18" charset="0"/>
                          <a:cs typeface="Times New Roman" pitchFamily="18" charset="0"/>
                        </a:rPr>
                        <a:t> vi </a:t>
                      </a:r>
                      <a:r>
                        <a:rPr lang="en-US" sz="3200" dirty="0" err="1">
                          <a:effectLst/>
                          <a:latin typeface="Times New Roman" pitchFamily="18" charset="0"/>
                          <a:cs typeface="Times New Roman" pitchFamily="18" charset="0"/>
                        </a:rPr>
                        <a:t>khuẩn</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trong</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không</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khí</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trước</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khi</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vào</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phổi</a:t>
                      </a: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2"/>
                  </a:ext>
                </a:extLst>
              </a:tr>
              <a:tr h="879799">
                <a:tc>
                  <a:txBody>
                    <a:bodyPr/>
                    <a:lstStyle/>
                    <a:p>
                      <a:pPr marL="0" marR="0" algn="just">
                        <a:lnSpc>
                          <a:spcPct val="115000"/>
                        </a:lnSpc>
                        <a:spcBef>
                          <a:spcPts val="0"/>
                        </a:spcBef>
                        <a:spcAft>
                          <a:spcPts val="0"/>
                        </a:spcAft>
                      </a:pPr>
                      <a:r>
                        <a:rPr lang="en-US" sz="3200">
                          <a:effectLst/>
                          <a:latin typeface="Times New Roman" pitchFamily="18" charset="0"/>
                          <a:cs typeface="Times New Roman" pitchFamily="18" charset="0"/>
                        </a:rPr>
                        <a:t>Thanh quản</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3200">
                          <a:effectLst/>
                          <a:latin typeface="Times New Roman" pitchFamily="18" charset="0"/>
                          <a:cs typeface="Times New Roman" pitchFamily="18" charset="0"/>
                        </a:rPr>
                        <a:t>Có nắp thanh quản</a:t>
                      </a:r>
                    </a:p>
                    <a:p>
                      <a:pPr marL="0" marR="0" algn="just">
                        <a:lnSpc>
                          <a:spcPct val="115000"/>
                        </a:lnSpc>
                        <a:spcBef>
                          <a:spcPts val="0"/>
                        </a:spcBef>
                        <a:spcAft>
                          <a:spcPts val="0"/>
                        </a:spcAft>
                      </a:pPr>
                      <a:r>
                        <a:rPr lang="en-US" sz="3200">
                          <a:effectLst/>
                          <a:latin typeface="Times New Roman" pitchFamily="18" charset="0"/>
                          <a:cs typeface="Times New Roman" pitchFamily="18" charset="0"/>
                        </a:rPr>
                        <a:t> </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3200">
                          <a:effectLst/>
                          <a:latin typeface="Times New Roman" pitchFamily="18" charset="0"/>
                          <a:cs typeface="Times New Roman" pitchFamily="18" charset="0"/>
                        </a:rPr>
                        <a:t>Cử động đậy kín đường hô hấp khi nuốt thức ăn.</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3"/>
                  </a:ext>
                </a:extLst>
              </a:tr>
              <a:tr h="1334135">
                <a:tc>
                  <a:txBody>
                    <a:bodyPr/>
                    <a:lstStyle/>
                    <a:p>
                      <a:pPr marL="0" marR="0" algn="just">
                        <a:lnSpc>
                          <a:spcPct val="115000"/>
                        </a:lnSpc>
                        <a:spcBef>
                          <a:spcPts val="0"/>
                        </a:spcBef>
                        <a:spcAft>
                          <a:spcPts val="0"/>
                        </a:spcAft>
                      </a:pPr>
                      <a:r>
                        <a:rPr lang="en-US" sz="3200" dirty="0" err="1">
                          <a:effectLst/>
                          <a:latin typeface="Times New Roman" pitchFamily="18" charset="0"/>
                          <a:cs typeface="Times New Roman" pitchFamily="18" charset="0"/>
                        </a:rPr>
                        <a:t>Khí</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quản</a:t>
                      </a: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3200">
                          <a:effectLst/>
                          <a:latin typeface="Times New Roman" pitchFamily="18" charset="0"/>
                          <a:cs typeface="Times New Roman" pitchFamily="18" charset="0"/>
                        </a:rPr>
                        <a:t>Có lớp niêm mạc tiết chất nhầy với nhiều lông rung chuyển động liên tục.</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3200" dirty="0" err="1">
                          <a:effectLst/>
                          <a:latin typeface="Times New Roman" pitchFamily="18" charset="0"/>
                          <a:cs typeface="Times New Roman" pitchFamily="18" charset="0"/>
                        </a:rPr>
                        <a:t>Dẫn</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khí</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đẩy</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các</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vật</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lạ</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ra</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khỏi</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đường</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hô</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hấp</a:t>
                      </a:r>
                      <a:r>
                        <a:rPr lang="en-US" sz="3200" dirty="0">
                          <a:effectLst/>
                          <a:latin typeface="Times New Roman" pitchFamily="18" charset="0"/>
                          <a:cs typeface="Times New Roman" pitchFamily="18" charset="0"/>
                        </a:rPr>
                        <a:t>.</a:t>
                      </a: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4"/>
                  </a:ext>
                </a:extLst>
              </a:tr>
              <a:tr h="731520">
                <a:tc>
                  <a:txBody>
                    <a:bodyPr/>
                    <a:lstStyle/>
                    <a:p>
                      <a:pPr marL="0" marR="0" algn="just">
                        <a:lnSpc>
                          <a:spcPct val="115000"/>
                        </a:lnSpc>
                        <a:spcBef>
                          <a:spcPts val="0"/>
                        </a:spcBef>
                        <a:spcAft>
                          <a:spcPts val="0"/>
                        </a:spcAft>
                      </a:pPr>
                      <a:r>
                        <a:rPr lang="en-US" sz="3200">
                          <a:effectLst/>
                          <a:latin typeface="Times New Roman" pitchFamily="18" charset="0"/>
                          <a:cs typeface="Times New Roman" pitchFamily="18" charset="0"/>
                        </a:rPr>
                        <a:t>Phế quản và tiểu phế quản</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3200">
                          <a:effectLst/>
                          <a:latin typeface="Times New Roman" pitchFamily="18" charset="0"/>
                          <a:cs typeface="Times New Roman" pitchFamily="18" charset="0"/>
                        </a:rPr>
                        <a:t>Có dạng ống, phân nhánh nhiều</a:t>
                      </a:r>
                    </a:p>
                    <a:p>
                      <a:pPr marL="0" marR="0" algn="just">
                        <a:lnSpc>
                          <a:spcPct val="115000"/>
                        </a:lnSpc>
                        <a:spcBef>
                          <a:spcPts val="0"/>
                        </a:spcBef>
                        <a:spcAft>
                          <a:spcPts val="0"/>
                        </a:spcAft>
                      </a:pPr>
                      <a:r>
                        <a:rPr lang="en-US" sz="3200">
                          <a:effectLst/>
                          <a:latin typeface="Times New Roman" pitchFamily="18" charset="0"/>
                          <a:cs typeface="Times New Roman" pitchFamily="18" charset="0"/>
                        </a:rPr>
                        <a:t> </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3200" dirty="0" err="1">
                          <a:effectLst/>
                          <a:latin typeface="Times New Roman" pitchFamily="18" charset="0"/>
                          <a:cs typeface="Times New Roman" pitchFamily="18" charset="0"/>
                        </a:rPr>
                        <a:t>Dẫn</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khí</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vào</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phổi</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đến</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phế</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nang</a:t>
                      </a:r>
                      <a:r>
                        <a:rPr lang="en-US" sz="3200" dirty="0">
                          <a:effectLst/>
                          <a:latin typeface="Times New Roman" pitchFamily="18" charset="0"/>
                          <a:cs typeface="Times New Roman" pitchFamily="18" charset="0"/>
                        </a:rPr>
                        <a:t>.</a:t>
                      </a: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5"/>
                  </a:ext>
                </a:extLst>
              </a:tr>
              <a:tr h="879799">
                <a:tc>
                  <a:txBody>
                    <a:bodyPr/>
                    <a:lstStyle/>
                    <a:p>
                      <a:pPr marL="0" marR="0" algn="just">
                        <a:lnSpc>
                          <a:spcPct val="115000"/>
                        </a:lnSpc>
                        <a:spcBef>
                          <a:spcPts val="0"/>
                        </a:spcBef>
                        <a:spcAft>
                          <a:spcPts val="0"/>
                        </a:spcAft>
                      </a:pPr>
                      <a:r>
                        <a:rPr lang="en-US" sz="3200">
                          <a:effectLst/>
                          <a:latin typeface="Times New Roman" pitchFamily="18" charset="0"/>
                          <a:cs typeface="Times New Roman" pitchFamily="18" charset="0"/>
                        </a:rPr>
                        <a:t>Phế nang</a:t>
                      </a:r>
                      <a:endParaRPr lang="en-US" sz="32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3200" dirty="0" err="1">
                          <a:effectLst/>
                          <a:latin typeface="Times New Roman" pitchFamily="18" charset="0"/>
                          <a:cs typeface="Times New Roman" pitchFamily="18" charset="0"/>
                        </a:rPr>
                        <a:t>Có</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mao</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mạch</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dày</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đặc</a:t>
                      </a:r>
                      <a:r>
                        <a:rPr lang="en-US" sz="3200" dirty="0">
                          <a:effectLst/>
                          <a:latin typeface="Times New Roman" pitchFamily="18" charset="0"/>
                          <a:cs typeface="Times New Roman" pitchFamily="18" charset="0"/>
                        </a:rPr>
                        <a:t> </a:t>
                      </a: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3200" dirty="0" err="1">
                          <a:effectLst/>
                          <a:latin typeface="Times New Roman" pitchFamily="18" charset="0"/>
                          <a:cs typeface="Times New Roman" pitchFamily="18" charset="0"/>
                        </a:rPr>
                        <a:t>Nơi</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diễn</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ra</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quá</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trình</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trao</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đổi</a:t>
                      </a:r>
                      <a:r>
                        <a:rPr lang="en-US" sz="3200" dirty="0">
                          <a:effectLst/>
                          <a:latin typeface="Times New Roman" pitchFamily="18" charset="0"/>
                          <a:cs typeface="Times New Roman" pitchFamily="18" charset="0"/>
                        </a:rPr>
                        <a:t> </a:t>
                      </a:r>
                      <a:r>
                        <a:rPr lang="en-US" sz="3200" dirty="0" err="1">
                          <a:effectLst/>
                          <a:latin typeface="Times New Roman" pitchFamily="18" charset="0"/>
                          <a:cs typeface="Times New Roman" pitchFamily="18" charset="0"/>
                        </a:rPr>
                        <a:t>khí</a:t>
                      </a:r>
                      <a:r>
                        <a:rPr lang="en-US" sz="3200" dirty="0">
                          <a:effectLst/>
                          <a:latin typeface="Times New Roman" pitchFamily="18" charset="0"/>
                          <a:cs typeface="Times New Roman" pitchFamily="18" charset="0"/>
                        </a:rPr>
                        <a:t>.</a:t>
                      </a:r>
                      <a:endParaRPr lang="en-US" sz="3200" dirty="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6"/>
                  </a:ext>
                </a:extLst>
              </a:tr>
            </a:tbl>
          </a:graphicData>
        </a:graphic>
      </p:graphicFrame>
      <p:sp>
        <p:nvSpPr>
          <p:cNvPr id="5" name="TextBox 4"/>
          <p:cNvSpPr txBox="1"/>
          <p:nvPr/>
        </p:nvSpPr>
        <p:spPr>
          <a:xfrm>
            <a:off x="762000" y="254168"/>
            <a:ext cx="16611600" cy="1015663"/>
          </a:xfrm>
          <a:prstGeom prst="rect">
            <a:avLst/>
          </a:prstGeom>
          <a:noFill/>
        </p:spPr>
        <p:txBody>
          <a:bodyPr wrap="square" rtlCol="0">
            <a:spAutoFit/>
          </a:bodyPr>
          <a:lstStyle/>
          <a:p>
            <a:pPr algn="ctr"/>
            <a:r>
              <a:rPr lang="en-US" sz="6000" b="1" dirty="0">
                <a:solidFill>
                  <a:srgbClr val="C00000"/>
                </a:solidFill>
                <a:latin typeface="Times New Roman" pitchFamily="18" charset="0"/>
                <a:cs typeface="Times New Roman" pitchFamily="18" charset="0"/>
              </a:rPr>
              <a:t>NHIỆM VỤ 1</a:t>
            </a:r>
            <a:endParaRPr lang="en-US" sz="6000"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2604749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114300"/>
            <a:ext cx="15773400" cy="1988345"/>
          </a:xfrm>
        </p:spPr>
        <p:txBody>
          <a:bodyPr/>
          <a:lstStyle/>
          <a:p>
            <a:pPr algn="ctr"/>
            <a:r>
              <a:rPr lang="en-US" b="1" dirty="0">
                <a:solidFill>
                  <a:srgbClr val="C00000"/>
                </a:solidFill>
                <a:latin typeface="Times New Roman" pitchFamily="18" charset="0"/>
                <a:cs typeface="Times New Roman" pitchFamily="18" charset="0"/>
              </a:rPr>
              <a:t>NHIỆM VỤ 2</a:t>
            </a:r>
            <a:endParaRPr lang="en-US"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609600" y="1638300"/>
            <a:ext cx="17297400" cy="7924800"/>
          </a:xfrm>
        </p:spPr>
        <p:txBody>
          <a:bodyPr>
            <a:noAutofit/>
          </a:bodyPr>
          <a:lstStyle/>
          <a:p>
            <a:pPr marL="0" indent="0">
              <a:buNone/>
            </a:pPr>
            <a:r>
              <a:rPr lang="en-US" sz="4000" dirty="0">
                <a:solidFill>
                  <a:srgbClr val="7030A0"/>
                </a:solidFill>
                <a:latin typeface="Times New Roman" pitchFamily="18" charset="0"/>
                <a:cs typeface="Times New Roman" pitchFamily="18" charset="0"/>
              </a:rPr>
              <a:t>a. </a:t>
            </a:r>
            <a:r>
              <a:rPr lang="en-US" sz="4000" dirty="0" err="1">
                <a:solidFill>
                  <a:srgbClr val="7030A0"/>
                </a:solidFill>
                <a:latin typeface="Times New Roman" pitchFamily="18" charset="0"/>
                <a:cs typeface="Times New Roman" pitchFamily="18" charset="0"/>
              </a:rPr>
              <a:t>Mô</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tả</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sự</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thay</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đổi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của</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cơ</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hoành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và</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cơ</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liên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sường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ngoài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trong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trường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hợp</a:t>
            </a:r>
            <a:r>
              <a:rPr lang="en-US" sz="4000" dirty="0">
                <a:solidFill>
                  <a:srgbClr val="7030A0"/>
                </a:solidFill>
                <a:latin typeface="Times New Roman" pitchFamily="18" charset="0"/>
                <a:cs typeface="Times New Roman" pitchFamily="18" charset="0"/>
              </a:rPr>
              <a:t>:</a:t>
            </a:r>
          </a:p>
          <a:p>
            <a:r>
              <a:rPr lang="en-US" sz="4000" dirty="0" err="1">
                <a:solidFill>
                  <a:srgbClr val="7030A0"/>
                </a:solidFill>
                <a:latin typeface="Times New Roman" pitchFamily="18" charset="0"/>
                <a:cs typeface="Times New Roman" pitchFamily="18" charset="0"/>
              </a:rPr>
              <a:t>Khi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hít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vào</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cơ</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liên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sường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ngoài</a:t>
            </a:r>
            <a:r>
              <a:rPr lang="en-US" sz="4000" dirty="0">
                <a:solidFill>
                  <a:srgbClr val="7030A0"/>
                </a:solidFill>
                <a:latin typeface="Times New Roman" pitchFamily="18" charset="0"/>
                <a:cs typeface="Times New Roman" pitchFamily="18" charset="0"/>
              </a:rPr>
              <a:t> co </a:t>
            </a:r>
            <a:r>
              <a:rPr lang="en-US" sz="4000" dirty="0">
                <a:solidFill>
                  <a:srgbClr val="7030A0"/>
                </a:solidFill>
                <a:latin typeface="Times New Roman" pitchFamily="18" charset="0"/>
                <a:cs typeface="Times New Roman" pitchFamily="18" charset="0"/>
                <a:sym typeface="Wingdings"/>
              </a:rPr>
              <a: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xương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ức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xương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sườn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chuyển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động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lên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trên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và</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ra</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hai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bên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cơ</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hoành</a:t>
            </a:r>
            <a:r>
              <a:rPr lang="en-US" sz="4000" dirty="0">
                <a:solidFill>
                  <a:srgbClr val="7030A0"/>
                </a:solidFill>
                <a:latin typeface="Times New Roman" pitchFamily="18" charset="0"/>
                <a:cs typeface="Times New Roman" pitchFamily="18" charset="0"/>
              </a:rPr>
              <a:t> co </a:t>
            </a:r>
            <a:r>
              <a:rPr lang="en-US" sz="4000" dirty="0">
                <a:solidFill>
                  <a:srgbClr val="7030A0"/>
                </a:solidFill>
                <a:latin typeface="Times New Roman" pitchFamily="18" charset="0"/>
                <a:cs typeface="Times New Roman" pitchFamily="18" charset="0"/>
                <a:sym typeface="Wingdings"/>
              </a:rPr>
              <a: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lồng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ngực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nở</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rộng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xuống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dưới</a:t>
            </a:r>
            <a:r>
              <a:rPr lang="en-US" sz="4000" dirty="0">
                <a:solidFill>
                  <a:srgbClr val="7030A0"/>
                </a:solidFill>
                <a:latin typeface="Times New Roman" pitchFamily="18" charset="0"/>
                <a:cs typeface="Times New Roman" pitchFamily="18" charset="0"/>
              </a:rPr>
              <a:t> </a:t>
            </a:r>
            <a:r>
              <a:rPr lang="en-US" sz="4000" dirty="0">
                <a:solidFill>
                  <a:srgbClr val="7030A0"/>
                </a:solidFill>
                <a:latin typeface="Times New Roman" pitchFamily="18" charset="0"/>
                <a:cs typeface="Times New Roman" pitchFamily="18" charset="0"/>
                <a:sym typeface="Wingdings"/>
              </a:rPr>
              <a: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thể</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tích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tăng</a:t>
            </a:r>
            <a:r>
              <a:rPr lang="en-US" sz="4000" dirty="0">
                <a:solidFill>
                  <a:srgbClr val="7030A0"/>
                </a:solidFill>
                <a:latin typeface="Times New Roman" pitchFamily="18" charset="0"/>
                <a:cs typeface="Times New Roman" pitchFamily="18" charset="0"/>
              </a:rPr>
              <a:t>.</a:t>
            </a:r>
          </a:p>
          <a:p>
            <a:r>
              <a:rPr lang="en-US" sz="4000" dirty="0" err="1">
                <a:solidFill>
                  <a:srgbClr val="7030A0"/>
                </a:solidFill>
                <a:latin typeface="Times New Roman" pitchFamily="18" charset="0"/>
                <a:cs typeface="Times New Roman" pitchFamily="18" charset="0"/>
              </a:rPr>
              <a:t>Khi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thở</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ra</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cơ</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liên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sường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ngoài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dãn</a:t>
            </a:r>
            <a:r>
              <a:rPr lang="en-US" sz="4000" dirty="0">
                <a:solidFill>
                  <a:srgbClr val="7030A0"/>
                </a:solidFill>
                <a:latin typeface="Times New Roman" pitchFamily="18" charset="0"/>
                <a:cs typeface="Times New Roman" pitchFamily="18" charset="0"/>
              </a:rPr>
              <a:t> </a:t>
            </a:r>
            <a:r>
              <a:rPr lang="en-US" sz="4000" dirty="0">
                <a:solidFill>
                  <a:srgbClr val="7030A0"/>
                </a:solidFill>
                <a:latin typeface="Times New Roman" pitchFamily="18" charset="0"/>
                <a:cs typeface="Times New Roman" pitchFamily="18" charset="0"/>
                <a:sym typeface="Wingdings"/>
              </a:rPr>
              <a: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xương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ức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xương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sườn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hạ</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xuống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cơ</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hoành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dãn</a:t>
            </a:r>
            <a:r>
              <a:rPr lang="en-US" sz="4000" dirty="0">
                <a:solidFill>
                  <a:srgbClr val="7030A0"/>
                </a:solidFill>
                <a:latin typeface="Times New Roman" pitchFamily="18" charset="0"/>
                <a:cs typeface="Times New Roman" pitchFamily="18" charset="0"/>
              </a:rPr>
              <a:t> </a:t>
            </a:r>
            <a:r>
              <a:rPr lang="en-US" sz="4000" dirty="0">
                <a:solidFill>
                  <a:srgbClr val="7030A0"/>
                </a:solidFill>
                <a:latin typeface="Times New Roman" pitchFamily="18" charset="0"/>
                <a:cs typeface="Times New Roman" pitchFamily="18" charset="0"/>
                <a:sym typeface="Wingdings"/>
              </a:rPr>
              <a: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thể</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tích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lồng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ngực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giảm</a:t>
            </a:r>
            <a:r>
              <a:rPr lang="en-US" sz="4000" dirty="0">
                <a:solidFill>
                  <a:srgbClr val="7030A0"/>
                </a:solidFill>
                <a:latin typeface="Times New Roman" pitchFamily="18" charset="0"/>
                <a:cs typeface="Times New Roman" pitchFamily="18" charset="0"/>
              </a:rPr>
              <a:t>.</a:t>
            </a:r>
          </a:p>
          <a:p>
            <a:pPr marL="0" indent="0">
              <a:buNone/>
            </a:pPr>
            <a:r>
              <a:rPr lang="en-US" sz="4000" dirty="0">
                <a:solidFill>
                  <a:srgbClr val="7030A0"/>
                </a:solidFill>
                <a:latin typeface="Times New Roman" pitchFamily="18" charset="0"/>
                <a:cs typeface="Times New Roman" pitchFamily="18" charset="0"/>
              </a:rPr>
              <a:t>b. </a:t>
            </a:r>
            <a:r>
              <a:rPr lang="en-US" sz="4000" dirty="0" err="1">
                <a:solidFill>
                  <a:srgbClr val="7030A0"/>
                </a:solidFill>
                <a:latin typeface="Times New Roman" pitchFamily="18" charset="0"/>
                <a:cs typeface="Times New Roman" pitchFamily="18" charset="0"/>
              </a:rPr>
              <a:t>Sự</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trao</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đổi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khí</a:t>
            </a:r>
            <a:r>
              <a:rPr lang="en-US" sz="4000" dirty="0">
                <a:solidFill>
                  <a:srgbClr val="7030A0"/>
                </a:solidFill>
                <a:latin typeface="Times New Roman" pitchFamily="18" charset="0"/>
                <a:cs typeface="Times New Roman" pitchFamily="18" charset="0"/>
              </a:rPr>
              <a:t> ở </a:t>
            </a:r>
            <a:r>
              <a:rPr lang="en-US" sz="4000" dirty="0" err="1">
                <a:solidFill>
                  <a:srgbClr val="7030A0"/>
                </a:solidFill>
                <a:latin typeface="Times New Roman" pitchFamily="18" charset="0"/>
                <a:cs typeface="Times New Roman" pitchFamily="18" charset="0"/>
              </a:rPr>
              <a:t>phổi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và</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tế</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bào</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diễn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ra</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theo</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cơ</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chế</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nào</a:t>
            </a:r>
            <a:r>
              <a:rPr lang="en-US" sz="4000" dirty="0">
                <a:solidFill>
                  <a:srgbClr val="7030A0"/>
                </a:solidFill>
                <a:latin typeface="Times New Roman" pitchFamily="18" charset="0"/>
                <a:cs typeface="Times New Roman" pitchFamily="18" charset="0"/>
              </a:rPr>
              <a:t>?</a:t>
            </a:r>
          </a:p>
          <a:p>
            <a:r>
              <a:rPr lang="en-US" sz="4000" dirty="0" err="1">
                <a:solidFill>
                  <a:srgbClr val="7030A0"/>
                </a:solidFill>
                <a:latin typeface="Times New Roman" pitchFamily="18" charset="0"/>
                <a:cs typeface="Times New Roman" pitchFamily="18" charset="0"/>
              </a:rPr>
              <a:t>Cơ</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chế</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khuếch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tán</a:t>
            </a:r>
            <a:r>
              <a:rPr lang="en-US" sz="4000" dirty="0">
                <a:solidFill>
                  <a:srgbClr val="7030A0"/>
                </a:solidFill>
                <a:latin typeface="Times New Roman" pitchFamily="18" charset="0"/>
                <a:cs typeface="Times New Roman" pitchFamily="18" charset="0"/>
              </a:rPr>
              <a:t> </a:t>
            </a:r>
          </a:p>
          <a:p>
            <a:pPr marL="0" indent="0">
              <a:buNone/>
            </a:pPr>
            <a:r>
              <a:rPr lang="en-US" sz="4000" dirty="0">
                <a:solidFill>
                  <a:srgbClr val="7030A0"/>
                </a:solidFill>
                <a:latin typeface="Times New Roman" pitchFamily="18" charset="0"/>
                <a:cs typeface="Times New Roman" pitchFamily="18" charset="0"/>
              </a:rPr>
              <a:t>c. </a:t>
            </a:r>
            <a:r>
              <a:rPr lang="en-US" sz="4000" dirty="0" err="1">
                <a:solidFill>
                  <a:srgbClr val="7030A0"/>
                </a:solidFill>
                <a:latin typeface="Times New Roman" pitchFamily="18" charset="0"/>
                <a:cs typeface="Times New Roman" pitchFamily="18" charset="0"/>
              </a:rPr>
              <a:t>Sự</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phối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hợp</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hoạt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động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của</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các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cơ</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quan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trong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hệ</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hô</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hấp</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diễn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ra</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như</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thế</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nào</a:t>
            </a:r>
            <a:r>
              <a:rPr lang="en-US" sz="4000" dirty="0">
                <a:solidFill>
                  <a:srgbClr val="7030A0"/>
                </a:solidFill>
                <a:latin typeface="Times New Roman" pitchFamily="18" charset="0"/>
                <a:cs typeface="Times New Roman" pitchFamily="18" charset="0"/>
              </a:rPr>
              <a:t>?</a:t>
            </a:r>
          </a:p>
          <a:p>
            <a:r>
              <a:rPr lang="en-US" sz="4000" dirty="0" err="1">
                <a:solidFill>
                  <a:srgbClr val="7030A0"/>
                </a:solidFill>
                <a:latin typeface="Times New Roman" pitchFamily="18" charset="0"/>
                <a:cs typeface="Times New Roman" pitchFamily="18" charset="0"/>
              </a:rPr>
              <a:t>Mỗi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cơ</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quan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thực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hiện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một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chức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năng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nhất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định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nhưng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kết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hợp</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lại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sẽ</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đảm</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bảo</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chức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năng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của</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hệ</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hô</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hấp</a:t>
            </a:r>
            <a:r>
              <a:rPr lang="en-US" sz="4000" dirty="0">
                <a:solidFill>
                  <a:srgbClr val="7030A0"/>
                </a:solidFill>
                <a:latin typeface="Times New Roman" pitchFamily="18" charset="0"/>
                <a:cs typeface="Times New Roman" pitchFamily="18" charset="0"/>
              </a:rPr>
              <a:t>.</a:t>
            </a:r>
          </a:p>
        </p:txBody>
      </p:sp>
    </p:spTree>
    <p:extLst>
      <p:ext uri="{BB962C8B-B14F-4D97-AF65-F5344CB8AC3E}">
        <p14:creationId xmlns:p14="http://schemas.microsoft.com/office/powerpoint/2010/main" val="4027550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876300"/>
            <a:ext cx="16900188" cy="723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460614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8288000" cy="10287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4" name="矩形 33"/>
          <p:cNvSpPr/>
          <p:nvPr/>
        </p:nvSpPr>
        <p:spPr>
          <a:xfrm>
            <a:off x="-1230407" y="3373067"/>
            <a:ext cx="988359" cy="1548557"/>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377" y="-190500"/>
            <a:ext cx="16671748" cy="8868825"/>
          </a:xfrm>
          <a:prstGeom prst="rect">
            <a:avLst/>
          </a:prstGeom>
        </p:spPr>
      </p:pic>
      <p:sp>
        <p:nvSpPr>
          <p:cNvPr id="33" name="文本框 32"/>
          <p:cNvSpPr txBox="1"/>
          <p:nvPr/>
        </p:nvSpPr>
        <p:spPr>
          <a:xfrm>
            <a:off x="2131828" y="342900"/>
            <a:ext cx="16156172" cy="1015663"/>
          </a:xfrm>
          <a:prstGeom prst="rect">
            <a:avLst/>
          </a:prstGeom>
          <a:noFill/>
        </p:spPr>
        <p:txBody>
          <a:bodyPr wrap="square" rtlCol="0">
            <a:spAutoFit/>
          </a:bodyPr>
          <a:lstStyle/>
          <a:p>
            <a:pPr marR="0" lvl="0" defTabSz="1371600" rtl="0" eaLnBrk="1" fontAlgn="auto" latinLnBrk="0" hangingPunct="1">
              <a:lnSpc>
                <a:spcPct val="100000"/>
              </a:lnSpc>
              <a:spcBef>
                <a:spcPts val="0"/>
              </a:spcBef>
              <a:spcAft>
                <a:spcPts val="0"/>
              </a:spcAft>
              <a:buClrTx/>
              <a:buSzTx/>
              <a:tabLst/>
              <a:defRPr/>
            </a:pPr>
            <a:r>
              <a:rPr kumimoji="0" lang="en-US" altLang="zh-CN" sz="6000" b="1" i="0" u="none" strike="noStrike" kern="1200" cap="none" spc="0" normalizeH="0" baseline="0" noProof="0" dirty="0">
                <a:ln>
                  <a:noFill/>
                </a:ln>
                <a:solidFill>
                  <a:prstClr val="white"/>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I.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Cấu</a:t>
            </a:r>
            <a:r>
              <a:rPr lang="en-US" altLang="zh-CN" sz="6000" b="1" noProof="0" dirty="0">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tạo</a:t>
            </a:r>
            <a:r>
              <a:rPr lang="en-US" altLang="zh-CN" sz="6000" b="1" noProof="0" dirty="0">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và</a:t>
            </a:r>
            <a:r>
              <a:rPr lang="en-US" altLang="zh-CN" sz="6000" b="1" noProof="0" dirty="0">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chức</a:t>
            </a:r>
            <a:r>
              <a:rPr lang="en-US" altLang="zh-CN" sz="6000" b="1" noProof="0" dirty="0">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năng</a:t>
            </a:r>
            <a:r>
              <a:rPr lang="en-US" altLang="zh-CN" sz="6000" b="1" noProof="0" dirty="0">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của</a:t>
            </a:r>
            <a:r>
              <a:rPr lang="en-US" altLang="zh-CN" sz="6000" b="1" noProof="0" dirty="0">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hệ</a:t>
            </a:r>
            <a:r>
              <a:rPr lang="en-US" altLang="zh-CN" sz="6000" b="1" noProof="0" dirty="0">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hô</a:t>
            </a:r>
            <a:r>
              <a:rPr lang="en-US" altLang="zh-CN" sz="6000" b="1" noProof="0" dirty="0">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hấp</a:t>
            </a:r>
            <a:endParaRPr kumimoji="0" lang="zh-CN" altLang="en-US" sz="6000" b="1" i="0" u="none" strike="noStrike" kern="1200" cap="none" spc="0" normalizeH="0" baseline="0" noProof="0" dirty="0">
              <a:ln>
                <a:noFill/>
              </a:ln>
              <a:solidFill>
                <a:prstClr val="white"/>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endParaRPr>
          </a:p>
        </p:txBody>
      </p:sp>
      <p:pic>
        <p:nvPicPr>
          <p:cNvPr id="30" name="图片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512" y="8387254"/>
            <a:ext cx="3060490" cy="1499696"/>
          </a:xfrm>
          <a:prstGeom prst="rect">
            <a:avLst/>
          </a:prstGeom>
        </p:spPr>
      </p:pic>
      <p:pic>
        <p:nvPicPr>
          <p:cNvPr id="512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7938" y="1358563"/>
            <a:ext cx="15156542" cy="873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267025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randombar(horizontal)">
                                      <p:cBhvr>
                                        <p:cTn id="13" dur="500"/>
                                        <p:tgtEl>
                                          <p:spTgt spid="31"/>
                                        </p:tgtEl>
                                      </p:cBhvr>
                                    </p:animEffect>
                                  </p:childTnLst>
                                </p:cTn>
                              </p:par>
                            </p:childTnLst>
                          </p:cTn>
                        </p:par>
                      </p:childTnLst>
                    </p:cTn>
                  </p:par>
                  <p:par>
                    <p:cTn id="14" fill="hold">
                      <p:stCondLst>
                        <p:cond delay="indefinite"/>
                      </p:stCondLst>
                      <p:childTnLst>
                        <p:par>
                          <p:cTn id="15" fill="hold">
                            <p:stCondLst>
                              <p:cond delay="0"/>
                            </p:stCondLst>
                            <p:childTnLst>
                              <p:par>
                                <p:cTn id="16" presetID="41" presetClass="entr" presetSubtype="0" fill="hold" grpId="0" nodeType="clickEffect">
                                  <p:stCondLst>
                                    <p:cond delay="0"/>
                                  </p:stCondLst>
                                  <p:iterate type="lt">
                                    <p:tmPct val="10000"/>
                                  </p:iterate>
                                  <p:childTnLst>
                                    <p:set>
                                      <p:cBhvr>
                                        <p:cTn id="17" dur="1" fill="hold">
                                          <p:stCondLst>
                                            <p:cond delay="0"/>
                                          </p:stCondLst>
                                        </p:cTn>
                                        <p:tgtEl>
                                          <p:spTgt spid="33"/>
                                        </p:tgtEl>
                                        <p:attrNameLst>
                                          <p:attrName>style.visibility</p:attrName>
                                        </p:attrNameLst>
                                      </p:cBhvr>
                                      <p:to>
                                        <p:strVal val="visible"/>
                                      </p:to>
                                    </p:set>
                                    <p:anim calcmode="lin" valueType="num">
                                      <p:cBhvr>
                                        <p:cTn id="18"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33"/>
                                        </p:tgtEl>
                                        <p:attrNameLst>
                                          <p:attrName>ppt_y</p:attrName>
                                        </p:attrNameLst>
                                      </p:cBhvr>
                                      <p:tavLst>
                                        <p:tav tm="0">
                                          <p:val>
                                            <p:strVal val="#ppt_y"/>
                                          </p:val>
                                        </p:tav>
                                        <p:tav tm="100000">
                                          <p:val>
                                            <p:strVal val="#ppt_y"/>
                                          </p:val>
                                        </p:tav>
                                      </p:tavLst>
                                    </p:anim>
                                    <p:anim calcmode="lin" valueType="num">
                                      <p:cBhvr>
                                        <p:cTn id="20"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8288000" cy="10287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4" name="矩形 33"/>
          <p:cNvSpPr/>
          <p:nvPr/>
        </p:nvSpPr>
        <p:spPr>
          <a:xfrm>
            <a:off x="-1230407" y="3373067"/>
            <a:ext cx="988359" cy="1548557"/>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377" y="-190500"/>
            <a:ext cx="16671748" cy="8868825"/>
          </a:xfrm>
          <a:prstGeom prst="rect">
            <a:avLst/>
          </a:prstGeom>
        </p:spPr>
      </p:pic>
      <p:sp>
        <p:nvSpPr>
          <p:cNvPr id="33" name="文本框 32"/>
          <p:cNvSpPr txBox="1"/>
          <p:nvPr/>
        </p:nvSpPr>
        <p:spPr>
          <a:xfrm>
            <a:off x="2131828" y="342900"/>
            <a:ext cx="16156172" cy="1015663"/>
          </a:xfrm>
          <a:prstGeom prst="rect">
            <a:avLst/>
          </a:prstGeom>
          <a:noFill/>
        </p:spPr>
        <p:txBody>
          <a:bodyPr wrap="square" rtlCol="0">
            <a:spAutoFit/>
          </a:bodyPr>
          <a:lstStyle/>
          <a:p>
            <a:pPr marR="0" lvl="0" defTabSz="1371600" rtl="0" eaLnBrk="1" fontAlgn="auto" latinLnBrk="0" hangingPunct="1">
              <a:lnSpc>
                <a:spcPct val="100000"/>
              </a:lnSpc>
              <a:spcBef>
                <a:spcPts val="0"/>
              </a:spcBef>
              <a:spcAft>
                <a:spcPts val="0"/>
              </a:spcAft>
              <a:buClrTx/>
              <a:buSzTx/>
              <a:tabLst/>
              <a:defRPr/>
            </a:pPr>
            <a:r>
              <a:rPr kumimoji="0" lang="en-US" altLang="zh-CN" sz="6000" b="1" i="0" u="none" strike="noStrike" kern="1200" cap="none" spc="0" normalizeH="0" baseline="0" noProof="0" dirty="0">
                <a:ln>
                  <a:noFill/>
                </a:ln>
                <a:solidFill>
                  <a:prstClr val="white"/>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I.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Cấu</a:t>
            </a:r>
            <a:r>
              <a:rPr lang="en-US" altLang="zh-CN" sz="6000" b="1" noProof="0" dirty="0">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tạo</a:t>
            </a:r>
            <a:r>
              <a:rPr lang="en-US" altLang="zh-CN" sz="6000" b="1" noProof="0" dirty="0">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và</a:t>
            </a:r>
            <a:r>
              <a:rPr lang="en-US" altLang="zh-CN" sz="6000" b="1" noProof="0" dirty="0">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chức</a:t>
            </a:r>
            <a:r>
              <a:rPr lang="en-US" altLang="zh-CN" sz="6000" b="1" noProof="0" dirty="0">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năng</a:t>
            </a:r>
            <a:r>
              <a:rPr lang="en-US" altLang="zh-CN" sz="6000" b="1" noProof="0" dirty="0">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của</a:t>
            </a:r>
            <a:r>
              <a:rPr lang="en-US" altLang="zh-CN" sz="6000" b="1" noProof="0" dirty="0">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hệ</a:t>
            </a:r>
            <a:r>
              <a:rPr lang="en-US" altLang="zh-CN" sz="6000" b="1" noProof="0" dirty="0">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hô</a:t>
            </a:r>
            <a:r>
              <a:rPr lang="en-US" altLang="zh-CN" sz="6000" b="1" noProof="0" dirty="0">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prstClr val="white"/>
                </a:solidFill>
                <a:latin typeface="#9Slide03 Arima Madurai" panose="00000500000000000000" pitchFamily="2" charset="-93"/>
                <a:ea typeface="幼圆" panose="02010509060101010101" pitchFamily="49" charset="-122"/>
                <a:cs typeface="#9Slide03 Arima Madurai" panose="00000500000000000000" pitchFamily="2" charset="-93"/>
              </a:rPr>
              <a:t>hấp</a:t>
            </a:r>
            <a:endParaRPr kumimoji="0" lang="zh-CN" altLang="en-US" sz="6000" b="1" i="0" u="none" strike="noStrike" kern="1200" cap="none" spc="0" normalizeH="0" baseline="0" noProof="0" dirty="0">
              <a:ln>
                <a:noFill/>
              </a:ln>
              <a:solidFill>
                <a:prstClr val="white"/>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endParaRPr>
          </a:p>
        </p:txBody>
      </p:sp>
      <p:pic>
        <p:nvPicPr>
          <p:cNvPr id="30" name="图片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512" y="8387254"/>
            <a:ext cx="3060490" cy="1499696"/>
          </a:xfrm>
          <a:prstGeom prst="rect">
            <a:avLst/>
          </a:prstGeom>
        </p:spPr>
      </p:pic>
      <p:sp>
        <p:nvSpPr>
          <p:cNvPr id="2" name="TextBox 1"/>
          <p:cNvSpPr txBox="1"/>
          <p:nvPr/>
        </p:nvSpPr>
        <p:spPr>
          <a:xfrm>
            <a:off x="1752600" y="1562100"/>
            <a:ext cx="14479772" cy="4401205"/>
          </a:xfrm>
          <a:prstGeom prst="rect">
            <a:avLst/>
          </a:prstGeom>
          <a:noFill/>
        </p:spPr>
        <p:txBody>
          <a:bodyPr wrap="square" rtlCol="0">
            <a:spAutoFit/>
          </a:bodyPr>
          <a:lstStyle/>
          <a:p>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Sự</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phối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hợp</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của</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đường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dẫn</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khí</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và</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phổi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đảm</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bảo</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chức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năng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lưu</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thông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và</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trao</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đổi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khí</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của</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hệ</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hô</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hấp</a:t>
            </a:r>
            <a:r>
              <a:rPr lang="en-US" sz="4000" dirty="0">
                <a:solidFill>
                  <a:schemeClr val="bg1"/>
                </a:solidFill>
                <a:latin typeface="Times New Roman" pitchFamily="18" charset="0"/>
                <a:cs typeface="Times New Roman" pitchFamily="18" charset="0"/>
              </a:rPr>
              <a:t>.</a:t>
            </a:r>
          </a:p>
          <a:p>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Sự</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phối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hợp</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chức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năng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của</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các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cơ</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quan</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trong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hệ</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hô</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hấp</a:t>
            </a:r>
            <a:r>
              <a:rPr lang="en-US" sz="4000" dirty="0">
                <a:solidFill>
                  <a:schemeClr val="bg1"/>
                </a:solidFill>
                <a:latin typeface="Times New Roman" pitchFamily="18" charset="0"/>
                <a:cs typeface="Times New Roman" pitchFamily="18" charset="0"/>
              </a:rPr>
              <a:t>:</a:t>
            </a:r>
          </a:p>
          <a:p>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Cử</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động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hô</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hấp</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hít</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vào</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thở</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ra</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làm</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tăng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hoặc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giảm</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thể</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tích</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lồng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ngực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để</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thông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khí</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vào</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phổi</a:t>
            </a:r>
            <a:r>
              <a:rPr lang="en-US" sz="4000" dirty="0">
                <a:solidFill>
                  <a:schemeClr val="bg1"/>
                </a:solidFill>
                <a:latin typeface="Times New Roman" pitchFamily="18" charset="0"/>
                <a:cs typeface="Times New Roman" pitchFamily="18" charset="0"/>
              </a:rPr>
              <a:t>.</a:t>
            </a:r>
          </a:p>
          <a:p>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Phổi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và</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các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tế</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bào</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trong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cơ</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thể</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trao</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đổi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khí</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theo</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cơ</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chế</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khuếch</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tán</a:t>
            </a:r>
            <a:r>
              <a:rPr lang="en-US" sz="4000" dirty="0">
                <a:solidFill>
                  <a:schemeClr val="bg1"/>
                </a:solidFill>
                <a:latin typeface="Times New Roman" pitchFamily="18" charset="0"/>
                <a:cs typeface="Times New Roman" pitchFamily="18" charset="0"/>
              </a:rPr>
              <a:t>.</a:t>
            </a:r>
          </a:p>
          <a:p>
            <a:endParaRPr lang="en-US" sz="4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26194275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randombar(horizontal)">
                                      <p:cBhvr>
                                        <p:cTn id="13" dur="500"/>
                                        <p:tgtEl>
                                          <p:spTgt spid="31"/>
                                        </p:tgtEl>
                                      </p:cBhvr>
                                    </p:animEffect>
                                  </p:childTnLst>
                                </p:cTn>
                              </p:par>
                            </p:childTnLst>
                          </p:cTn>
                        </p:par>
                      </p:childTnLst>
                    </p:cTn>
                  </p:par>
                  <p:par>
                    <p:cTn id="14" fill="hold">
                      <p:stCondLst>
                        <p:cond delay="indefinite"/>
                      </p:stCondLst>
                      <p:childTnLst>
                        <p:par>
                          <p:cTn id="15" fill="hold">
                            <p:stCondLst>
                              <p:cond delay="0"/>
                            </p:stCondLst>
                            <p:childTnLst>
                              <p:par>
                                <p:cTn id="16" presetID="41" presetClass="entr" presetSubtype="0" fill="hold" grpId="0" nodeType="clickEffect">
                                  <p:stCondLst>
                                    <p:cond delay="0"/>
                                  </p:stCondLst>
                                  <p:iterate type="lt">
                                    <p:tmPct val="10000"/>
                                  </p:iterate>
                                  <p:childTnLst>
                                    <p:set>
                                      <p:cBhvr>
                                        <p:cTn id="17" dur="1" fill="hold">
                                          <p:stCondLst>
                                            <p:cond delay="0"/>
                                          </p:stCondLst>
                                        </p:cTn>
                                        <p:tgtEl>
                                          <p:spTgt spid="33"/>
                                        </p:tgtEl>
                                        <p:attrNameLst>
                                          <p:attrName>style.visibility</p:attrName>
                                        </p:attrNameLst>
                                      </p:cBhvr>
                                      <p:to>
                                        <p:strVal val="visible"/>
                                      </p:to>
                                    </p:set>
                                    <p:anim calcmode="lin" valueType="num">
                                      <p:cBhvr>
                                        <p:cTn id="18"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33"/>
                                        </p:tgtEl>
                                        <p:attrNameLst>
                                          <p:attrName>ppt_y</p:attrName>
                                        </p:attrNameLst>
                                      </p:cBhvr>
                                      <p:tavLst>
                                        <p:tav tm="0">
                                          <p:val>
                                            <p:strVal val="#ppt_y"/>
                                          </p:val>
                                        </p:tav>
                                        <p:tav tm="100000">
                                          <p:val>
                                            <p:strVal val="#ppt_y"/>
                                          </p:val>
                                        </p:tav>
                                      </p:tavLst>
                                    </p:anim>
                                    <p:anim calcmode="lin" valueType="num">
                                      <p:cBhvr>
                                        <p:cTn id="20"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8288000" cy="10287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4" name="矩形 33"/>
          <p:cNvSpPr/>
          <p:nvPr/>
        </p:nvSpPr>
        <p:spPr>
          <a:xfrm>
            <a:off x="-1230407" y="3373067"/>
            <a:ext cx="988359" cy="1548557"/>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852" y="5547753"/>
            <a:ext cx="6902285" cy="2573205"/>
          </a:xfrm>
          <a:prstGeom prst="rect">
            <a:avLst/>
          </a:prstGeom>
        </p:spPr>
      </p:pic>
      <p:pic>
        <p:nvPicPr>
          <p:cNvPr id="31" name="图片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0552" y="2991248"/>
            <a:ext cx="12637448" cy="3495998"/>
          </a:xfrm>
          <a:prstGeom prst="rect">
            <a:avLst/>
          </a:prstGeom>
        </p:spPr>
      </p:pic>
      <p:sp>
        <p:nvSpPr>
          <p:cNvPr id="32" name="文本框 31"/>
          <p:cNvSpPr txBox="1"/>
          <p:nvPr/>
        </p:nvSpPr>
        <p:spPr>
          <a:xfrm>
            <a:off x="3556464" y="3365794"/>
            <a:ext cx="2196435" cy="2746906"/>
          </a:xfrm>
          <a:prstGeom prst="rect">
            <a:avLst/>
          </a:prstGeom>
          <a:noFill/>
        </p:spPr>
        <p:txBody>
          <a:bodyPr wrap="none" rtlCol="0">
            <a:sp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altLang="zh-CN" sz="1725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9Slide03 Arima Madurai Black" panose="00000A00000000000000" pitchFamily="2" charset="-93"/>
                <a:ea typeface="微软雅黑" panose="020B0503020204020204" pitchFamily="34" charset="-122"/>
                <a:cs typeface="#9Slide03 Arima Madurai Black" panose="00000A00000000000000" pitchFamily="2" charset="-93"/>
              </a:rPr>
              <a:t>II.</a:t>
            </a:r>
            <a:endParaRPr kumimoji="0" lang="zh-CN" altLang="en-US" sz="1725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9Slide03 Arima Madurai Black" panose="00000A00000000000000" pitchFamily="2" charset="-93"/>
              <a:ea typeface="微软雅黑" panose="020B0503020204020204" pitchFamily="34" charset="-122"/>
              <a:cs typeface="#9Slide03 Arima Madurai Black" panose="00000A00000000000000" pitchFamily="2" charset="-93"/>
            </a:endParaRPr>
          </a:p>
        </p:txBody>
      </p:sp>
      <p:sp>
        <p:nvSpPr>
          <p:cNvPr id="33" name="文本框 32"/>
          <p:cNvSpPr txBox="1"/>
          <p:nvPr/>
        </p:nvSpPr>
        <p:spPr>
          <a:xfrm>
            <a:off x="6781800" y="3373067"/>
            <a:ext cx="9561099" cy="2554545"/>
          </a:xfrm>
          <a:prstGeom prst="rect">
            <a:avLst/>
          </a:prstGeom>
          <a:noFill/>
        </p:spPr>
        <p:txBody>
          <a:bodyPr wrap="square" rtlCol="0">
            <a:spAutoFit/>
          </a:bodyPr>
          <a:lstStyle/>
          <a:p>
            <a:pPr defTabSz="1371600"/>
            <a:r>
              <a:rPr lang="en-US" altLang="zh-CN" sz="80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Một</a:t>
            </a:r>
            <a:r>
              <a:rPr lang="en-US" altLang="zh-CN" sz="80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80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số</a:t>
            </a:r>
            <a:r>
              <a:rPr lang="en-US" altLang="zh-CN" sz="80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80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bệnh</a:t>
            </a:r>
            <a:r>
              <a:rPr lang="en-US" altLang="zh-CN" sz="80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80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về</a:t>
            </a:r>
            <a:r>
              <a:rPr lang="en-US" altLang="zh-CN" sz="80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80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phổi</a:t>
            </a:r>
            <a:r>
              <a:rPr lang="en-US" altLang="zh-CN" sz="80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p>
          <a:p>
            <a:pPr defTabSz="1371600"/>
            <a:r>
              <a:rPr lang="en-US" altLang="zh-CN" sz="80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đường</a:t>
            </a:r>
            <a:r>
              <a:rPr lang="en-US" altLang="zh-CN" sz="80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80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hô</a:t>
            </a:r>
            <a:r>
              <a:rPr lang="en-US" altLang="zh-CN" sz="80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80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hấp</a:t>
            </a:r>
            <a:endParaRPr lang="zh-CN" altLang="en-US" sz="80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endParaRPr>
          </a:p>
        </p:txBody>
      </p:sp>
    </p:spTree>
    <p:extLst>
      <p:ext uri="{BB962C8B-B14F-4D97-AF65-F5344CB8AC3E}">
        <p14:creationId xmlns:p14="http://schemas.microsoft.com/office/powerpoint/2010/main" val="317903545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 y="0"/>
            <a:ext cx="8644598" cy="10287000"/>
          </a:xfrm>
          <a:prstGeom prst="rect">
            <a:avLst/>
          </a:prstGeom>
        </p:spPr>
      </p:pic>
      <p:sp>
        <p:nvSpPr>
          <p:cNvPr id="3" name="TextBox 2"/>
          <p:cNvSpPr txBox="1"/>
          <p:nvPr/>
        </p:nvSpPr>
        <p:spPr>
          <a:xfrm>
            <a:off x="9486900" y="247650"/>
            <a:ext cx="7486650" cy="784830"/>
          </a:xfrm>
          <a:prstGeom prst="rect">
            <a:avLst/>
          </a:prstGeom>
          <a:noFill/>
        </p:spPr>
        <p:txBody>
          <a:bodyPr wrap="square" lIns="137160" tIns="68580" rIns="137160" bIns="68580" rtlCol="0">
            <a:spAutoFit/>
          </a:bodyPr>
          <a:lstStyle/>
          <a:p>
            <a:r>
              <a:rPr lang="en-US" sz="4200" dirty="0">
                <a:solidFill>
                  <a:srgbClr val="C00000"/>
                </a:solidFill>
                <a:latin typeface="Times New Roman" pitchFamily="18" charset="0"/>
                <a:cs typeface="Times New Roman" pitchFamily="18" charset="0"/>
              </a:rPr>
              <a:t>	</a:t>
            </a:r>
            <a:r>
              <a:rPr lang="en-US" sz="4200" u="sng" dirty="0" err="1">
                <a:solidFill>
                  <a:srgbClr val="C00000"/>
                </a:solidFill>
                <a:latin typeface="Times New Roman" pitchFamily="18" charset="0"/>
                <a:cs typeface="Times New Roman" pitchFamily="18" charset="0"/>
              </a:rPr>
              <a:t>Nhiệm</a:t>
            </a:r>
            <a:r>
              <a:rPr lang="en-US" sz="4200" u="sng" dirty="0">
                <a:solidFill>
                  <a:srgbClr val="C00000"/>
                </a:solidFill>
                <a:latin typeface="Times New Roman" pitchFamily="18" charset="0"/>
                <a:cs typeface="Times New Roman" pitchFamily="18" charset="0"/>
              </a:rPr>
              <a:t> </a:t>
            </a:r>
            <a:r>
              <a:rPr lang="en-US" sz="4200" u="sng" dirty="0" err="1">
                <a:solidFill>
                  <a:srgbClr val="C00000"/>
                </a:solidFill>
                <a:latin typeface="Times New Roman" pitchFamily="18" charset="0"/>
                <a:cs typeface="Times New Roman" pitchFamily="18" charset="0"/>
              </a:rPr>
              <a:t>vụ</a:t>
            </a:r>
            <a:r>
              <a:rPr lang="en-US" sz="4200" u="sng" dirty="0">
                <a:solidFill>
                  <a:srgbClr val="C00000"/>
                </a:solidFill>
                <a:latin typeface="Times New Roman" pitchFamily="18" charset="0"/>
                <a:cs typeface="Times New Roman" pitchFamily="18" charset="0"/>
              </a:rPr>
              <a:t> </a:t>
            </a:r>
            <a:r>
              <a:rPr lang="en-US" sz="4200" u="sng" dirty="0" err="1">
                <a:solidFill>
                  <a:srgbClr val="C00000"/>
                </a:solidFill>
                <a:latin typeface="Times New Roman" pitchFamily="18" charset="0"/>
                <a:cs typeface="Times New Roman" pitchFamily="18" charset="0"/>
              </a:rPr>
              <a:t>học</a:t>
            </a:r>
            <a:r>
              <a:rPr lang="en-US" sz="4200" u="sng" dirty="0">
                <a:solidFill>
                  <a:srgbClr val="C00000"/>
                </a:solidFill>
                <a:latin typeface="Times New Roman" pitchFamily="18" charset="0"/>
                <a:cs typeface="Times New Roman" pitchFamily="18" charset="0"/>
              </a:rPr>
              <a:t> </a:t>
            </a:r>
            <a:r>
              <a:rPr lang="en-US" sz="4200" u="sng" dirty="0" err="1">
                <a:solidFill>
                  <a:srgbClr val="C00000"/>
                </a:solidFill>
                <a:latin typeface="Times New Roman" pitchFamily="18" charset="0"/>
                <a:cs typeface="Times New Roman" pitchFamily="18" charset="0"/>
              </a:rPr>
              <a:t>tập</a:t>
            </a:r>
            <a:endParaRPr lang="en-US" sz="4200" u="sng" dirty="0">
              <a:solidFill>
                <a:srgbClr val="C00000"/>
              </a:solidFill>
              <a:latin typeface="Times New Roman" pitchFamily="18" charset="0"/>
              <a:cs typeface="Times New Roman" pitchFamily="18" charset="0"/>
            </a:endParaRPr>
          </a:p>
        </p:txBody>
      </p:sp>
      <p:sp>
        <p:nvSpPr>
          <p:cNvPr id="9" name="TextBox 8"/>
          <p:cNvSpPr txBox="1"/>
          <p:nvPr/>
        </p:nvSpPr>
        <p:spPr>
          <a:xfrm>
            <a:off x="9486900" y="1456476"/>
            <a:ext cx="7715250" cy="4078039"/>
          </a:xfrm>
          <a:prstGeom prst="rect">
            <a:avLst/>
          </a:prstGeom>
          <a:noFill/>
        </p:spPr>
        <p:txBody>
          <a:bodyPr wrap="square" lIns="137160" tIns="68580" rIns="137160" bIns="68580" rtlCol="0">
            <a:spAutoFit/>
          </a:bodyPr>
          <a:lstStyle/>
          <a:p>
            <a:r>
              <a:rPr lang="en-US" sz="4200" dirty="0">
                <a:solidFill>
                  <a:srgbClr val="7030A0"/>
                </a:solidFill>
                <a:latin typeface="Times New Roman" pitchFamily="18" charset="0"/>
                <a:cs typeface="Times New Roman" pitchFamily="18" charset="0"/>
              </a:rPr>
              <a:t> ⃰ </a:t>
            </a:r>
            <a:r>
              <a:rPr lang="en-US" sz="4400" dirty="0" err="1">
                <a:solidFill>
                  <a:srgbClr val="7030A0"/>
                </a:solidFill>
                <a:latin typeface="Times New Roman" pitchFamily="18" charset="0"/>
                <a:cs typeface="Times New Roman" pitchFamily="18" charset="0"/>
              </a:rPr>
              <a:t>Quan</a:t>
            </a:r>
            <a:r>
              <a:rPr lang="en-US" sz="4400" dirty="0">
                <a:solidFill>
                  <a:srgbClr val="7030A0"/>
                </a:solidFill>
                <a:latin typeface="Times New Roman" pitchFamily="18" charset="0"/>
                <a:cs typeface="Times New Roman" pitchFamily="18" charset="0"/>
              </a:rPr>
              <a:t> </a:t>
            </a:r>
            <a:r>
              <a:rPr lang="en-US" sz="4400" dirty="0" err="1">
                <a:solidFill>
                  <a:srgbClr val="7030A0"/>
                </a:solidFill>
                <a:latin typeface="Times New Roman" pitchFamily="18" charset="0"/>
                <a:cs typeface="Times New Roman" pitchFamily="18" charset="0"/>
              </a:rPr>
              <a:t>sát</a:t>
            </a:r>
            <a:r>
              <a:rPr lang="en-US" sz="4400" dirty="0">
                <a:solidFill>
                  <a:srgbClr val="7030A0"/>
                </a:solidFill>
                <a:latin typeface="Times New Roman" pitchFamily="18" charset="0"/>
                <a:cs typeface="Times New Roman" pitchFamily="18" charset="0"/>
              </a:rPr>
              <a:t> H34.1.</a:t>
            </a:r>
          </a:p>
          <a:p>
            <a:endParaRPr lang="en-US" sz="4400" dirty="0">
              <a:solidFill>
                <a:srgbClr val="7030A0"/>
              </a:solidFill>
              <a:latin typeface="Times New Roman" pitchFamily="18" charset="0"/>
              <a:cs typeface="Times New Roman" pitchFamily="18" charset="0"/>
            </a:endParaRPr>
          </a:p>
          <a:p>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Nhóm</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thực</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hiện</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theo</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nhóm</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và</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hoàn</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thành</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phiếu</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học</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tập</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số</a:t>
            </a:r>
            <a:r>
              <a:rPr lang="en-US" sz="4200" dirty="0">
                <a:solidFill>
                  <a:srgbClr val="7030A0"/>
                </a:solidFill>
                <a:latin typeface="Times New Roman" pitchFamily="18" charset="0"/>
                <a:cs typeface="Times New Roman" pitchFamily="18" charset="0"/>
              </a:rPr>
              <a:t> 2.</a:t>
            </a:r>
          </a:p>
          <a:p>
            <a:endParaRPr lang="en-US" sz="4200" dirty="0">
              <a:solidFill>
                <a:srgbClr val="7030A0"/>
              </a:solidFill>
              <a:latin typeface="Times New Roman" pitchFamily="18" charset="0"/>
              <a:cs typeface="Times New Roman" pitchFamily="18" charset="0"/>
            </a:endParaRPr>
          </a:p>
          <a:p>
            <a:r>
              <a:rPr lang="en-US" sz="4200" dirty="0">
                <a:solidFill>
                  <a:srgbClr val="7030A0"/>
                </a:solidFill>
                <a:latin typeface="Times New Roman" pitchFamily="18" charset="0"/>
                <a:cs typeface="Times New Roman" pitchFamily="18" charset="0"/>
              </a:rPr>
              <a:t> ⃰ </a:t>
            </a:r>
            <a:r>
              <a:rPr lang="en-US" sz="4200" dirty="0" err="1">
                <a:solidFill>
                  <a:srgbClr val="7030A0"/>
                </a:solidFill>
                <a:latin typeface="Times New Roman" pitchFamily="18" charset="0"/>
                <a:cs typeface="Times New Roman" pitchFamily="18" charset="0"/>
              </a:rPr>
              <a:t>Thời</a:t>
            </a:r>
            <a:r>
              <a:rPr lang="en-US" sz="4200" dirty="0">
                <a:solidFill>
                  <a:srgbClr val="7030A0"/>
                </a:solidFill>
                <a:latin typeface="Times New Roman" pitchFamily="18" charset="0"/>
                <a:cs typeface="Times New Roman" pitchFamily="18" charset="0"/>
              </a:rPr>
              <a:t> </a:t>
            </a:r>
            <a:r>
              <a:rPr lang="en-US" sz="4200" dirty="0" err="1">
                <a:solidFill>
                  <a:srgbClr val="7030A0"/>
                </a:solidFill>
                <a:latin typeface="Times New Roman" pitchFamily="18" charset="0"/>
                <a:cs typeface="Times New Roman" pitchFamily="18" charset="0"/>
              </a:rPr>
              <a:t>gian</a:t>
            </a:r>
            <a:r>
              <a:rPr lang="en-US" sz="4200" dirty="0">
                <a:solidFill>
                  <a:srgbClr val="7030A0"/>
                </a:solidFill>
                <a:latin typeface="Times New Roman" pitchFamily="18" charset="0"/>
                <a:cs typeface="Times New Roman" pitchFamily="18" charset="0"/>
              </a:rPr>
              <a:t>: 10 </a:t>
            </a:r>
            <a:r>
              <a:rPr lang="en-US" sz="4200" dirty="0" err="1">
                <a:solidFill>
                  <a:srgbClr val="7030A0"/>
                </a:solidFill>
                <a:latin typeface="Times New Roman" pitchFamily="18" charset="0"/>
                <a:cs typeface="Times New Roman" pitchFamily="18" charset="0"/>
              </a:rPr>
              <a:t>phút</a:t>
            </a:r>
            <a:r>
              <a:rPr lang="en-US" sz="4200" dirty="0">
                <a:solidFill>
                  <a:srgbClr val="7030A0"/>
                </a:solidFill>
                <a:latin typeface="Times New Roman" pitchFamily="18" charset="0"/>
                <a:cs typeface="Times New Roman" pitchFamily="18" charset="0"/>
              </a:rPr>
              <a:t>.</a:t>
            </a:r>
          </a:p>
        </p:txBody>
      </p:sp>
    </p:spTree>
    <p:extLst>
      <p:ext uri="{BB962C8B-B14F-4D97-AF65-F5344CB8AC3E}">
        <p14:creationId xmlns:p14="http://schemas.microsoft.com/office/powerpoint/2010/main" val="293257878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solidFill>
                  <a:srgbClr val="C00000"/>
                </a:solidFill>
                <a:latin typeface="Times New Roman" pitchFamily="18" charset="0"/>
                <a:cs typeface="Times New Roman" pitchFamily="18" charset="0"/>
              </a:rPr>
              <a:t>PHIẾU HỌC TẬP SỐ 2</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15567894"/>
              </p:ext>
            </p:extLst>
          </p:nvPr>
        </p:nvGraphicFramePr>
        <p:xfrm>
          <a:off x="457200" y="2095500"/>
          <a:ext cx="17068800" cy="7648150"/>
        </p:xfrm>
        <a:graphic>
          <a:graphicData uri="http://schemas.openxmlformats.org/drawingml/2006/table">
            <a:tbl>
              <a:tblPr firstRow="1" firstCol="1" bandRow="1">
                <a:tableStyleId>{5C22544A-7EE6-4342-B048-85BDC9FD1C3A}</a:tableStyleId>
              </a:tblPr>
              <a:tblGrid>
                <a:gridCol w="3200400">
                  <a:extLst>
                    <a:ext uri="{9D8B030D-6E8A-4147-A177-3AD203B41FA5}">
                      <a16:colId xmlns:a16="http://schemas.microsoft.com/office/drawing/2014/main" val="20000"/>
                    </a:ext>
                  </a:extLst>
                </a:gridCol>
                <a:gridCol w="5715000">
                  <a:extLst>
                    <a:ext uri="{9D8B030D-6E8A-4147-A177-3AD203B41FA5}">
                      <a16:colId xmlns:a16="http://schemas.microsoft.com/office/drawing/2014/main" val="20001"/>
                    </a:ext>
                  </a:extLst>
                </a:gridCol>
                <a:gridCol w="8153400">
                  <a:extLst>
                    <a:ext uri="{9D8B030D-6E8A-4147-A177-3AD203B41FA5}">
                      <a16:colId xmlns:a16="http://schemas.microsoft.com/office/drawing/2014/main" val="20002"/>
                    </a:ext>
                  </a:extLst>
                </a:gridCol>
              </a:tblGrid>
              <a:tr h="35242">
                <a:tc>
                  <a:txBody>
                    <a:bodyPr/>
                    <a:lstStyle/>
                    <a:p>
                      <a:pPr marL="0" marR="0" algn="ctr">
                        <a:lnSpc>
                          <a:spcPct val="115000"/>
                        </a:lnSpc>
                        <a:spcBef>
                          <a:spcPts val="0"/>
                        </a:spcBef>
                        <a:spcAft>
                          <a:spcPts val="0"/>
                        </a:spcAft>
                      </a:pPr>
                      <a:r>
                        <a:rPr lang="en-US" sz="4000" dirty="0" err="1">
                          <a:solidFill>
                            <a:srgbClr val="7030A0"/>
                          </a:solidFill>
                          <a:effectLst/>
                          <a:latin typeface="Times New Roman" pitchFamily="18" charset="0"/>
                          <a:cs typeface="Times New Roman" pitchFamily="18" charset="0"/>
                        </a:rPr>
                        <a:t>Tên</a:t>
                      </a:r>
                      <a:r>
                        <a:rPr lang="en-US" sz="4000" dirty="0">
                          <a:solidFill>
                            <a:srgbClr val="7030A0"/>
                          </a:solidFill>
                          <a:effectLst/>
                          <a:latin typeface="Times New Roman" pitchFamily="18" charset="0"/>
                          <a:cs typeface="Times New Roman" pitchFamily="18" charset="0"/>
                        </a:rPr>
                        <a:t> </a:t>
                      </a:r>
                      <a:r>
                        <a:rPr lang="en-US" sz="4000" dirty="0" err="1">
                          <a:solidFill>
                            <a:srgbClr val="7030A0"/>
                          </a:solidFill>
                          <a:effectLst/>
                          <a:latin typeface="Times New Roman" pitchFamily="18" charset="0"/>
                          <a:cs typeface="Times New Roman" pitchFamily="18" charset="0"/>
                        </a:rPr>
                        <a:t>bệnh</a:t>
                      </a:r>
                      <a:endParaRPr lang="en-US" sz="4000" dirty="0">
                        <a:solidFill>
                          <a:srgbClr val="7030A0"/>
                        </a:solidFill>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15000"/>
                        </a:lnSpc>
                        <a:spcBef>
                          <a:spcPts val="0"/>
                        </a:spcBef>
                        <a:spcAft>
                          <a:spcPts val="0"/>
                        </a:spcAft>
                      </a:pPr>
                      <a:r>
                        <a:rPr lang="en-US" sz="4000" dirty="0" err="1">
                          <a:solidFill>
                            <a:srgbClr val="7030A0"/>
                          </a:solidFill>
                          <a:effectLst/>
                          <a:latin typeface="Times New Roman" pitchFamily="18" charset="0"/>
                          <a:cs typeface="Times New Roman" pitchFamily="18" charset="0"/>
                        </a:rPr>
                        <a:t>Nguyên</a:t>
                      </a:r>
                      <a:r>
                        <a:rPr lang="en-US" sz="4000" dirty="0">
                          <a:solidFill>
                            <a:srgbClr val="7030A0"/>
                          </a:solidFill>
                          <a:effectLst/>
                          <a:latin typeface="Times New Roman" pitchFamily="18" charset="0"/>
                          <a:cs typeface="Times New Roman" pitchFamily="18" charset="0"/>
                        </a:rPr>
                        <a:t> </a:t>
                      </a:r>
                      <a:r>
                        <a:rPr lang="en-US" sz="4000" dirty="0" err="1">
                          <a:solidFill>
                            <a:srgbClr val="7030A0"/>
                          </a:solidFill>
                          <a:effectLst/>
                          <a:latin typeface="Times New Roman" pitchFamily="18" charset="0"/>
                          <a:cs typeface="Times New Roman" pitchFamily="18" charset="0"/>
                        </a:rPr>
                        <a:t>nhân</a:t>
                      </a:r>
                      <a:endParaRPr lang="en-US" sz="4000" dirty="0">
                        <a:solidFill>
                          <a:srgbClr val="7030A0"/>
                        </a:solidFill>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15000"/>
                        </a:lnSpc>
                        <a:spcBef>
                          <a:spcPts val="0"/>
                        </a:spcBef>
                        <a:spcAft>
                          <a:spcPts val="0"/>
                        </a:spcAft>
                      </a:pPr>
                      <a:r>
                        <a:rPr lang="en-US" sz="4000" dirty="0" err="1">
                          <a:solidFill>
                            <a:srgbClr val="7030A0"/>
                          </a:solidFill>
                          <a:effectLst/>
                          <a:latin typeface="Times New Roman" pitchFamily="18" charset="0"/>
                          <a:cs typeface="Times New Roman" pitchFamily="18" charset="0"/>
                        </a:rPr>
                        <a:t>Giải</a:t>
                      </a:r>
                      <a:r>
                        <a:rPr lang="en-US" sz="4000" dirty="0">
                          <a:solidFill>
                            <a:srgbClr val="7030A0"/>
                          </a:solidFill>
                          <a:effectLst/>
                          <a:latin typeface="Times New Roman" pitchFamily="18" charset="0"/>
                          <a:cs typeface="Times New Roman" pitchFamily="18" charset="0"/>
                        </a:rPr>
                        <a:t> </a:t>
                      </a:r>
                      <a:r>
                        <a:rPr lang="en-US" sz="4000" dirty="0" err="1">
                          <a:solidFill>
                            <a:srgbClr val="7030A0"/>
                          </a:solidFill>
                          <a:effectLst/>
                          <a:latin typeface="Times New Roman" pitchFamily="18" charset="0"/>
                          <a:cs typeface="Times New Roman" pitchFamily="18" charset="0"/>
                        </a:rPr>
                        <a:t>pháp</a:t>
                      </a:r>
                      <a:endParaRPr lang="en-US" sz="4000" dirty="0">
                        <a:solidFill>
                          <a:srgbClr val="7030A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0"/>
                  </a:ext>
                </a:extLst>
              </a:tr>
              <a:tr h="2326957">
                <a:tc>
                  <a:txBody>
                    <a:bodyPr/>
                    <a:lstStyle/>
                    <a:p>
                      <a:pPr marL="0" marR="0" algn="just">
                        <a:lnSpc>
                          <a:spcPct val="115000"/>
                        </a:lnSpc>
                        <a:spcBef>
                          <a:spcPts val="0"/>
                        </a:spcBef>
                        <a:spcAft>
                          <a:spcPts val="0"/>
                        </a:spcAft>
                      </a:pPr>
                      <a:r>
                        <a:rPr lang="en-US" sz="4000" dirty="0" err="1">
                          <a:solidFill>
                            <a:srgbClr val="7030A0"/>
                          </a:solidFill>
                          <a:effectLst/>
                          <a:latin typeface="Times New Roman" pitchFamily="18" charset="0"/>
                          <a:cs typeface="Times New Roman" pitchFamily="18" charset="0"/>
                        </a:rPr>
                        <a:t>Viêm</a:t>
                      </a:r>
                      <a:r>
                        <a:rPr lang="en-US" sz="4000" dirty="0">
                          <a:solidFill>
                            <a:srgbClr val="7030A0"/>
                          </a:solidFill>
                          <a:effectLst/>
                          <a:latin typeface="Times New Roman" pitchFamily="18" charset="0"/>
                          <a:cs typeface="Times New Roman" pitchFamily="18" charset="0"/>
                        </a:rPr>
                        <a:t> </a:t>
                      </a:r>
                      <a:r>
                        <a:rPr lang="en-US" sz="4000" dirty="0" err="1">
                          <a:solidFill>
                            <a:srgbClr val="7030A0"/>
                          </a:solidFill>
                          <a:effectLst/>
                          <a:latin typeface="Times New Roman" pitchFamily="18" charset="0"/>
                          <a:cs typeface="Times New Roman" pitchFamily="18" charset="0"/>
                        </a:rPr>
                        <a:t>đường</a:t>
                      </a:r>
                      <a:r>
                        <a:rPr lang="en-US" sz="4000" dirty="0">
                          <a:solidFill>
                            <a:srgbClr val="7030A0"/>
                          </a:solidFill>
                          <a:effectLst/>
                          <a:latin typeface="Times New Roman" pitchFamily="18" charset="0"/>
                          <a:cs typeface="Times New Roman" pitchFamily="18" charset="0"/>
                        </a:rPr>
                        <a:t> </a:t>
                      </a:r>
                      <a:r>
                        <a:rPr lang="en-US" sz="4000" dirty="0" err="1">
                          <a:solidFill>
                            <a:srgbClr val="7030A0"/>
                          </a:solidFill>
                          <a:effectLst/>
                          <a:latin typeface="Times New Roman" pitchFamily="18" charset="0"/>
                          <a:cs typeface="Times New Roman" pitchFamily="18" charset="0"/>
                        </a:rPr>
                        <a:t>hô</a:t>
                      </a:r>
                      <a:r>
                        <a:rPr lang="en-US" sz="4000" dirty="0">
                          <a:solidFill>
                            <a:srgbClr val="7030A0"/>
                          </a:solidFill>
                          <a:effectLst/>
                          <a:latin typeface="Times New Roman" pitchFamily="18" charset="0"/>
                          <a:cs typeface="Times New Roman" pitchFamily="18" charset="0"/>
                        </a:rPr>
                        <a:t> </a:t>
                      </a:r>
                      <a:r>
                        <a:rPr lang="en-US" sz="4000" dirty="0" err="1">
                          <a:solidFill>
                            <a:srgbClr val="7030A0"/>
                          </a:solidFill>
                          <a:effectLst/>
                          <a:latin typeface="Times New Roman" pitchFamily="18" charset="0"/>
                          <a:cs typeface="Times New Roman" pitchFamily="18" charset="0"/>
                        </a:rPr>
                        <a:t>hấp</a:t>
                      </a:r>
                      <a:endParaRPr lang="en-US" sz="4000" dirty="0">
                        <a:solidFill>
                          <a:srgbClr val="7030A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4000" dirty="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4000" dirty="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1"/>
                  </a:ext>
                </a:extLst>
              </a:tr>
              <a:tr h="2380001">
                <a:tc>
                  <a:txBody>
                    <a:bodyPr/>
                    <a:lstStyle/>
                    <a:p>
                      <a:pPr marL="0" marR="0" algn="just">
                        <a:lnSpc>
                          <a:spcPct val="115000"/>
                        </a:lnSpc>
                        <a:spcBef>
                          <a:spcPts val="0"/>
                        </a:spcBef>
                        <a:spcAft>
                          <a:spcPts val="0"/>
                        </a:spcAft>
                      </a:pPr>
                      <a:r>
                        <a:rPr lang="en-US" sz="4000">
                          <a:solidFill>
                            <a:srgbClr val="7030A0"/>
                          </a:solidFill>
                          <a:effectLst/>
                          <a:latin typeface="Times New Roman" pitchFamily="18" charset="0"/>
                          <a:cs typeface="Times New Roman" pitchFamily="18" charset="0"/>
                        </a:rPr>
                        <a:t>Viêm phổi</a:t>
                      </a:r>
                      <a:endParaRPr lang="en-US" sz="4000">
                        <a:solidFill>
                          <a:srgbClr val="7030A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4000" dirty="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400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2"/>
                  </a:ext>
                </a:extLst>
              </a:tr>
              <a:tr h="2296349">
                <a:tc>
                  <a:txBody>
                    <a:bodyPr/>
                    <a:lstStyle/>
                    <a:p>
                      <a:pPr marL="0" marR="0" algn="just">
                        <a:lnSpc>
                          <a:spcPct val="115000"/>
                        </a:lnSpc>
                        <a:spcBef>
                          <a:spcPts val="0"/>
                        </a:spcBef>
                        <a:spcAft>
                          <a:spcPts val="0"/>
                        </a:spcAft>
                      </a:pPr>
                      <a:r>
                        <a:rPr lang="en-US" sz="4000" dirty="0">
                          <a:solidFill>
                            <a:srgbClr val="7030A0"/>
                          </a:solidFill>
                          <a:effectLst/>
                          <a:latin typeface="Times New Roman" pitchFamily="18" charset="0"/>
                          <a:cs typeface="Times New Roman" pitchFamily="18" charset="0"/>
                        </a:rPr>
                        <a:t>Lao </a:t>
                      </a:r>
                      <a:r>
                        <a:rPr lang="en-US" sz="4000" dirty="0" err="1">
                          <a:solidFill>
                            <a:srgbClr val="7030A0"/>
                          </a:solidFill>
                          <a:effectLst/>
                          <a:latin typeface="Times New Roman" pitchFamily="18" charset="0"/>
                          <a:cs typeface="Times New Roman" pitchFamily="18" charset="0"/>
                        </a:rPr>
                        <a:t>phổi</a:t>
                      </a:r>
                      <a:endParaRPr lang="en-US" sz="4000" dirty="0">
                        <a:solidFill>
                          <a:srgbClr val="7030A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40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endParaRPr lang="en-US" sz="4000" dirty="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14782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93843414"/>
              </p:ext>
            </p:extLst>
          </p:nvPr>
        </p:nvGraphicFramePr>
        <p:xfrm>
          <a:off x="457200" y="647699"/>
          <a:ext cx="17068800" cy="8994058"/>
        </p:xfrm>
        <a:graphic>
          <a:graphicData uri="http://schemas.openxmlformats.org/drawingml/2006/table">
            <a:tbl>
              <a:tblPr firstRow="1" firstCol="1" bandRow="1">
                <a:tableStyleId>{5C22544A-7EE6-4342-B048-85BDC9FD1C3A}</a:tableStyleId>
              </a:tblPr>
              <a:tblGrid>
                <a:gridCol w="3200400">
                  <a:extLst>
                    <a:ext uri="{9D8B030D-6E8A-4147-A177-3AD203B41FA5}">
                      <a16:colId xmlns:a16="http://schemas.microsoft.com/office/drawing/2014/main" val="20000"/>
                    </a:ext>
                  </a:extLst>
                </a:gridCol>
                <a:gridCol w="5715000">
                  <a:extLst>
                    <a:ext uri="{9D8B030D-6E8A-4147-A177-3AD203B41FA5}">
                      <a16:colId xmlns:a16="http://schemas.microsoft.com/office/drawing/2014/main" val="20001"/>
                    </a:ext>
                  </a:extLst>
                </a:gridCol>
                <a:gridCol w="8153400">
                  <a:extLst>
                    <a:ext uri="{9D8B030D-6E8A-4147-A177-3AD203B41FA5}">
                      <a16:colId xmlns:a16="http://schemas.microsoft.com/office/drawing/2014/main" val="20002"/>
                    </a:ext>
                  </a:extLst>
                </a:gridCol>
              </a:tblGrid>
              <a:tr h="566186">
                <a:tc>
                  <a:txBody>
                    <a:bodyPr/>
                    <a:lstStyle/>
                    <a:p>
                      <a:pPr marL="0" marR="0" algn="ctr">
                        <a:lnSpc>
                          <a:spcPct val="115000"/>
                        </a:lnSpc>
                        <a:spcBef>
                          <a:spcPts val="0"/>
                        </a:spcBef>
                        <a:spcAft>
                          <a:spcPts val="0"/>
                        </a:spcAft>
                      </a:pPr>
                      <a:r>
                        <a:rPr lang="en-US" sz="4000" dirty="0" err="1">
                          <a:solidFill>
                            <a:srgbClr val="7030A0"/>
                          </a:solidFill>
                          <a:effectLst/>
                          <a:latin typeface="Times New Roman" pitchFamily="18" charset="0"/>
                          <a:cs typeface="Times New Roman" pitchFamily="18" charset="0"/>
                        </a:rPr>
                        <a:t>Tên</a:t>
                      </a:r>
                      <a:r>
                        <a:rPr lang="en-US" sz="4000" dirty="0">
                          <a:solidFill>
                            <a:srgbClr val="7030A0"/>
                          </a:solidFill>
                          <a:effectLst/>
                          <a:latin typeface="Times New Roman" pitchFamily="18" charset="0"/>
                          <a:cs typeface="Times New Roman" pitchFamily="18" charset="0"/>
                        </a:rPr>
                        <a:t> </a:t>
                      </a:r>
                      <a:r>
                        <a:rPr lang="en-US" sz="4000" dirty="0" err="1">
                          <a:solidFill>
                            <a:srgbClr val="7030A0"/>
                          </a:solidFill>
                          <a:effectLst/>
                          <a:latin typeface="Times New Roman" pitchFamily="18" charset="0"/>
                          <a:cs typeface="Times New Roman" pitchFamily="18" charset="0"/>
                        </a:rPr>
                        <a:t>bệnh</a:t>
                      </a:r>
                      <a:endParaRPr lang="en-US" sz="4000" dirty="0">
                        <a:solidFill>
                          <a:srgbClr val="7030A0"/>
                        </a:solidFill>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15000"/>
                        </a:lnSpc>
                        <a:spcBef>
                          <a:spcPts val="0"/>
                        </a:spcBef>
                        <a:spcAft>
                          <a:spcPts val="0"/>
                        </a:spcAft>
                      </a:pPr>
                      <a:r>
                        <a:rPr lang="en-US" sz="4000" dirty="0" err="1">
                          <a:solidFill>
                            <a:srgbClr val="7030A0"/>
                          </a:solidFill>
                          <a:effectLst/>
                          <a:latin typeface="Times New Roman" pitchFamily="18" charset="0"/>
                          <a:cs typeface="Times New Roman" pitchFamily="18" charset="0"/>
                        </a:rPr>
                        <a:t>Nguyên</a:t>
                      </a:r>
                      <a:r>
                        <a:rPr lang="en-US" sz="4000" dirty="0">
                          <a:solidFill>
                            <a:srgbClr val="7030A0"/>
                          </a:solidFill>
                          <a:effectLst/>
                          <a:latin typeface="Times New Roman" pitchFamily="18" charset="0"/>
                          <a:cs typeface="Times New Roman" pitchFamily="18" charset="0"/>
                        </a:rPr>
                        <a:t> </a:t>
                      </a:r>
                      <a:r>
                        <a:rPr lang="en-US" sz="4000" dirty="0" err="1">
                          <a:solidFill>
                            <a:srgbClr val="7030A0"/>
                          </a:solidFill>
                          <a:effectLst/>
                          <a:latin typeface="Times New Roman" pitchFamily="18" charset="0"/>
                          <a:cs typeface="Times New Roman" pitchFamily="18" charset="0"/>
                        </a:rPr>
                        <a:t>nhân</a:t>
                      </a:r>
                      <a:endParaRPr lang="en-US" sz="4000" dirty="0">
                        <a:solidFill>
                          <a:srgbClr val="7030A0"/>
                        </a:solidFill>
                        <a:effectLst/>
                        <a:latin typeface="Times New Roman" pitchFamily="18" charset="0"/>
                        <a:ea typeface="Times New Roman"/>
                        <a:cs typeface="Times New Roman" pitchFamily="18" charset="0"/>
                      </a:endParaRPr>
                    </a:p>
                  </a:txBody>
                  <a:tcPr marL="68580" marR="68580" marT="0" marB="0"/>
                </a:tc>
                <a:tc>
                  <a:txBody>
                    <a:bodyPr/>
                    <a:lstStyle/>
                    <a:p>
                      <a:pPr marL="0" marR="0" algn="ctr">
                        <a:lnSpc>
                          <a:spcPct val="115000"/>
                        </a:lnSpc>
                        <a:spcBef>
                          <a:spcPts val="0"/>
                        </a:spcBef>
                        <a:spcAft>
                          <a:spcPts val="0"/>
                        </a:spcAft>
                      </a:pPr>
                      <a:r>
                        <a:rPr lang="en-US" sz="4000" dirty="0" err="1">
                          <a:solidFill>
                            <a:srgbClr val="7030A0"/>
                          </a:solidFill>
                          <a:effectLst/>
                          <a:latin typeface="Times New Roman" pitchFamily="18" charset="0"/>
                          <a:cs typeface="Times New Roman" pitchFamily="18" charset="0"/>
                        </a:rPr>
                        <a:t>Giải</a:t>
                      </a:r>
                      <a:r>
                        <a:rPr lang="en-US" sz="4000" dirty="0">
                          <a:solidFill>
                            <a:srgbClr val="7030A0"/>
                          </a:solidFill>
                          <a:effectLst/>
                          <a:latin typeface="Times New Roman" pitchFamily="18" charset="0"/>
                          <a:cs typeface="Times New Roman" pitchFamily="18" charset="0"/>
                        </a:rPr>
                        <a:t> </a:t>
                      </a:r>
                      <a:r>
                        <a:rPr lang="en-US" sz="4000" dirty="0" err="1">
                          <a:solidFill>
                            <a:srgbClr val="7030A0"/>
                          </a:solidFill>
                          <a:effectLst/>
                          <a:latin typeface="Times New Roman" pitchFamily="18" charset="0"/>
                          <a:cs typeface="Times New Roman" pitchFamily="18" charset="0"/>
                        </a:rPr>
                        <a:t>pháp</a:t>
                      </a:r>
                      <a:endParaRPr lang="en-US" sz="4000" dirty="0">
                        <a:solidFill>
                          <a:srgbClr val="7030A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0"/>
                  </a:ext>
                </a:extLst>
              </a:tr>
              <a:tr h="2984607">
                <a:tc>
                  <a:txBody>
                    <a:bodyPr/>
                    <a:lstStyle/>
                    <a:p>
                      <a:pPr marL="0" marR="0" algn="just">
                        <a:lnSpc>
                          <a:spcPct val="115000"/>
                        </a:lnSpc>
                        <a:spcBef>
                          <a:spcPts val="0"/>
                        </a:spcBef>
                        <a:spcAft>
                          <a:spcPts val="0"/>
                        </a:spcAft>
                      </a:pPr>
                      <a:r>
                        <a:rPr lang="en-US" sz="4000" dirty="0" err="1">
                          <a:solidFill>
                            <a:srgbClr val="7030A0"/>
                          </a:solidFill>
                          <a:effectLst/>
                          <a:latin typeface="Times New Roman" pitchFamily="18" charset="0"/>
                          <a:cs typeface="Times New Roman" pitchFamily="18" charset="0"/>
                        </a:rPr>
                        <a:t>Viêm</a:t>
                      </a:r>
                      <a:r>
                        <a:rPr lang="en-US" sz="4000" dirty="0">
                          <a:solidFill>
                            <a:srgbClr val="7030A0"/>
                          </a:solidFill>
                          <a:effectLst/>
                          <a:latin typeface="Times New Roman" pitchFamily="18" charset="0"/>
                          <a:cs typeface="Times New Roman" pitchFamily="18" charset="0"/>
                        </a:rPr>
                        <a:t> </a:t>
                      </a:r>
                      <a:r>
                        <a:rPr lang="en-US" sz="4000" dirty="0" err="1">
                          <a:solidFill>
                            <a:srgbClr val="7030A0"/>
                          </a:solidFill>
                          <a:effectLst/>
                          <a:latin typeface="Times New Roman" pitchFamily="18" charset="0"/>
                          <a:cs typeface="Times New Roman" pitchFamily="18" charset="0"/>
                        </a:rPr>
                        <a:t>đường</a:t>
                      </a:r>
                      <a:r>
                        <a:rPr lang="en-US" sz="4000" dirty="0">
                          <a:solidFill>
                            <a:srgbClr val="7030A0"/>
                          </a:solidFill>
                          <a:effectLst/>
                          <a:latin typeface="Times New Roman" pitchFamily="18" charset="0"/>
                          <a:cs typeface="Times New Roman" pitchFamily="18" charset="0"/>
                        </a:rPr>
                        <a:t> </a:t>
                      </a:r>
                      <a:r>
                        <a:rPr lang="en-US" sz="4000" dirty="0" err="1">
                          <a:solidFill>
                            <a:srgbClr val="7030A0"/>
                          </a:solidFill>
                          <a:effectLst/>
                          <a:latin typeface="Times New Roman" pitchFamily="18" charset="0"/>
                          <a:cs typeface="Times New Roman" pitchFamily="18" charset="0"/>
                        </a:rPr>
                        <a:t>hô</a:t>
                      </a:r>
                      <a:r>
                        <a:rPr lang="en-US" sz="4000" dirty="0">
                          <a:solidFill>
                            <a:srgbClr val="7030A0"/>
                          </a:solidFill>
                          <a:effectLst/>
                          <a:latin typeface="Times New Roman" pitchFamily="18" charset="0"/>
                          <a:cs typeface="Times New Roman" pitchFamily="18" charset="0"/>
                        </a:rPr>
                        <a:t> </a:t>
                      </a:r>
                      <a:r>
                        <a:rPr lang="en-US" sz="4000" dirty="0" err="1">
                          <a:solidFill>
                            <a:srgbClr val="7030A0"/>
                          </a:solidFill>
                          <a:effectLst/>
                          <a:latin typeface="Times New Roman" pitchFamily="18" charset="0"/>
                          <a:cs typeface="Times New Roman" pitchFamily="18" charset="0"/>
                        </a:rPr>
                        <a:t>hấp</a:t>
                      </a:r>
                      <a:endParaRPr lang="en-US" sz="4000" dirty="0">
                        <a:solidFill>
                          <a:srgbClr val="7030A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4000">
                          <a:effectLst/>
                          <a:latin typeface="Times New Roman" pitchFamily="18" charset="0"/>
                          <a:cs typeface="Times New Roman" pitchFamily="18" charset="0"/>
                        </a:rPr>
                        <a:t>- Tiếp xúc với không khí cứa vi sinh vật hoặc chất có hại</a:t>
                      </a:r>
                      <a:endParaRPr lang="en-US" sz="4000" dirty="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Đeo</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khẩu</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trang</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vệ</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sinh</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môi</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trường</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trồng</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cây</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xanh</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giữ</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ấm</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cơ</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thể</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tập</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luyện</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hít</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thở</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ăn</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uống</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khoa</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học</a:t>
                      </a:r>
                      <a:r>
                        <a:rPr lang="en-US" sz="4000" dirty="0">
                          <a:effectLst/>
                          <a:latin typeface="Times New Roman" pitchFamily="18" charset="0"/>
                          <a:cs typeface="Times New Roman" pitchFamily="18" charset="0"/>
                        </a:rPr>
                        <a:t>…</a:t>
                      </a:r>
                      <a:endParaRPr lang="en-US" sz="4000" dirty="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1"/>
                  </a:ext>
                </a:extLst>
              </a:tr>
              <a:tr h="2380001">
                <a:tc>
                  <a:txBody>
                    <a:bodyPr/>
                    <a:lstStyle/>
                    <a:p>
                      <a:pPr marL="0" marR="0" algn="just">
                        <a:lnSpc>
                          <a:spcPct val="115000"/>
                        </a:lnSpc>
                        <a:spcBef>
                          <a:spcPts val="0"/>
                        </a:spcBef>
                        <a:spcAft>
                          <a:spcPts val="0"/>
                        </a:spcAft>
                      </a:pPr>
                      <a:r>
                        <a:rPr lang="en-US" sz="4000">
                          <a:solidFill>
                            <a:srgbClr val="7030A0"/>
                          </a:solidFill>
                          <a:effectLst/>
                          <a:latin typeface="Times New Roman" pitchFamily="18" charset="0"/>
                          <a:cs typeface="Times New Roman" pitchFamily="18" charset="0"/>
                        </a:rPr>
                        <a:t>Viêm phổi</a:t>
                      </a:r>
                      <a:endParaRPr lang="en-US" sz="4000">
                        <a:solidFill>
                          <a:srgbClr val="7030A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4000" dirty="0">
                          <a:effectLst/>
                          <a:latin typeface="Times New Roman" pitchFamily="18" charset="0"/>
                          <a:cs typeface="Times New Roman" pitchFamily="18" charset="0"/>
                        </a:rPr>
                        <a:t>- Vi </a:t>
                      </a:r>
                      <a:r>
                        <a:rPr lang="en-US" sz="4000" dirty="0" err="1">
                          <a:effectLst/>
                          <a:latin typeface="Times New Roman" pitchFamily="18" charset="0"/>
                          <a:cs typeface="Times New Roman" pitchFamily="18" charset="0"/>
                        </a:rPr>
                        <a:t>khuẩn</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nấm</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hóa</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chất</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độc</a:t>
                      </a:r>
                      <a:endParaRPr lang="en-US" sz="4000" dirty="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4000">
                          <a:effectLst/>
                          <a:latin typeface="Times New Roman" pitchFamily="18" charset="0"/>
                          <a:cs typeface="Times New Roman" pitchFamily="18" charset="0"/>
                        </a:rPr>
                        <a:t>- Đeo khẩu trang, vệ sinh môi trường, thường xuyên vệ sinh đường hô hấp.</a:t>
                      </a:r>
                      <a:endParaRPr lang="en-US" sz="400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2"/>
                  </a:ext>
                </a:extLst>
              </a:tr>
              <a:tr h="2984607">
                <a:tc>
                  <a:txBody>
                    <a:bodyPr/>
                    <a:lstStyle/>
                    <a:p>
                      <a:pPr marL="0" marR="0" algn="just">
                        <a:lnSpc>
                          <a:spcPct val="115000"/>
                        </a:lnSpc>
                        <a:spcBef>
                          <a:spcPts val="0"/>
                        </a:spcBef>
                        <a:spcAft>
                          <a:spcPts val="0"/>
                        </a:spcAft>
                      </a:pPr>
                      <a:r>
                        <a:rPr lang="en-US" sz="4000" dirty="0">
                          <a:solidFill>
                            <a:srgbClr val="7030A0"/>
                          </a:solidFill>
                          <a:effectLst/>
                          <a:latin typeface="Times New Roman" pitchFamily="18" charset="0"/>
                          <a:cs typeface="Times New Roman" pitchFamily="18" charset="0"/>
                        </a:rPr>
                        <a:t>Lao </a:t>
                      </a:r>
                      <a:r>
                        <a:rPr lang="en-US" sz="4000" dirty="0" err="1">
                          <a:solidFill>
                            <a:srgbClr val="7030A0"/>
                          </a:solidFill>
                          <a:effectLst/>
                          <a:latin typeface="Times New Roman" pitchFamily="18" charset="0"/>
                          <a:cs typeface="Times New Roman" pitchFamily="18" charset="0"/>
                        </a:rPr>
                        <a:t>phổi</a:t>
                      </a:r>
                      <a:endParaRPr lang="en-US" sz="4000" dirty="0">
                        <a:solidFill>
                          <a:srgbClr val="7030A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4000">
                          <a:effectLst/>
                          <a:latin typeface="Times New Roman" pitchFamily="18" charset="0"/>
                          <a:cs typeface="Times New Roman" pitchFamily="18" charset="0"/>
                        </a:rPr>
                        <a:t>- Vi khuẩn Mycobacterium tuberculosis.</a:t>
                      </a:r>
                      <a:endParaRPr lang="en-US" sz="4000">
                        <a:solidFill>
                          <a:srgbClr val="000000"/>
                        </a:solidFill>
                        <a:effectLst/>
                        <a:latin typeface="Times New Roman" pitchFamily="18" charset="0"/>
                        <a:ea typeface="Times New Roman"/>
                        <a:cs typeface="Times New Roman" pitchFamily="18" charset="0"/>
                      </a:endParaRPr>
                    </a:p>
                  </a:txBody>
                  <a:tcPr marL="68580" marR="68580" marT="0" marB="0"/>
                </a:tc>
                <a:tc>
                  <a:txBody>
                    <a:bodyPr/>
                    <a:lstStyle/>
                    <a:p>
                      <a:pPr marL="0" marR="0" algn="just">
                        <a:lnSpc>
                          <a:spcPct val="115000"/>
                        </a:lnSpc>
                        <a:spcBef>
                          <a:spcPts val="0"/>
                        </a:spcBef>
                        <a:spcAft>
                          <a:spcPts val="0"/>
                        </a:spcAft>
                      </a:pP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Không</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tiếp</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xúc</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với</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người</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bị</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bệnh</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lao</a:t>
                      </a:r>
                      <a:r>
                        <a:rPr lang="en-US" sz="4000" dirty="0">
                          <a:effectLst/>
                          <a:latin typeface="Times New Roman" pitchFamily="18" charset="0"/>
                          <a:cs typeface="Times New Roman" pitchFamily="18" charset="0"/>
                        </a:rPr>
                        <a:t>.</a:t>
                      </a:r>
                    </a:p>
                    <a:p>
                      <a:pPr marL="0" marR="0" algn="just">
                        <a:lnSpc>
                          <a:spcPct val="115000"/>
                        </a:lnSpc>
                        <a:spcBef>
                          <a:spcPts val="0"/>
                        </a:spcBef>
                        <a:spcAft>
                          <a:spcPts val="0"/>
                        </a:spcAft>
                      </a:pP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Tiêm</a:t>
                      </a:r>
                      <a:r>
                        <a:rPr lang="en-US" sz="4000" dirty="0">
                          <a:effectLst/>
                          <a:latin typeface="Times New Roman" pitchFamily="18" charset="0"/>
                          <a:cs typeface="Times New Roman" pitchFamily="18" charset="0"/>
                        </a:rPr>
                        <a:t> vaccine.</a:t>
                      </a:r>
                    </a:p>
                    <a:p>
                      <a:pPr marL="0" marR="0" algn="just">
                        <a:lnSpc>
                          <a:spcPct val="115000"/>
                        </a:lnSpc>
                        <a:spcBef>
                          <a:spcPts val="0"/>
                        </a:spcBef>
                        <a:spcAft>
                          <a:spcPts val="0"/>
                        </a:spcAft>
                      </a:pP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Thăm</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khám</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định</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kỳ</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đường</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hô</a:t>
                      </a:r>
                      <a:r>
                        <a:rPr lang="en-US" sz="4000" dirty="0">
                          <a:effectLst/>
                          <a:latin typeface="Times New Roman" pitchFamily="18" charset="0"/>
                          <a:cs typeface="Times New Roman" pitchFamily="18" charset="0"/>
                        </a:rPr>
                        <a:t> </a:t>
                      </a:r>
                      <a:r>
                        <a:rPr lang="en-US" sz="4000" dirty="0" err="1">
                          <a:effectLst/>
                          <a:latin typeface="Times New Roman" pitchFamily="18" charset="0"/>
                          <a:cs typeface="Times New Roman" pitchFamily="18" charset="0"/>
                        </a:rPr>
                        <a:t>hấp</a:t>
                      </a:r>
                      <a:r>
                        <a:rPr lang="en-US" sz="4000" dirty="0">
                          <a:effectLst/>
                          <a:latin typeface="Times New Roman" pitchFamily="18" charset="0"/>
                          <a:cs typeface="Times New Roman" pitchFamily="18" charset="0"/>
                        </a:rPr>
                        <a:t>.</a:t>
                      </a:r>
                      <a:endParaRPr lang="en-US" sz="4000" dirty="0">
                        <a:solidFill>
                          <a:srgbClr val="000000"/>
                        </a:solidFill>
                        <a:effectLst/>
                        <a:latin typeface="Times New Roman" pitchFamily="18" charset="0"/>
                        <a:ea typeface="Times New Roman"/>
                        <a:cs typeface="Times New Roman" pitchFamily="18" charset="0"/>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20910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8">
            <a:extLst>
              <a:ext uri="{FF2B5EF4-FFF2-40B4-BE49-F238E27FC236}">
                <a16:creationId xmlns:a16="http://schemas.microsoft.com/office/drawing/2014/main" id="{2D5D23DD-44FA-411B-B568-49B9C0F9C36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15000" y="2019300"/>
            <a:ext cx="5350462" cy="5350462"/>
          </a:xfrm>
          <a:prstGeom prst="rect">
            <a:avLst/>
          </a:prstGeom>
        </p:spPr>
      </p:pic>
      <p:sp>
        <p:nvSpPr>
          <p:cNvPr id="5" name="TextBox 544">
            <a:extLst>
              <a:ext uri="{FF2B5EF4-FFF2-40B4-BE49-F238E27FC236}">
                <a16:creationId xmlns:a16="http://schemas.microsoft.com/office/drawing/2014/main" id="{3E5A07A3-09ED-4B7B-9FBE-B96FD5AD1D7B}"/>
              </a:ext>
            </a:extLst>
          </p:cNvPr>
          <p:cNvSpPr txBox="1"/>
          <p:nvPr/>
        </p:nvSpPr>
        <p:spPr>
          <a:xfrm>
            <a:off x="609600" y="748725"/>
            <a:ext cx="16992600" cy="1938992"/>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4000" dirty="0">
                <a:solidFill>
                  <a:srgbClr val="C00000"/>
                </a:solidFill>
                <a:latin typeface="Times New Roman" pitchFamily="18" charset="0"/>
                <a:cs typeface="Times New Roman" pitchFamily="18" charset="0"/>
              </a:rPr>
              <a:t>1. </a:t>
            </a:r>
            <a:r>
              <a:rPr lang="en-US" sz="4000" dirty="0" err="1">
                <a:solidFill>
                  <a:srgbClr val="C00000"/>
                </a:solidFill>
                <a:latin typeface="Times New Roman" pitchFamily="18" charset="0"/>
                <a:cs typeface="Times New Roman" pitchFamily="18" charset="0"/>
              </a:rPr>
              <a:t>Em</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hãy</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nhận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xét</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về</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tỉ</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lệ</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người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mắc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bệnh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đường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hô</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hấp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mà</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nhóm</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em</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khảo</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sát</a:t>
            </a:r>
            <a:r>
              <a:rPr lang="en-US" sz="4000" dirty="0">
                <a:solidFill>
                  <a:srgbClr val="C00000"/>
                </a:solidFill>
                <a:latin typeface="Times New Roman" pitchFamily="18" charset="0"/>
                <a:cs typeface="Times New Roman" pitchFamily="18" charset="0"/>
              </a:rPr>
              <a:t>?</a:t>
            </a:r>
          </a:p>
          <a:p>
            <a:r>
              <a:rPr lang="en-US" sz="4000" dirty="0">
                <a:solidFill>
                  <a:srgbClr val="C00000"/>
                </a:solidFill>
                <a:latin typeface="Times New Roman" pitchFamily="18" charset="0"/>
                <a:cs typeface="Times New Roman" pitchFamily="18" charset="0"/>
              </a:rPr>
              <a:t>2. </a:t>
            </a:r>
            <a:r>
              <a:rPr lang="en-US" sz="4000" dirty="0" err="1">
                <a:solidFill>
                  <a:srgbClr val="C00000"/>
                </a:solidFill>
                <a:latin typeface="Times New Roman" pitchFamily="18" charset="0"/>
                <a:cs typeface="Times New Roman" pitchFamily="18" charset="0"/>
              </a:rPr>
              <a:t>Nói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bệnh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hô</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hấp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là</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vấn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đề</a:t>
            </a:r>
            <a:r>
              <a:rPr lang="en-US" sz="4000" dirty="0">
                <a:solidFill>
                  <a:srgbClr val="C00000"/>
                </a:solidFill>
                <a:latin typeface="Times New Roman" pitchFamily="18" charset="0"/>
                <a:cs typeface="Times New Roman" pitchFamily="18" charset="0"/>
              </a:rPr>
              <a:t> ý </a:t>
            </a:r>
            <a:r>
              <a:rPr lang="en-US" sz="4000" dirty="0" err="1">
                <a:solidFill>
                  <a:srgbClr val="C00000"/>
                </a:solidFill>
                <a:latin typeface="Times New Roman" pitchFamily="18" charset="0"/>
                <a:cs typeface="Times New Roman" pitchFamily="18" charset="0"/>
              </a:rPr>
              <a:t>thức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của</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mỗi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người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Em</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có</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đồng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tình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với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nhận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định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trên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không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Vì</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sao</a:t>
            </a:r>
            <a:r>
              <a:rPr lang="en-US" sz="4000" dirty="0">
                <a:solidFill>
                  <a:srgbClr val="C00000"/>
                </a:solidFill>
                <a:latin typeface="Times New Roman" pitchFamily="18" charset="0"/>
                <a:cs typeface="Times New Roman" pitchFamily="18" charset="0"/>
              </a:rPr>
              <a:t>.</a:t>
            </a:r>
          </a:p>
        </p:txBody>
      </p:sp>
      <p:sp>
        <p:nvSpPr>
          <p:cNvPr id="3" name="TextBox 2"/>
          <p:cNvSpPr txBox="1"/>
          <p:nvPr/>
        </p:nvSpPr>
        <p:spPr>
          <a:xfrm>
            <a:off x="1371600" y="3879301"/>
            <a:ext cx="11201400" cy="1323439"/>
          </a:xfrm>
          <a:prstGeom prst="rect">
            <a:avLst/>
          </a:prstGeom>
          <a:noFill/>
        </p:spPr>
        <p:txBody>
          <a:bodyPr wrap="square" rtlCol="0">
            <a:spAutoFit/>
          </a:bodyPr>
          <a:lstStyle/>
          <a:p>
            <a:endParaRPr lang="en-US" sz="4000" dirty="0">
              <a:latin typeface="Times New Roman" pitchFamily="18" charset="0"/>
              <a:cs typeface="Times New Roman" pitchFamily="18" charset="0"/>
            </a:endParaRPr>
          </a:p>
          <a:p>
            <a:endParaRPr lang="en-US" sz="4000" dirty="0">
              <a:latin typeface="Times New Roman" pitchFamily="18" charset="0"/>
              <a:cs typeface="Times New Roman" pitchFamily="18" charset="0"/>
            </a:endParaRPr>
          </a:p>
        </p:txBody>
      </p:sp>
      <p:sp>
        <p:nvSpPr>
          <p:cNvPr id="2" name="TextBox 1"/>
          <p:cNvSpPr txBox="1"/>
          <p:nvPr/>
        </p:nvSpPr>
        <p:spPr>
          <a:xfrm>
            <a:off x="609600" y="7429500"/>
            <a:ext cx="17373600" cy="2554545"/>
          </a:xfrm>
          <a:prstGeom prst="rect">
            <a:avLst/>
          </a:prstGeom>
          <a:noFill/>
        </p:spPr>
        <p:txBody>
          <a:bodyPr wrap="square" rtlCol="0">
            <a:spAutoFit/>
          </a:bodyPr>
          <a:lstStyle/>
          <a:p>
            <a:pPr marL="342900" indent="-342900">
              <a:buAutoNum type="arabicPeriod"/>
            </a:pPr>
            <a:r>
              <a:rPr lang="en-US" sz="4000" dirty="0">
                <a:solidFill>
                  <a:srgbClr val="7030A0"/>
                </a:solidFill>
                <a:latin typeface="Times New Roman" pitchFamily="18" charset="0"/>
                <a:cs typeface="Times New Roman" pitchFamily="18" charset="0"/>
              </a:rPr>
              <a:t>HS </a:t>
            </a:r>
            <a:r>
              <a:rPr lang="en-US" sz="4000" dirty="0" err="1">
                <a:solidFill>
                  <a:srgbClr val="7030A0"/>
                </a:solidFill>
                <a:latin typeface="Times New Roman" pitchFamily="18" charset="0"/>
                <a:cs typeface="Times New Roman" pitchFamily="18" charset="0"/>
              </a:rPr>
              <a:t>trả</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lời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theo</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kết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quả</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nhóm</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khảo</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sát</a:t>
            </a:r>
            <a:r>
              <a:rPr lang="en-US" sz="4000" dirty="0">
                <a:solidFill>
                  <a:srgbClr val="7030A0"/>
                </a:solidFill>
                <a:latin typeface="Times New Roman" pitchFamily="18" charset="0"/>
                <a:cs typeface="Times New Roman" pitchFamily="18" charset="0"/>
              </a:rPr>
              <a:t>.</a:t>
            </a:r>
          </a:p>
          <a:p>
            <a:pPr marL="342900" indent="-342900">
              <a:buAutoNum type="arabicPeriod"/>
            </a:pPr>
            <a:r>
              <a:rPr lang="en-US" sz="4000" dirty="0" err="1">
                <a:solidFill>
                  <a:srgbClr val="7030A0"/>
                </a:solidFill>
                <a:latin typeface="Times New Roman" pitchFamily="18" charset="0"/>
                <a:cs typeface="Times New Roman" pitchFamily="18" charset="0"/>
              </a:rPr>
              <a:t>Bệnh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hô</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hấp</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lây</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lan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chủ</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yếu</a:t>
            </a:r>
            <a:r>
              <a:rPr lang="en-US" sz="4000" dirty="0">
                <a:solidFill>
                  <a:srgbClr val="7030A0"/>
                </a:solidFill>
                <a:latin typeface="Times New Roman" pitchFamily="18" charset="0"/>
                <a:cs typeface="Times New Roman" pitchFamily="18" charset="0"/>
              </a:rPr>
              <a:t> qua </a:t>
            </a:r>
            <a:r>
              <a:rPr lang="en-US" sz="4000" dirty="0" err="1">
                <a:solidFill>
                  <a:srgbClr val="7030A0"/>
                </a:solidFill>
                <a:latin typeface="Times New Roman" pitchFamily="18" charset="0"/>
                <a:cs typeface="Times New Roman" pitchFamily="18" charset="0"/>
              </a:rPr>
              <a:t>đường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không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khí</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một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số</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người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có</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thể</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bị</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bệnh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hô</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hấp</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từ</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các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tác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nhân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ngoài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môi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trường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nên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mọi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người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phải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chung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tay</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để</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phòng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tránh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bệnh</a:t>
            </a:r>
            <a:r>
              <a:rPr lang="en-US" sz="4000" dirty="0">
                <a:solidFill>
                  <a:srgbClr val="7030A0"/>
                </a:solidFill>
                <a:latin typeface="Times New Roman" pitchFamily="18" charset="0"/>
                <a:cs typeface="Times New Roman" pitchFamily="18" charset="0"/>
              </a:rPr>
              <a:t>.</a:t>
            </a:r>
          </a:p>
        </p:txBody>
      </p:sp>
    </p:spTree>
    <p:extLst>
      <p:ext uri="{BB962C8B-B14F-4D97-AF65-F5344CB8AC3E}">
        <p14:creationId xmlns:p14="http://schemas.microsoft.com/office/powerpoint/2010/main" val="847893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2" y="1562100"/>
            <a:ext cx="17526000" cy="5632296"/>
          </a:xfrm>
          <a:prstGeom prst="rect">
            <a:avLst/>
          </a:prstGeom>
        </p:spPr>
        <p:txBody>
          <a:bodyPr wrap="square" lIns="91424" tIns="45713" rIns="91424" bIns="45713">
            <a:spAutoFit/>
          </a:bodyPr>
          <a:lstStyle/>
          <a:p>
            <a:pPr algn="ctr"/>
            <a:r>
              <a:rPr lang="en-US" sz="7200" b="1" dirty="0" err="1">
                <a:solidFill>
                  <a:srgbClr val="0070C0"/>
                </a:solidFill>
                <a:latin typeface="Times New Roman" panose="02020603050405020304" pitchFamily="18" charset="0"/>
                <a:cs typeface="Times New Roman" panose="02020603050405020304" pitchFamily="18" charset="0"/>
              </a:rPr>
              <a:t>Quý</a:t>
            </a:r>
            <a:r>
              <a:rPr lang="en-US" sz="7200" b="1" dirty="0">
                <a:solidFill>
                  <a:srgbClr val="0070C0"/>
                </a:solidFill>
                <a:latin typeface="Times New Roman" panose="02020603050405020304" pitchFamily="18" charset="0"/>
                <a:cs typeface="Times New Roman" panose="02020603050405020304" pitchFamily="18" charset="0"/>
              </a:rPr>
              <a:t> </a:t>
            </a:r>
            <a:r>
              <a:rPr lang="en-US" sz="7200" b="1" dirty="0" err="1">
                <a:solidFill>
                  <a:srgbClr val="0070C0"/>
                </a:solidFill>
                <a:latin typeface="Times New Roman" panose="02020603050405020304" pitchFamily="18" charset="0"/>
                <a:cs typeface="Times New Roman" panose="02020603050405020304" pitchFamily="18" charset="0"/>
              </a:rPr>
              <a:t>thầy</a:t>
            </a:r>
            <a:r>
              <a:rPr lang="en-US" sz="7200" b="1" dirty="0">
                <a:solidFill>
                  <a:srgbClr val="0070C0"/>
                </a:solidFill>
                <a:latin typeface="Times New Roman" panose="02020603050405020304" pitchFamily="18" charset="0"/>
                <a:cs typeface="Times New Roman" panose="02020603050405020304" pitchFamily="18" charset="0"/>
              </a:rPr>
              <a:t> </a:t>
            </a:r>
            <a:r>
              <a:rPr lang="en-US" sz="7200" b="1" dirty="0" err="1">
                <a:solidFill>
                  <a:srgbClr val="0070C0"/>
                </a:solidFill>
                <a:latin typeface="Times New Roman" panose="02020603050405020304" pitchFamily="18" charset="0"/>
                <a:cs typeface="Times New Roman" panose="02020603050405020304" pitchFamily="18" charset="0"/>
              </a:rPr>
              <a:t>cô</a:t>
            </a:r>
            <a:r>
              <a:rPr lang="en-US" sz="7200" b="1" dirty="0">
                <a:solidFill>
                  <a:srgbClr val="0070C0"/>
                </a:solidFill>
                <a:latin typeface="Times New Roman" panose="02020603050405020304" pitchFamily="18" charset="0"/>
                <a:cs typeface="Times New Roman" panose="02020603050405020304" pitchFamily="18" charset="0"/>
              </a:rPr>
              <a:t> </a:t>
            </a:r>
            <a:r>
              <a:rPr lang="en-US" sz="7200" b="1" dirty="0" err="1">
                <a:solidFill>
                  <a:srgbClr val="0070C0"/>
                </a:solidFill>
                <a:latin typeface="Times New Roman" panose="02020603050405020304" pitchFamily="18" charset="0"/>
                <a:cs typeface="Times New Roman" panose="02020603050405020304" pitchFamily="18" charset="0"/>
              </a:rPr>
              <a:t>cần</a:t>
            </a:r>
            <a:r>
              <a:rPr lang="en-US" sz="7200" b="1" dirty="0">
                <a:solidFill>
                  <a:srgbClr val="0070C0"/>
                </a:solidFill>
                <a:latin typeface="Times New Roman" panose="02020603050405020304" pitchFamily="18" charset="0"/>
                <a:cs typeface="Times New Roman" panose="02020603050405020304" pitchFamily="18" charset="0"/>
              </a:rPr>
              <a:t> </a:t>
            </a:r>
            <a:r>
              <a:rPr lang="en-US" sz="7200" b="1" dirty="0" err="1">
                <a:solidFill>
                  <a:srgbClr val="0070C0"/>
                </a:solidFill>
                <a:latin typeface="Times New Roman" panose="02020603050405020304" pitchFamily="18" charset="0"/>
                <a:cs typeface="Times New Roman" panose="02020603050405020304" pitchFamily="18" charset="0"/>
              </a:rPr>
              <a:t>đầy</a:t>
            </a:r>
            <a:r>
              <a:rPr lang="en-US" sz="7200" b="1" dirty="0">
                <a:solidFill>
                  <a:srgbClr val="0070C0"/>
                </a:solidFill>
                <a:latin typeface="Times New Roman" panose="02020603050405020304" pitchFamily="18" charset="0"/>
                <a:cs typeface="Times New Roman" panose="02020603050405020304" pitchFamily="18" charset="0"/>
              </a:rPr>
              <a:t> </a:t>
            </a:r>
            <a:r>
              <a:rPr lang="en-US" sz="7200" b="1" dirty="0" err="1">
                <a:solidFill>
                  <a:srgbClr val="0070C0"/>
                </a:solidFill>
                <a:latin typeface="Times New Roman" panose="02020603050405020304" pitchFamily="18" charset="0"/>
                <a:cs typeface="Times New Roman" panose="02020603050405020304" pitchFamily="18" charset="0"/>
              </a:rPr>
              <a:t>đủ</a:t>
            </a:r>
            <a:r>
              <a:rPr lang="en-US" sz="7200" b="1" dirty="0">
                <a:solidFill>
                  <a:srgbClr val="0070C0"/>
                </a:solidFill>
                <a:latin typeface="Times New Roman" panose="02020603050405020304" pitchFamily="18" charset="0"/>
                <a:cs typeface="Times New Roman" panose="02020603050405020304" pitchFamily="18" charset="0"/>
              </a:rPr>
              <a:t> </a:t>
            </a:r>
            <a:r>
              <a:rPr lang="en-US" sz="7200" b="1" dirty="0" err="1">
                <a:solidFill>
                  <a:srgbClr val="0070C0"/>
                </a:solidFill>
                <a:latin typeface="Times New Roman" panose="02020603050405020304" pitchFamily="18" charset="0"/>
                <a:cs typeface="Times New Roman" panose="02020603050405020304" pitchFamily="18" charset="0"/>
              </a:rPr>
              <a:t>bộ</a:t>
            </a:r>
            <a:r>
              <a:rPr lang="en-US" sz="7200" b="1" dirty="0">
                <a:solidFill>
                  <a:srgbClr val="0070C0"/>
                </a:solidFill>
                <a:latin typeface="Times New Roman" panose="02020603050405020304" pitchFamily="18" charset="0"/>
                <a:cs typeface="Times New Roman" panose="02020603050405020304" pitchFamily="18" charset="0"/>
              </a:rPr>
              <a:t> </a:t>
            </a:r>
            <a:r>
              <a:rPr lang="en-US" sz="7200" b="1" dirty="0" err="1">
                <a:solidFill>
                  <a:srgbClr val="0070C0"/>
                </a:solidFill>
                <a:latin typeface="Times New Roman" panose="02020603050405020304" pitchFamily="18" charset="0"/>
                <a:cs typeface="Times New Roman" panose="02020603050405020304" pitchFamily="18" charset="0"/>
              </a:rPr>
              <a:t>môn</a:t>
            </a:r>
            <a:r>
              <a:rPr lang="en-US" sz="7200" b="1" dirty="0">
                <a:solidFill>
                  <a:srgbClr val="0070C0"/>
                </a:solidFill>
                <a:latin typeface="Times New Roman" panose="02020603050405020304" pitchFamily="18" charset="0"/>
                <a:cs typeface="Times New Roman" panose="02020603050405020304" pitchFamily="18" charset="0"/>
              </a:rPr>
              <a:t> KHTN (</a:t>
            </a:r>
            <a:r>
              <a:rPr lang="en-US" sz="7200" b="1" dirty="0" err="1">
                <a:solidFill>
                  <a:srgbClr val="0070C0"/>
                </a:solidFill>
                <a:latin typeface="Times New Roman" panose="02020603050405020304" pitchFamily="18" charset="0"/>
                <a:cs typeface="Times New Roman" panose="02020603050405020304" pitchFamily="18" charset="0"/>
              </a:rPr>
              <a:t>Phần</a:t>
            </a:r>
            <a:r>
              <a:rPr lang="en-US" sz="7200" b="1" dirty="0">
                <a:solidFill>
                  <a:srgbClr val="0070C0"/>
                </a:solidFill>
                <a:latin typeface="Times New Roman" panose="02020603050405020304" pitchFamily="18" charset="0"/>
                <a:cs typeface="Times New Roman" panose="02020603050405020304" pitchFamily="18" charset="0"/>
              </a:rPr>
              <a:t> </a:t>
            </a:r>
            <a:r>
              <a:rPr lang="en-US" sz="7200" b="1" dirty="0" err="1">
                <a:solidFill>
                  <a:srgbClr val="0070C0"/>
                </a:solidFill>
                <a:latin typeface="Times New Roman" panose="02020603050405020304" pitchFamily="18" charset="0"/>
                <a:cs typeface="Times New Roman" panose="02020603050405020304" pitchFamily="18" charset="0"/>
              </a:rPr>
              <a:t>Vật</a:t>
            </a:r>
            <a:r>
              <a:rPr lang="en-US" sz="7200" b="1" dirty="0">
                <a:solidFill>
                  <a:srgbClr val="0070C0"/>
                </a:solidFill>
                <a:latin typeface="Times New Roman" panose="02020603050405020304" pitchFamily="18" charset="0"/>
                <a:cs typeface="Times New Roman" panose="02020603050405020304" pitchFamily="18" charset="0"/>
              </a:rPr>
              <a:t> </a:t>
            </a:r>
            <a:r>
              <a:rPr lang="en-US" sz="7200" b="1" dirty="0" err="1">
                <a:solidFill>
                  <a:srgbClr val="0070C0"/>
                </a:solidFill>
                <a:latin typeface="Times New Roman" panose="02020603050405020304" pitchFamily="18" charset="0"/>
                <a:cs typeface="Times New Roman" panose="02020603050405020304" pitchFamily="18" charset="0"/>
              </a:rPr>
              <a:t>lý</a:t>
            </a:r>
            <a:r>
              <a:rPr lang="en-US" sz="7200" b="1" dirty="0">
                <a:solidFill>
                  <a:srgbClr val="0070C0"/>
                </a:solidFill>
                <a:latin typeface="Times New Roman" panose="02020603050405020304" pitchFamily="18" charset="0"/>
                <a:cs typeface="Times New Roman" panose="02020603050405020304" pitchFamily="18" charset="0"/>
              </a:rPr>
              <a:t> + </a:t>
            </a:r>
            <a:r>
              <a:rPr lang="en-US" sz="7200" b="1" dirty="0" err="1">
                <a:solidFill>
                  <a:srgbClr val="0070C0"/>
                </a:solidFill>
                <a:latin typeface="Times New Roman" panose="02020603050405020304" pitchFamily="18" charset="0"/>
                <a:cs typeface="Times New Roman" panose="02020603050405020304" pitchFamily="18" charset="0"/>
              </a:rPr>
              <a:t>Hoá</a:t>
            </a:r>
            <a:r>
              <a:rPr lang="en-US" sz="7200" b="1" dirty="0">
                <a:solidFill>
                  <a:srgbClr val="0070C0"/>
                </a:solidFill>
                <a:latin typeface="Times New Roman" panose="02020603050405020304" pitchFamily="18" charset="0"/>
                <a:cs typeface="Times New Roman" panose="02020603050405020304" pitchFamily="18" charset="0"/>
              </a:rPr>
              <a:t> </a:t>
            </a:r>
            <a:r>
              <a:rPr lang="en-US" sz="7200" b="1" dirty="0" err="1">
                <a:solidFill>
                  <a:srgbClr val="0070C0"/>
                </a:solidFill>
                <a:latin typeface="Times New Roman" panose="02020603050405020304" pitchFamily="18" charset="0"/>
                <a:cs typeface="Times New Roman" panose="02020603050405020304" pitchFamily="18" charset="0"/>
              </a:rPr>
              <a:t>Học</a:t>
            </a:r>
            <a:r>
              <a:rPr lang="en-US" sz="7200" b="1" dirty="0">
                <a:solidFill>
                  <a:srgbClr val="0070C0"/>
                </a:solidFill>
                <a:latin typeface="Times New Roman" panose="02020603050405020304" pitchFamily="18" charset="0"/>
                <a:cs typeface="Times New Roman" panose="02020603050405020304" pitchFamily="18" charset="0"/>
              </a:rPr>
              <a:t> + </a:t>
            </a:r>
            <a:r>
              <a:rPr lang="en-US" sz="7200" b="1" dirty="0" err="1">
                <a:solidFill>
                  <a:srgbClr val="0070C0"/>
                </a:solidFill>
                <a:latin typeface="Times New Roman" panose="02020603050405020304" pitchFamily="18" charset="0"/>
                <a:cs typeface="Times New Roman" panose="02020603050405020304" pitchFamily="18" charset="0"/>
              </a:rPr>
              <a:t>Sinh</a:t>
            </a:r>
            <a:r>
              <a:rPr lang="en-US" sz="7200" b="1" dirty="0">
                <a:solidFill>
                  <a:srgbClr val="0070C0"/>
                </a:solidFill>
                <a:latin typeface="Times New Roman" panose="02020603050405020304" pitchFamily="18" charset="0"/>
                <a:cs typeface="Times New Roman" panose="02020603050405020304" pitchFamily="18" charset="0"/>
              </a:rPr>
              <a:t> </a:t>
            </a:r>
            <a:r>
              <a:rPr lang="en-US" sz="7200" b="1" dirty="0" err="1">
                <a:solidFill>
                  <a:srgbClr val="0070C0"/>
                </a:solidFill>
                <a:latin typeface="Times New Roman" panose="02020603050405020304" pitchFamily="18" charset="0"/>
                <a:cs typeface="Times New Roman" panose="02020603050405020304" pitchFamily="18" charset="0"/>
              </a:rPr>
              <a:t>học</a:t>
            </a:r>
            <a:r>
              <a:rPr lang="en-US" sz="7200" b="1" dirty="0">
                <a:solidFill>
                  <a:srgbClr val="0070C0"/>
                </a:solidFill>
                <a:latin typeface="Times New Roman" panose="02020603050405020304" pitchFamily="18" charset="0"/>
                <a:cs typeface="Times New Roman" panose="02020603050405020304" pitchFamily="18" charset="0"/>
              </a:rPr>
              <a:t>) 6.7.8.9 </a:t>
            </a:r>
            <a:r>
              <a:rPr lang="en-US" sz="7200" b="1" dirty="0" err="1">
                <a:solidFill>
                  <a:srgbClr val="0070C0"/>
                </a:solidFill>
                <a:latin typeface="Times New Roman" panose="02020603050405020304" pitchFamily="18" charset="0"/>
                <a:cs typeface="Times New Roman" panose="02020603050405020304" pitchFamily="18" charset="0"/>
              </a:rPr>
              <a:t>xin</a:t>
            </a:r>
            <a:r>
              <a:rPr lang="en-US" sz="7200" b="1" dirty="0">
                <a:solidFill>
                  <a:srgbClr val="0070C0"/>
                </a:solidFill>
                <a:latin typeface="Times New Roman" panose="02020603050405020304" pitchFamily="18" charset="0"/>
                <a:cs typeface="Times New Roman" panose="02020603050405020304" pitchFamily="18" charset="0"/>
              </a:rPr>
              <a:t> </a:t>
            </a:r>
            <a:r>
              <a:rPr lang="en-US" sz="7200" b="1" dirty="0" err="1">
                <a:solidFill>
                  <a:srgbClr val="0070C0"/>
                </a:solidFill>
                <a:latin typeface="Times New Roman" panose="02020603050405020304" pitchFamily="18" charset="0"/>
                <a:cs typeface="Times New Roman" panose="02020603050405020304" pitchFamily="18" charset="0"/>
              </a:rPr>
              <a:t>liên</a:t>
            </a:r>
            <a:r>
              <a:rPr lang="en-US" sz="7200" b="1" dirty="0">
                <a:solidFill>
                  <a:srgbClr val="0070C0"/>
                </a:solidFill>
                <a:latin typeface="Times New Roman" panose="02020603050405020304" pitchFamily="18" charset="0"/>
                <a:cs typeface="Times New Roman" panose="02020603050405020304" pitchFamily="18" charset="0"/>
              </a:rPr>
              <a:t> </a:t>
            </a:r>
            <a:r>
              <a:rPr lang="en-US" sz="7200" b="1" dirty="0" err="1">
                <a:solidFill>
                  <a:srgbClr val="0070C0"/>
                </a:solidFill>
                <a:latin typeface="Times New Roman" panose="02020603050405020304" pitchFamily="18" charset="0"/>
                <a:cs typeface="Times New Roman" panose="02020603050405020304" pitchFamily="18" charset="0"/>
              </a:rPr>
              <a:t>hệ</a:t>
            </a:r>
            <a:r>
              <a:rPr lang="en-US" sz="7200" b="1" dirty="0">
                <a:solidFill>
                  <a:srgbClr val="0070C0"/>
                </a:solidFill>
                <a:latin typeface="Times New Roman" panose="02020603050405020304" pitchFamily="18" charset="0"/>
                <a:cs typeface="Times New Roman" panose="02020603050405020304" pitchFamily="18" charset="0"/>
              </a:rPr>
              <a:t> </a:t>
            </a:r>
            <a:r>
              <a:rPr lang="en-US" sz="7200" b="1" dirty="0" err="1">
                <a:solidFill>
                  <a:srgbClr val="0070C0"/>
                </a:solidFill>
                <a:latin typeface="Times New Roman" panose="02020603050405020304" pitchFamily="18" charset="0"/>
                <a:cs typeface="Times New Roman" panose="02020603050405020304" pitchFamily="18" charset="0"/>
              </a:rPr>
              <a:t>zalo</a:t>
            </a:r>
            <a:r>
              <a:rPr lang="en-US" sz="7200" b="1" dirty="0">
                <a:solidFill>
                  <a:srgbClr val="0070C0"/>
                </a:solidFill>
                <a:latin typeface="Times New Roman" panose="02020603050405020304" pitchFamily="18" charset="0"/>
                <a:cs typeface="Times New Roman" panose="02020603050405020304" pitchFamily="18" charset="0"/>
              </a:rPr>
              <a:t>: 0987. 345. 315 =======================</a:t>
            </a:r>
            <a:br>
              <a:rPr lang="en-US" sz="7200" b="1" dirty="0">
                <a:solidFill>
                  <a:srgbClr val="FF0000"/>
                </a:solidFill>
                <a:latin typeface="Times New Roman" panose="02020603050405020304" pitchFamily="18" charset="0"/>
                <a:cs typeface="Times New Roman" panose="02020603050405020304" pitchFamily="18" charset="0"/>
              </a:rPr>
            </a:br>
            <a:endParaRPr lang="vi-VN" sz="7200" dirty="0"/>
          </a:p>
        </p:txBody>
      </p:sp>
    </p:spTree>
    <p:extLst>
      <p:ext uri="{BB962C8B-B14F-4D97-AF65-F5344CB8AC3E}">
        <p14:creationId xmlns:p14="http://schemas.microsoft.com/office/powerpoint/2010/main" val="4020393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8288000" cy="1899138"/>
          </a:xfrm>
          <a:prstGeom prst="rect">
            <a:avLst/>
          </a:prstGeom>
          <a:blipFill>
            <a:blip r:embed="rId3"/>
            <a:srcRect/>
            <a:stretch>
              <a:fillRect t="-1" b="-441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4" name="矩形 33"/>
          <p:cNvSpPr/>
          <p:nvPr/>
        </p:nvSpPr>
        <p:spPr>
          <a:xfrm>
            <a:off x="-1230407" y="3373067"/>
            <a:ext cx="988359" cy="1548557"/>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105210"/>
            <a:ext cx="1700357" cy="1473489"/>
          </a:xfrm>
          <a:prstGeom prst="rect">
            <a:avLst/>
          </a:pr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76876" y="105210"/>
            <a:ext cx="1053146" cy="1658430"/>
          </a:xfrm>
          <a:prstGeom prst="rect">
            <a:avLst/>
          </a:prstGeom>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711592" y="336460"/>
            <a:ext cx="1013702" cy="1594862"/>
          </a:xfrm>
          <a:prstGeom prst="rect">
            <a:avLst/>
          </a:prstGeom>
        </p:spPr>
      </p:pic>
      <p:pic>
        <p:nvPicPr>
          <p:cNvPr id="22" name="Picture 21">
            <a:extLst>
              <a:ext uri="{FF2B5EF4-FFF2-40B4-BE49-F238E27FC236}">
                <a16:creationId xmlns:a16="http://schemas.microsoft.com/office/drawing/2014/main" id="{C15036C8-E2EB-4729-9808-4FFD7323107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0461" y="4888499"/>
            <a:ext cx="2186540" cy="4789785"/>
          </a:xfrm>
          <a:prstGeom prst="rect">
            <a:avLst/>
          </a:prstGeom>
        </p:spPr>
      </p:pic>
      <p:pic>
        <p:nvPicPr>
          <p:cNvPr id="9" name="图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2495" y="685804"/>
            <a:ext cx="1082471" cy="955968"/>
          </a:xfrm>
          <a:prstGeom prst="rect">
            <a:avLst/>
          </a:prstGeom>
        </p:spPr>
      </p:pic>
      <p:pic>
        <p:nvPicPr>
          <p:cNvPr id="12" name="图片 30">
            <a:extLst>
              <a:ext uri="{FF2B5EF4-FFF2-40B4-BE49-F238E27FC236}">
                <a16:creationId xmlns:a16="http://schemas.microsoft.com/office/drawing/2014/main" id="{DAE17C18-A9E7-E5EF-DACB-F82DCB2EDF1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14965" y="1767231"/>
            <a:ext cx="16315421" cy="7795869"/>
          </a:xfrm>
          <a:prstGeom prst="rect">
            <a:avLst/>
          </a:prstGeom>
        </p:spPr>
      </p:pic>
      <p:sp>
        <p:nvSpPr>
          <p:cNvPr id="14" name="文本框 32"/>
          <p:cNvSpPr txBox="1"/>
          <p:nvPr/>
        </p:nvSpPr>
        <p:spPr>
          <a:xfrm>
            <a:off x="2094614" y="498008"/>
            <a:ext cx="16156172" cy="1015663"/>
          </a:xfrm>
          <a:prstGeom prst="rect">
            <a:avLst/>
          </a:prstGeom>
          <a:noFill/>
        </p:spPr>
        <p:txBody>
          <a:bodyPr wrap="square" rtlCol="0">
            <a:spAutoFit/>
          </a:bodyPr>
          <a:lstStyle/>
          <a:p>
            <a:pPr marR="0" lvl="0" defTabSz="1371600" rtl="0" eaLnBrk="1" fontAlgn="auto" latinLnBrk="0" hangingPunct="1">
              <a:lnSpc>
                <a:spcPct val="100000"/>
              </a:lnSpc>
              <a:spcBef>
                <a:spcPts val="0"/>
              </a:spcBef>
              <a:spcAft>
                <a:spcPts val="0"/>
              </a:spcAft>
              <a:buClrTx/>
              <a:buSzTx/>
              <a:tabLst/>
              <a:defRPr/>
            </a:pPr>
            <a:r>
              <a:rPr lang="en-US" altLang="zh-CN" sz="6000" b="1" noProof="0"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II. </a:t>
            </a:r>
            <a:r>
              <a:rPr lang="en-US" altLang="zh-CN" sz="6000" b="1" noProof="0"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Một</a:t>
            </a:r>
            <a:r>
              <a:rPr lang="en-US" altLang="zh-CN" sz="6000" b="1" noProof="0"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số</a:t>
            </a:r>
            <a:r>
              <a:rPr lang="en-US" altLang="zh-CN" sz="6000" b="1" noProof="0"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bệnh</a:t>
            </a:r>
            <a:r>
              <a:rPr lang="en-US" altLang="zh-CN" sz="6000" b="1" noProof="0"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về</a:t>
            </a:r>
            <a:r>
              <a:rPr lang="en-US" altLang="zh-CN" sz="6000" b="1" noProof="0"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phổi</a:t>
            </a:r>
            <a:r>
              <a:rPr lang="en-US" altLang="zh-CN" sz="6000" b="1" noProof="0"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đường</a:t>
            </a:r>
            <a:r>
              <a:rPr lang="en-US" altLang="zh-CN" sz="6000" b="1" noProof="0"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hô</a:t>
            </a:r>
            <a:r>
              <a:rPr lang="en-US" altLang="zh-CN" sz="6000" b="1" noProof="0"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hấp</a:t>
            </a:r>
            <a:endParaRPr kumimoji="0" lang="zh-CN" altLang="en-US" sz="6000" b="1" i="0" u="none" strike="noStrike" kern="1200" cap="none" spc="0" normalizeH="0" baseline="0" noProof="0" dirty="0">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endParaRPr>
          </a:p>
        </p:txBody>
      </p:sp>
      <p:pic>
        <p:nvPicPr>
          <p:cNvPr id="14338"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42871" y="2223293"/>
            <a:ext cx="15264129" cy="7713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63368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8288000" cy="10287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4" name="矩形 33"/>
          <p:cNvSpPr/>
          <p:nvPr/>
        </p:nvSpPr>
        <p:spPr>
          <a:xfrm>
            <a:off x="-1230407" y="3373067"/>
            <a:ext cx="988359" cy="1548557"/>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852" y="5547753"/>
            <a:ext cx="6902285" cy="2573205"/>
          </a:xfrm>
          <a:prstGeom prst="rect">
            <a:avLst/>
          </a:prstGeom>
        </p:spPr>
      </p:pic>
      <p:pic>
        <p:nvPicPr>
          <p:cNvPr id="31" name="图片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0552" y="2991248"/>
            <a:ext cx="12637448" cy="3495998"/>
          </a:xfrm>
          <a:prstGeom prst="rect">
            <a:avLst/>
          </a:prstGeom>
        </p:spPr>
      </p:pic>
      <p:sp>
        <p:nvSpPr>
          <p:cNvPr id="32" name="文本框 31"/>
          <p:cNvSpPr txBox="1"/>
          <p:nvPr/>
        </p:nvSpPr>
        <p:spPr>
          <a:xfrm>
            <a:off x="3556464" y="3365794"/>
            <a:ext cx="2861681" cy="2746906"/>
          </a:xfrm>
          <a:prstGeom prst="rect">
            <a:avLst/>
          </a:prstGeom>
          <a:noFill/>
        </p:spPr>
        <p:txBody>
          <a:bodyPr wrap="none" rtlCol="0">
            <a:sp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altLang="zh-CN" sz="1725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9Slide03 Arima Madurai Black" panose="00000A00000000000000" pitchFamily="2" charset="-93"/>
                <a:ea typeface="微软雅黑" panose="020B0503020204020204" pitchFamily="34" charset="-122"/>
                <a:cs typeface="#9Slide03 Arima Madurai Black" panose="00000A00000000000000" pitchFamily="2" charset="-93"/>
              </a:rPr>
              <a:t>III.</a:t>
            </a:r>
            <a:endParaRPr kumimoji="0" lang="zh-CN" altLang="en-US" sz="1725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9Slide03 Arima Madurai Black" panose="00000A00000000000000" pitchFamily="2" charset="-93"/>
              <a:ea typeface="微软雅黑" panose="020B0503020204020204" pitchFamily="34" charset="-122"/>
              <a:cs typeface="#9Slide03 Arima Madurai Black" panose="00000A00000000000000" pitchFamily="2" charset="-93"/>
            </a:endParaRPr>
          </a:p>
        </p:txBody>
      </p:sp>
      <p:sp>
        <p:nvSpPr>
          <p:cNvPr id="33" name="文本框 32"/>
          <p:cNvSpPr txBox="1"/>
          <p:nvPr/>
        </p:nvSpPr>
        <p:spPr>
          <a:xfrm>
            <a:off x="6781800" y="3373067"/>
            <a:ext cx="9561099" cy="2554545"/>
          </a:xfrm>
          <a:prstGeom prst="rect">
            <a:avLst/>
          </a:prstGeom>
          <a:noFill/>
        </p:spPr>
        <p:txBody>
          <a:bodyPr wrap="square" rtlCol="0">
            <a:spAutoFit/>
          </a:bodyPr>
          <a:lstStyle/>
          <a:p>
            <a:pPr defTabSz="1371600"/>
            <a:r>
              <a:rPr lang="en-US" altLang="zh-CN" sz="80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Thuốc</a:t>
            </a:r>
            <a:r>
              <a:rPr lang="en-US" altLang="zh-CN" sz="80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80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lá</a:t>
            </a:r>
            <a:r>
              <a:rPr lang="en-US" altLang="zh-CN" sz="80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80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và</a:t>
            </a:r>
            <a:r>
              <a:rPr lang="en-US" altLang="zh-CN" sz="80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80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tác</a:t>
            </a:r>
            <a:r>
              <a:rPr lang="en-US" altLang="zh-CN" sz="80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80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hại</a:t>
            </a:r>
            <a:r>
              <a:rPr lang="en-US" altLang="zh-CN" sz="80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80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của</a:t>
            </a:r>
            <a:r>
              <a:rPr lang="en-US" altLang="zh-CN" sz="80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80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khói</a:t>
            </a:r>
            <a:r>
              <a:rPr lang="en-US" altLang="zh-CN" sz="80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80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thuốc</a:t>
            </a:r>
            <a:r>
              <a:rPr lang="en-US" altLang="zh-CN" sz="80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80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lá</a:t>
            </a:r>
            <a:endParaRPr lang="zh-CN" altLang="en-US" sz="80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endParaRPr>
          </a:p>
        </p:txBody>
      </p:sp>
    </p:spTree>
    <p:extLst>
      <p:ext uri="{BB962C8B-B14F-4D97-AF65-F5344CB8AC3E}">
        <p14:creationId xmlns:p14="http://schemas.microsoft.com/office/powerpoint/2010/main" val="421421434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Viêm phổ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96240"/>
            <a:ext cx="15697200" cy="972750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2971800" y="1257300"/>
            <a:ext cx="12192000" cy="8191499"/>
          </a:xfrm>
          <a:prstGeom prst="rect">
            <a:avLst/>
          </a:prstGeom>
        </p:spPr>
      </p:pic>
    </p:spTree>
    <p:extLst>
      <p:ext uri="{BB962C8B-B14F-4D97-AF65-F5344CB8AC3E}">
        <p14:creationId xmlns:p14="http://schemas.microsoft.com/office/powerpoint/2010/main" val="773260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0500"/>
            <a:ext cx="15773400" cy="1988345"/>
          </a:xfrm>
        </p:spPr>
        <p:txBody>
          <a:bodyPr/>
          <a:lstStyle/>
          <a:p>
            <a:pPr algn="ctr"/>
            <a:r>
              <a:rPr lang="en-US" sz="4000" b="1" dirty="0">
                <a:solidFill>
                  <a:srgbClr val="C00000"/>
                </a:solidFill>
                <a:latin typeface="Times New Roman" pitchFamily="18" charset="0"/>
                <a:cs typeface="Times New Roman" pitchFamily="18" charset="0"/>
              </a:rPr>
              <a:t>NỘI QUY</a:t>
            </a:r>
            <a:endParaRPr lang="en-US" sz="4000"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1371600" y="2171700"/>
            <a:ext cx="15773400" cy="6527007"/>
          </a:xfrm>
        </p:spPr>
        <p:txBody>
          <a:bodyPr>
            <a:normAutofit lnSpcReduction="10000"/>
          </a:bodyPr>
          <a:lstStyle/>
          <a:p>
            <a:r>
              <a:rPr lang="en-US" sz="4000" dirty="0" err="1">
                <a:solidFill>
                  <a:srgbClr val="7030A0"/>
                </a:solidFill>
                <a:latin typeface="Times New Roman" pitchFamily="18" charset="0"/>
                <a:cs typeface="Times New Roman" pitchFamily="18" charset="0"/>
              </a:rPr>
              <a:t>Nhóm</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trình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bày</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có</a:t>
            </a:r>
            <a:r>
              <a:rPr lang="en-US" sz="4000" dirty="0">
                <a:solidFill>
                  <a:srgbClr val="7030A0"/>
                </a:solidFill>
                <a:latin typeface="Times New Roman" pitchFamily="18" charset="0"/>
                <a:cs typeface="Times New Roman" pitchFamily="18" charset="0"/>
              </a:rPr>
              <a:t> 3 </a:t>
            </a:r>
            <a:r>
              <a:rPr lang="en-US" sz="4000" dirty="0" err="1">
                <a:solidFill>
                  <a:srgbClr val="7030A0"/>
                </a:solidFill>
                <a:latin typeface="Times New Roman" pitchFamily="18" charset="0"/>
                <a:cs typeface="Times New Roman" pitchFamily="18" charset="0"/>
              </a:rPr>
              <a:t>phút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trình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bày</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về</a:t>
            </a:r>
            <a:r>
              <a:rPr lang="en-US" sz="4000" dirty="0">
                <a:solidFill>
                  <a:srgbClr val="7030A0"/>
                </a:solidFill>
                <a:latin typeface="Times New Roman" pitchFamily="18" charset="0"/>
                <a:cs typeface="Times New Roman" pitchFamily="18" charset="0"/>
              </a:rPr>
              <a:t> </a:t>
            </a:r>
          </a:p>
          <a:p>
            <a:pPr>
              <a:buFont typeface="Wingdings" pitchFamily="2" charset="2"/>
              <a:buChar char="ü"/>
            </a:pPr>
            <a:r>
              <a:rPr lang="en-US" sz="4000" dirty="0">
                <a:solidFill>
                  <a:srgbClr val="7030A0"/>
                </a:solidFill>
                <a:latin typeface="Times New Roman" pitchFamily="18" charset="0"/>
                <a:cs typeface="Times New Roman" pitchFamily="18" charset="0"/>
              </a:rPr>
              <a:t>(1) </a:t>
            </a:r>
            <a:r>
              <a:rPr lang="en-US" sz="4000" dirty="0" err="1">
                <a:solidFill>
                  <a:srgbClr val="7030A0"/>
                </a:solidFill>
                <a:latin typeface="Times New Roman" pitchFamily="18" charset="0"/>
                <a:cs typeface="Times New Roman" pitchFamily="18" charset="0"/>
              </a:rPr>
              <a:t>bằng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chứng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hút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thuốc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lá</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kinh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doanh</a:t>
            </a:r>
            <a:r>
              <a:rPr lang="en-US" sz="4000" dirty="0">
                <a:solidFill>
                  <a:srgbClr val="7030A0"/>
                </a:solidFill>
                <a:latin typeface="Times New Roman" pitchFamily="18" charset="0"/>
                <a:cs typeface="Times New Roman" pitchFamily="18" charset="0"/>
              </a:rPr>
              <a:t>; </a:t>
            </a:r>
          </a:p>
          <a:p>
            <a:pPr>
              <a:buFont typeface="Wingdings" pitchFamily="2" charset="2"/>
              <a:buChar char="ü"/>
            </a:pPr>
            <a:r>
              <a:rPr lang="en-US" sz="4000" dirty="0">
                <a:solidFill>
                  <a:srgbClr val="7030A0"/>
                </a:solidFill>
                <a:latin typeface="Times New Roman" pitchFamily="18" charset="0"/>
                <a:cs typeface="Times New Roman" pitchFamily="18" charset="0"/>
              </a:rPr>
              <a:t>(2) </a:t>
            </a:r>
            <a:r>
              <a:rPr lang="en-US" sz="4000" dirty="0" err="1">
                <a:solidFill>
                  <a:srgbClr val="7030A0"/>
                </a:solidFill>
                <a:latin typeface="Times New Roman" pitchFamily="18" charset="0"/>
                <a:cs typeface="Times New Roman" pitchFamily="18" charset="0"/>
              </a:rPr>
              <a:t>lý</a:t>
            </a:r>
            <a:r>
              <a:rPr lang="en-US" sz="4000" dirty="0">
                <a:solidFill>
                  <a:srgbClr val="7030A0"/>
                </a:solidFill>
                <a:latin typeface="Times New Roman" pitchFamily="18" charset="0"/>
                <a:cs typeface="Times New Roman" pitchFamily="18" charset="0"/>
              </a:rPr>
              <a:t> do </a:t>
            </a:r>
            <a:r>
              <a:rPr lang="en-US" sz="4000" dirty="0" err="1">
                <a:solidFill>
                  <a:srgbClr val="7030A0"/>
                </a:solidFill>
                <a:latin typeface="Times New Roman" pitchFamily="18" charset="0"/>
                <a:cs typeface="Times New Roman" pitchFamily="18" charset="0"/>
              </a:rPr>
              <a:t>thuyết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phục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nên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hút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kinh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doanh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thuốc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lá</a:t>
            </a:r>
            <a:r>
              <a:rPr lang="en-US" sz="4000" dirty="0">
                <a:solidFill>
                  <a:srgbClr val="7030A0"/>
                </a:solidFill>
                <a:latin typeface="Times New Roman" pitchFamily="18" charset="0"/>
                <a:cs typeface="Times New Roman" pitchFamily="18" charset="0"/>
              </a:rPr>
              <a:t> hay </a:t>
            </a:r>
            <a:r>
              <a:rPr lang="en-US" sz="4000" dirty="0" err="1">
                <a:solidFill>
                  <a:srgbClr val="7030A0"/>
                </a:solidFill>
                <a:latin typeface="Times New Roman" pitchFamily="18" charset="0"/>
                <a:cs typeface="Times New Roman" pitchFamily="18" charset="0"/>
              </a:rPr>
              <a:t>không</a:t>
            </a:r>
            <a:r>
              <a:rPr lang="en-US" sz="4000" dirty="0">
                <a:solidFill>
                  <a:srgbClr val="7030A0"/>
                </a:solidFill>
                <a:latin typeface="Times New Roman" pitchFamily="18" charset="0"/>
                <a:cs typeface="Times New Roman" pitchFamily="18" charset="0"/>
              </a:rPr>
              <a:t>; </a:t>
            </a:r>
          </a:p>
          <a:p>
            <a:pPr>
              <a:buFont typeface="Wingdings" pitchFamily="2" charset="2"/>
              <a:buChar char="ü"/>
            </a:pPr>
            <a:r>
              <a:rPr lang="en-US" sz="4000" dirty="0">
                <a:solidFill>
                  <a:srgbClr val="7030A0"/>
                </a:solidFill>
                <a:latin typeface="Times New Roman" pitchFamily="18" charset="0"/>
                <a:cs typeface="Times New Roman" pitchFamily="18" charset="0"/>
              </a:rPr>
              <a:t>(3) poster.</a:t>
            </a:r>
          </a:p>
          <a:p>
            <a:r>
              <a:rPr lang="en-US" sz="4000" dirty="0" err="1">
                <a:solidFill>
                  <a:srgbClr val="7030A0"/>
                </a:solidFill>
                <a:latin typeface="Times New Roman" pitchFamily="18" charset="0"/>
                <a:cs typeface="Times New Roman" pitchFamily="18" charset="0"/>
              </a:rPr>
              <a:t>Nhóm</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tranh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luận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được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phép</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đặt</a:t>
            </a:r>
            <a:r>
              <a:rPr lang="en-US" sz="4000" dirty="0">
                <a:solidFill>
                  <a:srgbClr val="7030A0"/>
                </a:solidFill>
                <a:latin typeface="Times New Roman" pitchFamily="18" charset="0"/>
                <a:cs typeface="Times New Roman" pitchFamily="18" charset="0"/>
              </a:rPr>
              <a:t> 3 </a:t>
            </a:r>
            <a:r>
              <a:rPr lang="en-US" sz="4000" dirty="0" err="1">
                <a:solidFill>
                  <a:srgbClr val="7030A0"/>
                </a:solidFill>
                <a:latin typeface="Times New Roman" pitchFamily="18" charset="0"/>
                <a:cs typeface="Times New Roman" pitchFamily="18" charset="0"/>
              </a:rPr>
              <a:t>câu</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hỏi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liên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quan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đến</a:t>
            </a:r>
            <a:r>
              <a:rPr lang="en-US" sz="4000" dirty="0">
                <a:solidFill>
                  <a:srgbClr val="7030A0"/>
                </a:solidFill>
                <a:latin typeface="Times New Roman" pitchFamily="18" charset="0"/>
                <a:cs typeface="Times New Roman" pitchFamily="18" charset="0"/>
              </a:rPr>
              <a:t> 3 </a:t>
            </a:r>
            <a:r>
              <a:rPr lang="en-US" sz="4000" dirty="0" err="1">
                <a:solidFill>
                  <a:srgbClr val="7030A0"/>
                </a:solidFill>
                <a:latin typeface="Times New Roman" pitchFamily="18" charset="0"/>
                <a:cs typeface="Times New Roman" pitchFamily="18" charset="0"/>
              </a:rPr>
              <a:t>nội</a:t>
            </a:r>
            <a:r>
              <a:rPr lang="en-US" sz="4000" dirty="0">
                <a:solidFill>
                  <a:srgbClr val="7030A0"/>
                </a:solidFill>
                <a:latin typeface="Times New Roman" pitchFamily="18" charset="0"/>
                <a:cs typeface="Times New Roman" pitchFamily="18" charset="0"/>
              </a:rPr>
              <a:t> dung </a:t>
            </a:r>
            <a:r>
              <a:rPr lang="en-US" sz="4000" dirty="0" err="1">
                <a:solidFill>
                  <a:srgbClr val="7030A0"/>
                </a:solidFill>
                <a:latin typeface="Times New Roman" pitchFamily="18" charset="0"/>
                <a:cs typeface="Times New Roman" pitchFamily="18" charset="0"/>
              </a:rPr>
              <a:t>trên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trong</a:t>
            </a:r>
            <a:r>
              <a:rPr lang="en-US" sz="4000" dirty="0">
                <a:solidFill>
                  <a:srgbClr val="7030A0"/>
                </a:solidFill>
                <a:latin typeface="Times New Roman" pitchFamily="18" charset="0"/>
                <a:cs typeface="Times New Roman" pitchFamily="18" charset="0"/>
              </a:rPr>
              <a:t> 1 </a:t>
            </a:r>
            <a:r>
              <a:rPr lang="en-US" sz="4000" dirty="0" err="1">
                <a:solidFill>
                  <a:srgbClr val="7030A0"/>
                </a:solidFill>
                <a:latin typeface="Times New Roman" pitchFamily="18" charset="0"/>
                <a:cs typeface="Times New Roman" pitchFamily="18" charset="0"/>
              </a:rPr>
              <a:t>phút</a:t>
            </a:r>
            <a:r>
              <a:rPr lang="en-US" sz="4000" dirty="0">
                <a:solidFill>
                  <a:srgbClr val="7030A0"/>
                </a:solidFill>
                <a:latin typeface="Times New Roman" pitchFamily="18" charset="0"/>
                <a:cs typeface="Times New Roman" pitchFamily="18" charset="0"/>
              </a:rPr>
              <a:t>.</a:t>
            </a:r>
          </a:p>
          <a:p>
            <a:r>
              <a:rPr lang="en-US" sz="4000" dirty="0" err="1">
                <a:solidFill>
                  <a:srgbClr val="7030A0"/>
                </a:solidFill>
                <a:latin typeface="Times New Roman" pitchFamily="18" charset="0"/>
                <a:cs typeface="Times New Roman" pitchFamily="18" charset="0"/>
              </a:rPr>
              <a:t>Nhóm</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phản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biện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trả</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lời</a:t>
            </a:r>
            <a:r>
              <a:rPr lang="en-US" sz="4000" dirty="0">
                <a:solidFill>
                  <a:srgbClr val="7030A0"/>
                </a:solidFill>
                <a:latin typeface="Times New Roman" pitchFamily="18" charset="0"/>
                <a:cs typeface="Times New Roman" pitchFamily="18" charset="0"/>
              </a:rPr>
              <a:t> 3 </a:t>
            </a:r>
            <a:r>
              <a:rPr lang="en-US" sz="4000" dirty="0" err="1">
                <a:solidFill>
                  <a:srgbClr val="7030A0"/>
                </a:solidFill>
                <a:latin typeface="Times New Roman" pitchFamily="18" charset="0"/>
                <a:cs typeface="Times New Roman" pitchFamily="18" charset="0"/>
              </a:rPr>
              <a:t>câu</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hỏi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trên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trong</a:t>
            </a:r>
            <a:r>
              <a:rPr lang="en-US" sz="4000" dirty="0">
                <a:solidFill>
                  <a:srgbClr val="7030A0"/>
                </a:solidFill>
                <a:latin typeface="Times New Roman" pitchFamily="18" charset="0"/>
                <a:cs typeface="Times New Roman" pitchFamily="18" charset="0"/>
              </a:rPr>
              <a:t> 3 </a:t>
            </a:r>
            <a:r>
              <a:rPr lang="en-US" sz="4000" dirty="0" err="1">
                <a:solidFill>
                  <a:srgbClr val="7030A0"/>
                </a:solidFill>
                <a:latin typeface="Times New Roman" pitchFamily="18" charset="0"/>
                <a:cs typeface="Times New Roman" pitchFamily="18" charset="0"/>
              </a:rPr>
              <a:t>phút</a:t>
            </a:r>
            <a:r>
              <a:rPr lang="en-US" sz="4000" dirty="0">
                <a:solidFill>
                  <a:srgbClr val="7030A0"/>
                </a:solidFill>
                <a:latin typeface="Times New Roman" pitchFamily="18" charset="0"/>
                <a:cs typeface="Times New Roman" pitchFamily="18" charset="0"/>
              </a:rPr>
              <a:t>.</a:t>
            </a:r>
          </a:p>
          <a:p>
            <a:r>
              <a:rPr lang="en-US" sz="4000" dirty="0" err="1">
                <a:solidFill>
                  <a:srgbClr val="7030A0"/>
                </a:solidFill>
                <a:latin typeface="Times New Roman" pitchFamily="18" charset="0"/>
                <a:cs typeface="Times New Roman" pitchFamily="18" charset="0"/>
              </a:rPr>
              <a:t>Các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đại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diện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thuyết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trình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đặt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câu</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hỏi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trả</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lời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các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câu</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hỏi</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không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được</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trùng</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nhau</a:t>
            </a:r>
            <a:r>
              <a:rPr lang="en-US" sz="4000" dirty="0">
                <a:solidFill>
                  <a:srgbClr val="7030A0"/>
                </a:solidFill>
                <a:latin typeface="Times New Roman" pitchFamily="18" charset="0"/>
                <a:cs typeface="Times New Roman" pitchFamily="18" charset="0"/>
              </a:rPr>
              <a:t>.</a:t>
            </a:r>
          </a:p>
          <a:p>
            <a:r>
              <a:rPr lang="en-US" sz="4000" dirty="0">
                <a:solidFill>
                  <a:srgbClr val="7030A0"/>
                </a:solidFill>
                <a:latin typeface="Times New Roman" pitchFamily="18" charset="0"/>
                <a:cs typeface="Times New Roman" pitchFamily="18" charset="0"/>
              </a:rPr>
              <a:t>2 </a:t>
            </a:r>
            <a:r>
              <a:rPr lang="en-US" sz="4000" dirty="0" err="1">
                <a:solidFill>
                  <a:srgbClr val="7030A0"/>
                </a:solidFill>
                <a:latin typeface="Times New Roman" pitchFamily="18" charset="0"/>
                <a:cs typeface="Times New Roman" pitchFamily="18" charset="0"/>
              </a:rPr>
              <a:t>nhóm</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quan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sát</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sẽ</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chấm</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điểm</a:t>
            </a:r>
            <a:r>
              <a:rPr lang="en-US" sz="4000" dirty="0">
                <a:solidFill>
                  <a:srgbClr val="7030A0"/>
                </a:solidFill>
                <a:latin typeface="Times New Roman" pitchFamily="18" charset="0"/>
                <a:cs typeface="Times New Roman" pitchFamily="18" charset="0"/>
              </a:rPr>
              <a:t> 2 </a:t>
            </a:r>
            <a:r>
              <a:rPr lang="en-US" sz="4000" dirty="0" err="1">
                <a:solidFill>
                  <a:srgbClr val="7030A0"/>
                </a:solidFill>
                <a:latin typeface="Times New Roman" pitchFamily="18" charset="0"/>
                <a:cs typeface="Times New Roman" pitchFamily="18" charset="0"/>
              </a:rPr>
              <a:t>nhóm</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trình</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bày</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và</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phản</a:t>
            </a:r>
            <a:r>
              <a:rPr lang="en-US" sz="4000" dirty="0">
                <a:solidFill>
                  <a:srgbClr val="7030A0"/>
                </a:solidFill>
                <a:latin typeface="Times New Roman" pitchFamily="18" charset="0"/>
                <a:cs typeface="Times New Roman" pitchFamily="18" charset="0"/>
              </a:rPr>
              <a:t> </a:t>
            </a:r>
            <a:r>
              <a:rPr lang="en-US" sz="4000" dirty="0" err="1">
                <a:solidFill>
                  <a:srgbClr val="7030A0"/>
                </a:solidFill>
                <a:latin typeface="Times New Roman" pitchFamily="18" charset="0"/>
                <a:cs typeface="Times New Roman" pitchFamily="18" charset="0"/>
              </a:rPr>
              <a:t>biện</a:t>
            </a:r>
            <a:r>
              <a:rPr lang="en-US" sz="4000" dirty="0">
                <a:solidFill>
                  <a:srgbClr val="7030A0"/>
                </a:solidFill>
                <a:latin typeface="Times New Roman" pitchFamily="18" charset="0"/>
                <a:cs typeface="Times New Roman" pitchFamily="18" charset="0"/>
              </a:rPr>
              <a:t>.</a:t>
            </a:r>
          </a:p>
          <a:p>
            <a:pPr marL="0" indent="0">
              <a:buNone/>
            </a:pPr>
            <a:endParaRPr lang="en-US" sz="4000" dirty="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3932930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8288000" cy="1899138"/>
          </a:xfrm>
          <a:prstGeom prst="rect">
            <a:avLst/>
          </a:prstGeom>
          <a:blipFill>
            <a:blip r:embed="rId3"/>
            <a:srcRect/>
            <a:stretch>
              <a:fillRect t="-1" b="-441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4" name="矩形 33"/>
          <p:cNvSpPr/>
          <p:nvPr/>
        </p:nvSpPr>
        <p:spPr>
          <a:xfrm>
            <a:off x="-1230407" y="3373067"/>
            <a:ext cx="988359" cy="1548557"/>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105210"/>
            <a:ext cx="1700357" cy="1473489"/>
          </a:xfrm>
          <a:prstGeom prst="rect">
            <a:avLst/>
          </a:pr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76876" y="105210"/>
            <a:ext cx="1053146" cy="1658430"/>
          </a:xfrm>
          <a:prstGeom prst="rect">
            <a:avLst/>
          </a:prstGeom>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711592" y="336460"/>
            <a:ext cx="1013702" cy="1594862"/>
          </a:xfrm>
          <a:prstGeom prst="rect">
            <a:avLst/>
          </a:prstGeom>
        </p:spPr>
      </p:pic>
      <p:pic>
        <p:nvPicPr>
          <p:cNvPr id="22" name="Picture 21">
            <a:extLst>
              <a:ext uri="{FF2B5EF4-FFF2-40B4-BE49-F238E27FC236}">
                <a16:creationId xmlns:a16="http://schemas.microsoft.com/office/drawing/2014/main" id="{C15036C8-E2EB-4729-9808-4FFD7323107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0461" y="4888499"/>
            <a:ext cx="2186540" cy="4789785"/>
          </a:xfrm>
          <a:prstGeom prst="rect">
            <a:avLst/>
          </a:prstGeom>
        </p:spPr>
      </p:pic>
      <p:pic>
        <p:nvPicPr>
          <p:cNvPr id="9" name="图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2495" y="685804"/>
            <a:ext cx="1082471" cy="955968"/>
          </a:xfrm>
          <a:prstGeom prst="rect">
            <a:avLst/>
          </a:prstGeom>
        </p:spPr>
      </p:pic>
      <p:pic>
        <p:nvPicPr>
          <p:cNvPr id="12" name="图片 30">
            <a:extLst>
              <a:ext uri="{FF2B5EF4-FFF2-40B4-BE49-F238E27FC236}">
                <a16:creationId xmlns:a16="http://schemas.microsoft.com/office/drawing/2014/main" id="{DAE17C18-A9E7-E5EF-DACB-F82DCB2EDF1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45446" y="1767231"/>
            <a:ext cx="16315421" cy="7795869"/>
          </a:xfrm>
          <a:prstGeom prst="rect">
            <a:avLst/>
          </a:prstGeom>
        </p:spPr>
      </p:pic>
      <p:sp>
        <p:nvSpPr>
          <p:cNvPr id="2" name="TextBox 1">
            <a:extLst>
              <a:ext uri="{FF2B5EF4-FFF2-40B4-BE49-F238E27FC236}">
                <a16:creationId xmlns:a16="http://schemas.microsoft.com/office/drawing/2014/main" id="{9B81BEF0-A39B-B938-7EB7-147B354D6282}"/>
              </a:ext>
            </a:extLst>
          </p:cNvPr>
          <p:cNvSpPr txBox="1"/>
          <p:nvPr/>
        </p:nvSpPr>
        <p:spPr>
          <a:xfrm>
            <a:off x="2971800" y="2247900"/>
            <a:ext cx="14905894" cy="6863417"/>
          </a:xfrm>
          <a:prstGeom prst="rect">
            <a:avLst/>
          </a:prstGeom>
          <a:noFill/>
        </p:spPr>
        <p:txBody>
          <a:bodyPr wrap="square" rtlCol="0">
            <a:spAutoFit/>
          </a:bodyPr>
          <a:lstStyle/>
          <a:p>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Tác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hại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của</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khói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thuốc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lá</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Khói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thuốc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lá</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chứa</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nhiều</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chất</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độc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có</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hại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cho</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hệ</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hô</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hấp</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như</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khí</a:t>
            </a:r>
            <a:r>
              <a:rPr lang="en-US" sz="4000" dirty="0">
                <a:solidFill>
                  <a:schemeClr val="bg1"/>
                </a:solidFill>
                <a:latin typeface="Times New Roman" pitchFamily="18" charset="0"/>
                <a:cs typeface="Times New Roman" pitchFamily="18" charset="0"/>
              </a:rPr>
              <a:t> CO, </a:t>
            </a:r>
            <a:r>
              <a:rPr lang="en-US" sz="4000" dirty="0" err="1">
                <a:solidFill>
                  <a:schemeClr val="bg1"/>
                </a:solidFill>
                <a:latin typeface="Times New Roman" pitchFamily="18" charset="0"/>
                <a:cs typeface="Times New Roman" pitchFamily="18" charset="0"/>
              </a:rPr>
              <a:t>khí</a:t>
            </a:r>
            <a:r>
              <a:rPr lang="en-US" sz="4000" dirty="0">
                <a:solidFill>
                  <a:schemeClr val="bg1"/>
                </a:solidFill>
                <a:latin typeface="Times New Roman" pitchFamily="18" charset="0"/>
                <a:cs typeface="Times New Roman" pitchFamily="18" charset="0"/>
              </a:rPr>
              <a:t> NO, nicotine,...</a:t>
            </a:r>
          </a:p>
          <a:p>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Các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biểu</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hiện</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của</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tác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hại</a:t>
            </a:r>
            <a:r>
              <a:rPr lang="en-US" sz="4000" dirty="0">
                <a:solidFill>
                  <a:schemeClr val="bg1"/>
                </a:solidFill>
                <a:latin typeface="Times New Roman" pitchFamily="18" charset="0"/>
                <a:cs typeface="Times New Roman" pitchFamily="18" charset="0"/>
              </a:rPr>
              <a:t>: CO </a:t>
            </a:r>
            <a:r>
              <a:rPr lang="en-US" sz="4000" dirty="0" err="1">
                <a:solidFill>
                  <a:schemeClr val="bg1"/>
                </a:solidFill>
                <a:latin typeface="Times New Roman" pitchFamily="18" charset="0"/>
                <a:cs typeface="Times New Roman" pitchFamily="18" charset="0"/>
              </a:rPr>
              <a:t>chiếm</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chỗ</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của</a:t>
            </a:r>
            <a:r>
              <a:rPr lang="en-US" sz="4000" dirty="0">
                <a:solidFill>
                  <a:schemeClr val="bg1"/>
                </a:solidFill>
                <a:latin typeface="Times New Roman" pitchFamily="18" charset="0"/>
                <a:cs typeface="Times New Roman" pitchFamily="18" charset="0"/>
              </a:rPr>
              <a:t> oxygen, </a:t>
            </a:r>
            <a:r>
              <a:rPr lang="en-US" sz="4000" dirty="0" err="1">
                <a:solidFill>
                  <a:schemeClr val="bg1"/>
                </a:solidFill>
                <a:latin typeface="Times New Roman" pitchFamily="18" charset="0"/>
                <a:cs typeface="Times New Roman" pitchFamily="18" charset="0"/>
              </a:rPr>
              <a:t>trong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hồng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cầu</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làm</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cho</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cơ</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thể</a:t>
            </a:r>
            <a:r>
              <a:rPr lang="en-US" sz="4000" dirty="0">
                <a:solidFill>
                  <a:schemeClr val="bg1"/>
                </a:solidFill>
                <a:latin typeface="Times New Roman" pitchFamily="18" charset="0"/>
                <a:cs typeface="Times New Roman" pitchFamily="18" charset="0"/>
              </a:rPr>
              <a:t> ở </a:t>
            </a:r>
            <a:r>
              <a:rPr lang="en-US" sz="4000" dirty="0" err="1">
                <a:solidFill>
                  <a:schemeClr val="bg1"/>
                </a:solidFill>
                <a:latin typeface="Times New Roman" pitchFamily="18" charset="0"/>
                <a:cs typeface="Times New Roman" pitchFamily="18" charset="0"/>
              </a:rPr>
              <a:t>trạng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thái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thiếu</a:t>
            </a:r>
            <a:r>
              <a:rPr lang="en-US" sz="4000" dirty="0">
                <a:solidFill>
                  <a:schemeClr val="bg1"/>
                </a:solidFill>
                <a:latin typeface="Times New Roman" pitchFamily="18" charset="0"/>
                <a:cs typeface="Times New Roman" pitchFamily="18" charset="0"/>
              </a:rPr>
              <a:t> oxygen, NO </a:t>
            </a:r>
            <a:r>
              <a:rPr lang="en-US" sz="4000" dirty="0" err="1">
                <a:solidFill>
                  <a:schemeClr val="bg1"/>
                </a:solidFill>
                <a:latin typeface="Times New Roman" pitchFamily="18" charset="0"/>
                <a:cs typeface="Times New Roman" pitchFamily="18" charset="0"/>
              </a:rPr>
              <a:t>gây</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viêm</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sưng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lớp</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niêm</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mạc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cản</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trở</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trao</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đổi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Nồng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độ</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khí</a:t>
            </a:r>
            <a:r>
              <a:rPr lang="en-US" sz="4000" dirty="0">
                <a:solidFill>
                  <a:schemeClr val="bg1"/>
                </a:solidFill>
                <a:latin typeface="Times New Roman" pitchFamily="18" charset="0"/>
                <a:cs typeface="Times New Roman" pitchFamily="18" charset="0"/>
              </a:rPr>
              <a:t> CO </a:t>
            </a:r>
            <a:r>
              <a:rPr lang="en-US" sz="4000" dirty="0" err="1">
                <a:solidFill>
                  <a:schemeClr val="bg1"/>
                </a:solidFill>
                <a:latin typeface="Times New Roman" pitchFamily="18" charset="0"/>
                <a:cs typeface="Times New Roman" pitchFamily="18" charset="0"/>
              </a:rPr>
              <a:t>và</a:t>
            </a:r>
            <a:r>
              <a:rPr lang="en-US" sz="4000" dirty="0">
                <a:solidFill>
                  <a:schemeClr val="bg1"/>
                </a:solidFill>
                <a:latin typeface="Times New Roman" pitchFamily="18" charset="0"/>
                <a:cs typeface="Times New Roman" pitchFamily="18" charset="0"/>
              </a:rPr>
              <a:t> NO, </a:t>
            </a:r>
            <a:r>
              <a:rPr lang="en-US" sz="4000" dirty="0" err="1">
                <a:solidFill>
                  <a:schemeClr val="bg1"/>
                </a:solidFill>
                <a:latin typeface="Times New Roman" pitchFamily="18" charset="0"/>
                <a:cs typeface="Times New Roman" pitchFamily="18" charset="0"/>
              </a:rPr>
              <a:t>trong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không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vượt</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quá</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giới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hạn</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cho</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phép</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gây</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nguy</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hiểm</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đến</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sức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khoẻ</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có</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thể</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dẫn</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đến</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tử</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vong</a:t>
            </a:r>
            <a:r>
              <a:rPr lang="en-US" sz="4000" dirty="0">
                <a:solidFill>
                  <a:schemeClr val="bg1"/>
                </a:solidFill>
                <a:latin typeface="Times New Roman" pitchFamily="18" charset="0"/>
                <a:cs typeface="Times New Roman" pitchFamily="18" charset="0"/>
              </a:rPr>
              <a:t>. Nicotine </a:t>
            </a:r>
            <a:r>
              <a:rPr lang="en-US" sz="4000" dirty="0" err="1">
                <a:solidFill>
                  <a:schemeClr val="bg1"/>
                </a:solidFill>
                <a:latin typeface="Times New Roman" pitchFamily="18" charset="0"/>
                <a:cs typeface="Times New Roman" pitchFamily="18" charset="0"/>
              </a:rPr>
              <a:t>làm</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tê</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liệt</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lớp</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lông</a:t>
            </a:r>
            <a:r>
              <a:rPr lang="en-US" sz="4000" dirty="0">
                <a:solidFill>
                  <a:schemeClr val="bg1"/>
                </a:solidFill>
                <a:latin typeface="Times New Roman" pitchFamily="18" charset="0"/>
                <a:cs typeface="Times New Roman" pitchFamily="18" charset="0"/>
              </a:rPr>
              <a:t> rung </a:t>
            </a:r>
            <a:r>
              <a:rPr lang="en-US" sz="4000" dirty="0" err="1">
                <a:solidFill>
                  <a:schemeClr val="bg1"/>
                </a:solidFill>
                <a:latin typeface="Times New Roman" pitchFamily="18" charset="0"/>
                <a:cs typeface="Times New Roman" pitchFamily="18" charset="0"/>
              </a:rPr>
              <a:t>trong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phế</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quản</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giảm</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hiệu</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quả</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lọc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sạch</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không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khí</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chất</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này</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còn</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làm</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tăng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nguy</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cơ</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ung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thư</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phổi</a:t>
            </a:r>
            <a:r>
              <a:rPr lang="en-US" sz="4000" dirty="0">
                <a:solidFill>
                  <a:schemeClr val="bg1"/>
                </a:solidFill>
                <a:latin typeface="Times New Roman" pitchFamily="18" charset="0"/>
                <a:cs typeface="Times New Roman" pitchFamily="18" charset="0"/>
              </a:rPr>
              <a:t>.</a:t>
            </a:r>
          </a:p>
          <a:p>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Biện</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pháp</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phòng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chống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Tuyệt</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đối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không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hút</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thuốc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lá</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hạn</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chế</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tiếp</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xúc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với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khói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thuốc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lá</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của</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người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khác</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tăng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cường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vận</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động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ăn</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uống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đầy</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đủ</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dinh</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dưỡng</a:t>
            </a:r>
            <a:r>
              <a:rPr lang="en-US" sz="4000" dirty="0">
                <a:solidFill>
                  <a:schemeClr val="bg1"/>
                </a:solidFill>
                <a:latin typeface="Times New Roman" pitchFamily="18" charset="0"/>
                <a:cs typeface="Times New Roman" pitchFamily="18" charset="0"/>
              </a:rPr>
              <a:t>.</a:t>
            </a:r>
          </a:p>
        </p:txBody>
      </p:sp>
      <p:sp>
        <p:nvSpPr>
          <p:cNvPr id="14" name="文本框 32"/>
          <p:cNvSpPr txBox="1"/>
          <p:nvPr/>
        </p:nvSpPr>
        <p:spPr>
          <a:xfrm>
            <a:off x="2094614" y="498008"/>
            <a:ext cx="16156172" cy="1015663"/>
          </a:xfrm>
          <a:prstGeom prst="rect">
            <a:avLst/>
          </a:prstGeom>
          <a:noFill/>
        </p:spPr>
        <p:txBody>
          <a:bodyPr wrap="square" rtlCol="0">
            <a:spAutoFit/>
          </a:bodyPr>
          <a:lstStyle/>
          <a:p>
            <a:pPr marR="0" lvl="0" defTabSz="1371600" rtl="0" eaLnBrk="1" fontAlgn="auto" latinLnBrk="0" hangingPunct="1">
              <a:lnSpc>
                <a:spcPct val="100000"/>
              </a:lnSpc>
              <a:spcBef>
                <a:spcPts val="0"/>
              </a:spcBef>
              <a:spcAft>
                <a:spcPts val="0"/>
              </a:spcAft>
              <a:buClrTx/>
              <a:buSzTx/>
              <a:tabLst/>
              <a:defRPr/>
            </a:pPr>
            <a:r>
              <a:rPr kumimoji="0" lang="en-US" altLang="zh-CN" sz="6000" b="1" i="0" u="none" strike="noStrike" kern="1200" cap="none" spc="0" normalizeH="0" baseline="0" noProof="0" dirty="0">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I</a:t>
            </a:r>
            <a:r>
              <a:rPr lang="en-US" altLang="zh-CN" sz="6000" b="1" noProof="0"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II. </a:t>
            </a:r>
            <a:r>
              <a:rPr lang="en-US" altLang="zh-CN" sz="6000" b="1" noProof="0"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Thuốc</a:t>
            </a:r>
            <a:r>
              <a:rPr lang="en-US" altLang="zh-CN" sz="6000" b="1" noProof="0"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lá</a:t>
            </a:r>
            <a:r>
              <a:rPr lang="en-US" altLang="zh-CN" sz="6000" b="1" noProof="0"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và</a:t>
            </a:r>
            <a:r>
              <a:rPr lang="en-US" altLang="zh-CN" sz="6000" b="1" noProof="0"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tác</a:t>
            </a:r>
            <a:r>
              <a:rPr lang="en-US" altLang="zh-CN" sz="6000" b="1" noProof="0"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hại</a:t>
            </a:r>
            <a:r>
              <a:rPr lang="en-US" altLang="zh-CN" sz="6000" b="1" noProof="0"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của</a:t>
            </a:r>
            <a:r>
              <a:rPr lang="en-US" altLang="zh-CN" sz="6000" b="1" noProof="0"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khói</a:t>
            </a:r>
            <a:r>
              <a:rPr lang="en-US" altLang="zh-CN" sz="6000" b="1" noProof="0"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thuốc</a:t>
            </a:r>
            <a:r>
              <a:rPr lang="en-US" altLang="zh-CN" sz="6000" b="1" noProof="0" dirty="0">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000" b="1" noProof="0" dirty="0" err="1">
                <a:solidFill>
                  <a:srgbClr val="7030A0"/>
                </a:solidFill>
                <a:latin typeface="#9Slide03 Arima Madurai" panose="00000500000000000000" pitchFamily="2" charset="-93"/>
                <a:ea typeface="幼圆" panose="02010509060101010101" pitchFamily="49" charset="-122"/>
                <a:cs typeface="#9Slide03 Arima Madurai" panose="00000500000000000000" pitchFamily="2" charset="-93"/>
              </a:rPr>
              <a:t>lá</a:t>
            </a:r>
            <a:endParaRPr kumimoji="0" lang="zh-CN" altLang="en-US" sz="6000" b="1" i="0" u="none" strike="noStrike" kern="1200" cap="none" spc="0" normalizeH="0" baseline="0" noProof="0" dirty="0">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endParaRPr>
          </a:p>
        </p:txBody>
      </p:sp>
    </p:spTree>
    <p:extLst>
      <p:ext uri="{BB962C8B-B14F-4D97-AF65-F5344CB8AC3E}">
        <p14:creationId xmlns:p14="http://schemas.microsoft.com/office/powerpoint/2010/main" val="20612411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8288000" cy="10287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4" name="矩形 33"/>
          <p:cNvSpPr/>
          <p:nvPr/>
        </p:nvSpPr>
        <p:spPr>
          <a:xfrm>
            <a:off x="-1230407" y="3373067"/>
            <a:ext cx="988359" cy="1548557"/>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852" y="5547753"/>
            <a:ext cx="6902285" cy="2573205"/>
          </a:xfrm>
          <a:prstGeom prst="rect">
            <a:avLst/>
          </a:prstGeom>
        </p:spPr>
      </p:pic>
      <p:pic>
        <p:nvPicPr>
          <p:cNvPr id="31" name="图片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0552" y="2991248"/>
            <a:ext cx="12637448" cy="3495998"/>
          </a:xfrm>
          <a:prstGeom prst="rect">
            <a:avLst/>
          </a:prstGeom>
        </p:spPr>
      </p:pic>
      <p:sp>
        <p:nvSpPr>
          <p:cNvPr id="32" name="文本框 31"/>
          <p:cNvSpPr txBox="1"/>
          <p:nvPr/>
        </p:nvSpPr>
        <p:spPr>
          <a:xfrm>
            <a:off x="3556464" y="3365794"/>
            <a:ext cx="2874505" cy="2746906"/>
          </a:xfrm>
          <a:prstGeom prst="rect">
            <a:avLst/>
          </a:prstGeom>
          <a:noFill/>
        </p:spPr>
        <p:txBody>
          <a:bodyPr wrap="none" rtlCol="0">
            <a:sp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altLang="zh-CN" sz="1725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9Slide03 Arima Madurai Black" panose="00000A00000000000000" pitchFamily="2" charset="-93"/>
                <a:ea typeface="微软雅黑" panose="020B0503020204020204" pitchFamily="34" charset="-122"/>
                <a:cs typeface="#9Slide03 Arima Madurai Black" panose="00000A00000000000000" pitchFamily="2" charset="-93"/>
              </a:rPr>
              <a:t>IV.</a:t>
            </a:r>
            <a:endParaRPr kumimoji="0" lang="zh-CN" altLang="en-US" sz="1725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9Slide03 Arima Madurai Black" panose="00000A00000000000000" pitchFamily="2" charset="-93"/>
              <a:ea typeface="微软雅黑" panose="020B0503020204020204" pitchFamily="34" charset="-122"/>
              <a:cs typeface="#9Slide03 Arima Madurai Black" panose="00000A00000000000000" pitchFamily="2" charset="-93"/>
            </a:endParaRPr>
          </a:p>
        </p:txBody>
      </p:sp>
      <p:sp>
        <p:nvSpPr>
          <p:cNvPr id="33" name="文本框 32"/>
          <p:cNvSpPr txBox="1"/>
          <p:nvPr/>
        </p:nvSpPr>
        <p:spPr>
          <a:xfrm>
            <a:off x="6553200" y="3553242"/>
            <a:ext cx="11506200" cy="2123658"/>
          </a:xfrm>
          <a:prstGeom prst="rect">
            <a:avLst/>
          </a:prstGeom>
          <a:noFill/>
        </p:spPr>
        <p:txBody>
          <a:bodyPr wrap="square" rtlCol="0">
            <a:spAutoFit/>
          </a:bodyPr>
          <a:lstStyle/>
          <a:p>
            <a:pPr defTabSz="1371600"/>
            <a:r>
              <a:rPr lang="en-US" altLang="zh-CN" sz="66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Thực</a:t>
            </a:r>
            <a:r>
              <a:rPr lang="en-US" altLang="zh-CN" sz="66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6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hành</a:t>
            </a:r>
            <a:r>
              <a:rPr lang="en-US" altLang="zh-CN" sz="66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6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hô</a:t>
            </a:r>
            <a:r>
              <a:rPr lang="en-US" altLang="zh-CN" sz="66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6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hấp</a:t>
            </a:r>
            <a:r>
              <a:rPr lang="en-US" altLang="zh-CN" sz="66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6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nhân</a:t>
            </a:r>
            <a:r>
              <a:rPr lang="en-US" altLang="zh-CN" sz="66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6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tạo</a:t>
            </a:r>
            <a:r>
              <a:rPr lang="en-US" altLang="zh-CN" sz="66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6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cấp</a:t>
            </a:r>
            <a:r>
              <a:rPr lang="en-US" altLang="zh-CN" sz="66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6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cứu</a:t>
            </a:r>
            <a:r>
              <a:rPr lang="en-US" altLang="zh-CN" sz="66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6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người</a:t>
            </a:r>
            <a:r>
              <a:rPr lang="en-US" altLang="zh-CN" sz="66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6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đuối</a:t>
            </a:r>
            <a:r>
              <a:rPr lang="en-US" altLang="zh-CN" sz="66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 </a:t>
            </a:r>
            <a:r>
              <a:rPr lang="en-US" altLang="zh-CN" sz="6600" b="1" dirty="0" err="1">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rPr>
              <a:t>nước</a:t>
            </a:r>
            <a:endParaRPr lang="zh-CN" altLang="en-US" sz="6600" b="1" dirty="0">
              <a:solidFill>
                <a:schemeClr val="bg1"/>
              </a:solidFill>
              <a:latin typeface="#9Slide03 Arima Madurai" panose="00000500000000000000" pitchFamily="2" charset="-93"/>
              <a:ea typeface="幼圆" panose="02010509060101010101" pitchFamily="49" charset="-122"/>
              <a:cs typeface="#9Slide03 Arima Madurai" panose="00000500000000000000" pitchFamily="2" charset="-93"/>
            </a:endParaRPr>
          </a:p>
        </p:txBody>
      </p:sp>
    </p:spTree>
    <p:extLst>
      <p:ext uri="{BB962C8B-B14F-4D97-AF65-F5344CB8AC3E}">
        <p14:creationId xmlns:p14="http://schemas.microsoft.com/office/powerpoint/2010/main" val="112333063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19200" y="800100"/>
            <a:ext cx="15621584" cy="707886"/>
          </a:xfrm>
          <a:prstGeom prst="rect">
            <a:avLst/>
          </a:prstGeom>
        </p:spPr>
        <p:txBody>
          <a:bodyPr wrap="none">
            <a:spAutoFit/>
          </a:bodyPr>
          <a:lstStyle/>
          <a:p>
            <a:r>
              <a:rPr lang="en-US" sz="4000" dirty="0" err="1">
                <a:solidFill>
                  <a:srgbClr val="C00000"/>
                </a:solidFill>
                <a:latin typeface="Times New Roman" pitchFamily="18" charset="0"/>
                <a:cs typeface="Times New Roman" pitchFamily="18" charset="0"/>
              </a:rPr>
              <a:t>Nêu</a:t>
            </a:r>
            <a:r>
              <a:rPr lang="en-US" sz="4000" dirty="0">
                <a:solidFill>
                  <a:srgbClr val="C00000"/>
                </a:solidFill>
                <a:latin typeface="Times New Roman" pitchFamily="18" charset="0"/>
                <a:cs typeface="Times New Roman" pitchFamily="18" charset="0"/>
              </a:rPr>
              <a:t> ý </a:t>
            </a:r>
            <a:r>
              <a:rPr lang="en-US" sz="4000" dirty="0" err="1">
                <a:solidFill>
                  <a:srgbClr val="C00000"/>
                </a:solidFill>
                <a:latin typeface="Times New Roman" pitchFamily="18" charset="0"/>
                <a:cs typeface="Times New Roman" pitchFamily="18" charset="0"/>
              </a:rPr>
              <a:t>nghĩa</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của</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việc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bịt</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mũi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nạn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nhân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trong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phương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pháp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hà</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hơi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thổi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ngạt</a:t>
            </a:r>
            <a:r>
              <a:rPr lang="en-US" sz="4000" dirty="0">
                <a:solidFill>
                  <a:srgbClr val="C00000"/>
                </a:solidFill>
                <a:latin typeface="Times New Roman" pitchFamily="18" charset="0"/>
                <a:cs typeface="Times New Roman" pitchFamily="18" charset="0"/>
              </a:rPr>
              <a:t>.</a:t>
            </a:r>
          </a:p>
        </p:txBody>
      </p:sp>
      <p:pic>
        <p:nvPicPr>
          <p:cNvPr id="3" name="Graphic 8">
            <a:extLst>
              <a:ext uri="{FF2B5EF4-FFF2-40B4-BE49-F238E27FC236}">
                <a16:creationId xmlns:a16="http://schemas.microsoft.com/office/drawing/2014/main" id="{2D5D23DD-44FA-411B-B568-49B9C0F9C36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67200" y="1007626"/>
            <a:ext cx="7314203" cy="7314203"/>
          </a:xfrm>
          <a:prstGeom prst="rect">
            <a:avLst/>
          </a:prstGeom>
        </p:spPr>
      </p:pic>
      <p:sp>
        <p:nvSpPr>
          <p:cNvPr id="2" name="TextBox 1"/>
          <p:cNvSpPr txBox="1"/>
          <p:nvPr/>
        </p:nvSpPr>
        <p:spPr>
          <a:xfrm>
            <a:off x="609600" y="7886700"/>
            <a:ext cx="16383000" cy="1938992"/>
          </a:xfrm>
          <a:prstGeom prst="rect">
            <a:avLst/>
          </a:prstGeom>
          <a:noFill/>
        </p:spPr>
        <p:txBody>
          <a:bodyPr wrap="square" rtlCol="0">
            <a:spAutoFit/>
          </a:bodyPr>
          <a:lstStyle/>
          <a:p>
            <a:r>
              <a:rPr lang="en-US" sz="4000" dirty="0" err="1">
                <a:solidFill>
                  <a:srgbClr val="C00000"/>
                </a:solidFill>
                <a:latin typeface="Times New Roman" pitchFamily="18" charset="0"/>
                <a:cs typeface="Times New Roman" pitchFamily="18" charset="0"/>
              </a:rPr>
              <a:t>Hạn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chế</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việc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không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khí</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sau</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thổi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vào</a:t>
            </a:r>
            <a:r>
              <a:rPr lang="en-US" sz="4000" dirty="0">
                <a:solidFill>
                  <a:srgbClr val="C00000"/>
                </a:solidFill>
                <a:latin typeface="Times New Roman" pitchFamily="18" charset="0"/>
                <a:cs typeface="Times New Roman" pitchFamily="18" charset="0"/>
              </a:rPr>
              <a:t> quay </a:t>
            </a:r>
            <a:r>
              <a:rPr lang="en-US" sz="4000" dirty="0" err="1">
                <a:solidFill>
                  <a:srgbClr val="C00000"/>
                </a:solidFill>
                <a:latin typeface="Times New Roman" pitchFamily="18" charset="0"/>
                <a:cs typeface="Times New Roman" pitchFamily="18" charset="0"/>
              </a:rPr>
              <a:t>trở</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lại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mũi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ra</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ngoài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Nhờ</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đó</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nạn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nhân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sẽ</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nhận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được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nhiều</a:t>
            </a:r>
            <a:r>
              <a:rPr lang="en-US" sz="4000" dirty="0">
                <a:solidFill>
                  <a:srgbClr val="C00000"/>
                </a:solidFill>
                <a:latin typeface="Times New Roman" pitchFamily="18" charset="0"/>
                <a:cs typeface="Times New Roman" pitchFamily="18" charset="0"/>
              </a:rPr>
              <a:t> oxygen </a:t>
            </a:r>
            <a:r>
              <a:rPr lang="en-US" sz="4000" dirty="0" err="1">
                <a:solidFill>
                  <a:srgbClr val="C00000"/>
                </a:solidFill>
                <a:latin typeface="Times New Roman" pitchFamily="18" charset="0"/>
                <a:cs typeface="Times New Roman" pitchFamily="18" charset="0"/>
              </a:rPr>
              <a:t>hơn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vào</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phổi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hơn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tăng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hiệu</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quả</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của</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biện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pháp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hô</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hấp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nhân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tạo</a:t>
            </a:r>
            <a:endParaRPr lang="en-US" sz="4000"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634577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647700"/>
            <a:ext cx="16535399" cy="707886"/>
          </a:xfrm>
          <a:prstGeom prst="rect">
            <a:avLst/>
          </a:prstGeom>
        </p:spPr>
        <p:txBody>
          <a:bodyPr wrap="square">
            <a:spAutoFit/>
          </a:bodyPr>
          <a:lstStyle/>
          <a:p>
            <a:r>
              <a:rPr lang="en-US" sz="4000" dirty="0" err="1">
                <a:solidFill>
                  <a:srgbClr val="C00000"/>
                </a:solidFill>
                <a:latin typeface="Times New Roman" pitchFamily="18" charset="0"/>
                <a:cs typeface="Times New Roman" pitchFamily="18" charset="0"/>
              </a:rPr>
              <a:t>Tại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sao</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phải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dùng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tay</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ấn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vào</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lồng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ngực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trong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phương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pháp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ấn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lồng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ngực</a:t>
            </a:r>
            <a:r>
              <a:rPr lang="en-US" sz="4000" dirty="0">
                <a:solidFill>
                  <a:srgbClr val="C00000"/>
                </a:solidFill>
                <a:latin typeface="Times New Roman" pitchFamily="18" charset="0"/>
                <a:cs typeface="Times New Roman" pitchFamily="18" charset="0"/>
              </a:rPr>
              <a:t>?</a:t>
            </a:r>
          </a:p>
        </p:txBody>
      </p:sp>
      <p:pic>
        <p:nvPicPr>
          <p:cNvPr id="3" name="Graphic 8">
            <a:extLst>
              <a:ext uri="{FF2B5EF4-FFF2-40B4-BE49-F238E27FC236}">
                <a16:creationId xmlns:a16="http://schemas.microsoft.com/office/drawing/2014/main" id="{2D5D23DD-44FA-411B-B568-49B9C0F9C36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96000" y="1024503"/>
            <a:ext cx="6704603" cy="6704603"/>
          </a:xfrm>
          <a:prstGeom prst="rect">
            <a:avLst/>
          </a:prstGeom>
        </p:spPr>
      </p:pic>
      <p:sp>
        <p:nvSpPr>
          <p:cNvPr id="2" name="TextBox 1"/>
          <p:cNvSpPr txBox="1"/>
          <p:nvPr/>
        </p:nvSpPr>
        <p:spPr>
          <a:xfrm>
            <a:off x="838201" y="7505700"/>
            <a:ext cx="16916400" cy="1323439"/>
          </a:xfrm>
          <a:prstGeom prst="rect">
            <a:avLst/>
          </a:prstGeom>
          <a:noFill/>
        </p:spPr>
        <p:txBody>
          <a:bodyPr wrap="square" rtlCol="0">
            <a:spAutoFit/>
          </a:bodyPr>
          <a:lstStyle/>
          <a:p>
            <a:r>
              <a:rPr lang="en-US" sz="4000" dirty="0" err="1">
                <a:solidFill>
                  <a:srgbClr val="C00000"/>
                </a:solidFill>
                <a:latin typeface="Times New Roman" pitchFamily="18" charset="0"/>
                <a:cs typeface="Times New Roman" pitchFamily="18" charset="0"/>
              </a:rPr>
              <a:t>Khi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dùng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tay</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ấn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vào</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lồng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ngực</a:t>
            </a:r>
            <a:r>
              <a:rPr lang="en-US" sz="4000" dirty="0">
                <a:solidFill>
                  <a:srgbClr val="C00000"/>
                </a:solidFill>
                <a:latin typeface="Times New Roman" pitchFamily="18" charset="0"/>
                <a:cs typeface="Times New Roman" pitchFamily="18" charset="0"/>
              </a:rPr>
              <a:t> sẽ </a:t>
            </a:r>
            <a:r>
              <a:rPr lang="en-US" sz="4000" dirty="0" err="1">
                <a:solidFill>
                  <a:srgbClr val="C00000"/>
                </a:solidFill>
                <a:latin typeface="Times New Roman" pitchFamily="18" charset="0"/>
                <a:cs typeface="Times New Roman" pitchFamily="18" charset="0"/>
              </a:rPr>
              <a:t>tạo</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ra</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lực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ép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tác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động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gián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tiếp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vào</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tim</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va</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phổi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giúp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khôi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phục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tuần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hoàn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va</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cư</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động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hô</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hấp</a:t>
            </a:r>
            <a:endParaRPr lang="en-US" sz="4000"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494755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ircle(in)">
                                      <p:cBhvr>
                                        <p:cTn id="1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13360"/>
            <a:ext cx="17176868" cy="944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40198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8288000" cy="1899138"/>
          </a:xfrm>
          <a:prstGeom prst="rect">
            <a:avLst/>
          </a:prstGeom>
          <a:blipFill>
            <a:blip r:embed="rId3"/>
            <a:srcRect/>
            <a:stretch>
              <a:fillRect t="-1" b="-4416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4" name="矩形 33"/>
          <p:cNvSpPr/>
          <p:nvPr/>
        </p:nvSpPr>
        <p:spPr>
          <a:xfrm>
            <a:off x="-1230407" y="3373067"/>
            <a:ext cx="988359" cy="1548557"/>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105210"/>
            <a:ext cx="1700357" cy="1473489"/>
          </a:xfrm>
          <a:prstGeom prst="rect">
            <a:avLst/>
          </a:pr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76876" y="105210"/>
            <a:ext cx="1053146" cy="1658430"/>
          </a:xfrm>
          <a:prstGeom prst="rect">
            <a:avLst/>
          </a:prstGeom>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711592" y="336460"/>
            <a:ext cx="1013702" cy="1594862"/>
          </a:xfrm>
          <a:prstGeom prst="rect">
            <a:avLst/>
          </a:prstGeom>
        </p:spPr>
      </p:pic>
      <p:pic>
        <p:nvPicPr>
          <p:cNvPr id="22" name="Picture 21">
            <a:extLst>
              <a:ext uri="{FF2B5EF4-FFF2-40B4-BE49-F238E27FC236}">
                <a16:creationId xmlns:a16="http://schemas.microsoft.com/office/drawing/2014/main" id="{C15036C8-E2EB-4729-9808-4FFD7323107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0461" y="4888499"/>
            <a:ext cx="2186540" cy="4789785"/>
          </a:xfrm>
          <a:prstGeom prst="rect">
            <a:avLst/>
          </a:prstGeom>
        </p:spPr>
      </p:pic>
      <p:pic>
        <p:nvPicPr>
          <p:cNvPr id="9" name="图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2495" y="685804"/>
            <a:ext cx="1082471" cy="955968"/>
          </a:xfrm>
          <a:prstGeom prst="rect">
            <a:avLst/>
          </a:prstGeom>
        </p:spPr>
      </p:pic>
      <p:pic>
        <p:nvPicPr>
          <p:cNvPr id="12" name="图片 30">
            <a:extLst>
              <a:ext uri="{FF2B5EF4-FFF2-40B4-BE49-F238E27FC236}">
                <a16:creationId xmlns:a16="http://schemas.microsoft.com/office/drawing/2014/main" id="{DAE17C18-A9E7-E5EF-DACB-F82DCB2EDF1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14965" y="1767231"/>
            <a:ext cx="16315421" cy="7795869"/>
          </a:xfrm>
          <a:prstGeom prst="rect">
            <a:avLst/>
          </a:prstGeom>
        </p:spPr>
      </p:pic>
      <p:sp>
        <p:nvSpPr>
          <p:cNvPr id="2" name="TextBox 1">
            <a:extLst>
              <a:ext uri="{FF2B5EF4-FFF2-40B4-BE49-F238E27FC236}">
                <a16:creationId xmlns:a16="http://schemas.microsoft.com/office/drawing/2014/main" id="{9B81BEF0-A39B-B938-7EB7-147B354D6282}"/>
              </a:ext>
            </a:extLst>
          </p:cNvPr>
          <p:cNvSpPr txBox="1"/>
          <p:nvPr/>
        </p:nvSpPr>
        <p:spPr>
          <a:xfrm>
            <a:off x="2971800" y="2403571"/>
            <a:ext cx="14905894" cy="1323439"/>
          </a:xfrm>
          <a:prstGeom prst="rect">
            <a:avLst/>
          </a:prstGeom>
          <a:noFill/>
        </p:spPr>
        <p:txBody>
          <a:bodyPr wrap="square" rtlCol="0">
            <a:spAutoFit/>
          </a:bodyPr>
          <a:lstStyle/>
          <a:p>
            <a:pPr marL="742950" indent="-742950">
              <a:buAutoNum type="arabicPeriod"/>
            </a:pPr>
            <a:r>
              <a:rPr lang="en-US" sz="4000" dirty="0" err="1">
                <a:solidFill>
                  <a:schemeClr val="bg1"/>
                </a:solidFill>
                <a:latin typeface="Times New Roman" pitchFamily="18" charset="0"/>
                <a:cs typeface="Times New Roman" pitchFamily="18" charset="0"/>
              </a:rPr>
              <a:t>Phương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pháp</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hà</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hơi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thổi</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ngạt</a:t>
            </a:r>
            <a:endParaRPr lang="en-US" sz="4000" dirty="0">
              <a:solidFill>
                <a:schemeClr val="bg1"/>
              </a:solidFill>
              <a:latin typeface="Times New Roman" pitchFamily="18" charset="0"/>
              <a:cs typeface="Times New Roman" pitchFamily="18" charset="0"/>
            </a:endParaRPr>
          </a:p>
          <a:p>
            <a:pPr marL="742950" indent="-742950">
              <a:buAutoNum type="arabicPeriod"/>
            </a:pPr>
            <a:r>
              <a:rPr lang="en-US" sz="4000" dirty="0" err="1">
                <a:solidFill>
                  <a:schemeClr val="bg1"/>
                </a:solidFill>
                <a:latin typeface="Times New Roman" pitchFamily="18" charset="0"/>
                <a:cs typeface="Times New Roman" pitchFamily="18" charset="0"/>
              </a:rPr>
              <a:t>Phương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pháp</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ấn</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lồng</a:t>
            </a:r>
            <a:r>
              <a:rPr lang="en-US" sz="4000" dirty="0">
                <a:solidFill>
                  <a:schemeClr val="bg1"/>
                </a:solidFill>
                <a:latin typeface="Times New Roman" pitchFamily="18" charset="0"/>
                <a:cs typeface="Times New Roman" pitchFamily="18" charset="0"/>
              </a:rPr>
              <a:t> </a:t>
            </a:r>
            <a:r>
              <a:rPr lang="en-US" sz="4000" dirty="0" err="1">
                <a:solidFill>
                  <a:schemeClr val="bg1"/>
                </a:solidFill>
                <a:latin typeface="Times New Roman" pitchFamily="18" charset="0"/>
                <a:cs typeface="Times New Roman" pitchFamily="18" charset="0"/>
              </a:rPr>
              <a:t>ngực</a:t>
            </a:r>
            <a:endParaRPr lang="en-US" sz="4000" dirty="0">
              <a:solidFill>
                <a:schemeClr val="bg1"/>
              </a:solidFill>
              <a:latin typeface="Times New Roman" pitchFamily="18" charset="0"/>
              <a:cs typeface="Times New Roman" pitchFamily="18" charset="0"/>
            </a:endParaRPr>
          </a:p>
        </p:txBody>
      </p:sp>
      <p:sp>
        <p:nvSpPr>
          <p:cNvPr id="14" name="文本框 32"/>
          <p:cNvSpPr txBox="1"/>
          <p:nvPr/>
        </p:nvSpPr>
        <p:spPr>
          <a:xfrm>
            <a:off x="2094614" y="498008"/>
            <a:ext cx="16156172" cy="800219"/>
          </a:xfrm>
          <a:prstGeom prst="rect">
            <a:avLst/>
          </a:prstGeom>
          <a:noFill/>
        </p:spPr>
        <p:txBody>
          <a:bodyPr wrap="square" rtlCol="0">
            <a:spAutoFit/>
          </a:bodyPr>
          <a:lstStyle/>
          <a:p>
            <a:pPr marR="0" lvl="0" defTabSz="1371600" rtl="0" eaLnBrk="1" fontAlgn="auto" latinLnBrk="0" hangingPunct="1">
              <a:lnSpc>
                <a:spcPct val="100000"/>
              </a:lnSpc>
              <a:spcBef>
                <a:spcPts val="0"/>
              </a:spcBef>
              <a:spcAft>
                <a:spcPts val="0"/>
              </a:spcAft>
              <a:buClrTx/>
              <a:buSzTx/>
              <a:tabLst/>
              <a:defRPr/>
            </a:pPr>
            <a:r>
              <a:rPr kumimoji="0" lang="en-US" altLang="zh-CN" sz="4600" b="1" i="0" u="none" strike="noStrike" kern="1200" cap="none" spc="0" normalizeH="0" baseline="0" noProof="0" dirty="0">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IV.</a:t>
            </a:r>
            <a:r>
              <a:rPr kumimoji="0" lang="en-US" altLang="zh-CN" sz="4600" b="1" i="0" u="none" strike="noStrike" kern="1200" cap="none" spc="0" normalizeH="0" noProof="0" dirty="0">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 </a:t>
            </a:r>
            <a:r>
              <a:rPr kumimoji="0" lang="en-US" altLang="zh-CN" sz="4600" b="1" i="0" u="none" strike="noStrike" kern="1200" cap="none" spc="0" normalizeH="0" noProof="0" dirty="0" err="1">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Thực</a:t>
            </a:r>
            <a:r>
              <a:rPr kumimoji="0" lang="en-US" altLang="zh-CN" sz="4600" b="1" i="0" u="none" strike="noStrike" kern="1200" cap="none" spc="0" normalizeH="0" noProof="0" dirty="0">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 </a:t>
            </a:r>
            <a:r>
              <a:rPr kumimoji="0" lang="en-US" altLang="zh-CN" sz="4600" b="1" i="0" u="none" strike="noStrike" kern="1200" cap="none" spc="0" normalizeH="0" noProof="0" dirty="0" err="1">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hành</a:t>
            </a:r>
            <a:r>
              <a:rPr kumimoji="0" lang="en-US" altLang="zh-CN" sz="4600" b="1" i="0" u="none" strike="noStrike" kern="1200" cap="none" spc="0" normalizeH="0" noProof="0" dirty="0">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 </a:t>
            </a:r>
            <a:r>
              <a:rPr kumimoji="0" lang="en-US" altLang="zh-CN" sz="4600" b="1" i="0" u="none" strike="noStrike" kern="1200" cap="none" spc="0" normalizeH="0" noProof="0" dirty="0" err="1">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hô</a:t>
            </a:r>
            <a:r>
              <a:rPr kumimoji="0" lang="en-US" altLang="zh-CN" sz="4600" b="1" i="0" u="none" strike="noStrike" kern="1200" cap="none" spc="0" normalizeH="0" noProof="0" dirty="0">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 </a:t>
            </a:r>
            <a:r>
              <a:rPr kumimoji="0" lang="en-US" altLang="zh-CN" sz="4600" b="1" i="0" u="none" strike="noStrike" kern="1200" cap="none" spc="0" normalizeH="0" noProof="0" dirty="0" err="1">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hấp</a:t>
            </a:r>
            <a:r>
              <a:rPr kumimoji="0" lang="en-US" altLang="zh-CN" sz="4600" b="1" i="0" u="none" strike="noStrike" kern="1200" cap="none" spc="0" normalizeH="0" noProof="0" dirty="0">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 </a:t>
            </a:r>
            <a:r>
              <a:rPr kumimoji="0" lang="en-US" altLang="zh-CN" sz="4600" b="1" i="0" u="none" strike="noStrike" kern="1200" cap="none" spc="0" normalizeH="0" noProof="0" dirty="0" err="1">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nhân</a:t>
            </a:r>
            <a:r>
              <a:rPr kumimoji="0" lang="en-US" altLang="zh-CN" sz="4600" b="1" i="0" u="none" strike="noStrike" kern="1200" cap="none" spc="0" normalizeH="0" noProof="0" dirty="0">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 </a:t>
            </a:r>
            <a:r>
              <a:rPr kumimoji="0" lang="en-US" altLang="zh-CN" sz="4600" b="1" i="0" u="none" strike="noStrike" kern="1200" cap="none" spc="0" normalizeH="0" noProof="0" dirty="0" err="1">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tạo</a:t>
            </a:r>
            <a:r>
              <a:rPr kumimoji="0" lang="en-US" altLang="zh-CN" sz="4600" b="1" i="0" u="none" strike="noStrike" kern="1200" cap="none" spc="0" normalizeH="0" noProof="0" dirty="0">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 </a:t>
            </a:r>
            <a:r>
              <a:rPr kumimoji="0" lang="en-US" altLang="zh-CN" sz="4600" b="1" i="0" u="none" strike="noStrike" kern="1200" cap="none" spc="0" normalizeH="0" noProof="0" dirty="0" err="1">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cấp</a:t>
            </a:r>
            <a:r>
              <a:rPr kumimoji="0" lang="en-US" altLang="zh-CN" sz="4600" b="1" i="0" u="none" strike="noStrike" kern="1200" cap="none" spc="0" normalizeH="0" noProof="0" dirty="0">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 </a:t>
            </a:r>
            <a:r>
              <a:rPr kumimoji="0" lang="en-US" altLang="zh-CN" sz="4600" b="1" i="0" u="none" strike="noStrike" kern="1200" cap="none" spc="0" normalizeH="0" noProof="0" dirty="0" err="1">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cứu</a:t>
            </a:r>
            <a:r>
              <a:rPr kumimoji="0" lang="en-US" altLang="zh-CN" sz="4600" b="1" i="0" u="none" strike="noStrike" kern="1200" cap="none" spc="0" normalizeH="0" noProof="0" dirty="0">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 </a:t>
            </a:r>
            <a:r>
              <a:rPr kumimoji="0" lang="en-US" altLang="zh-CN" sz="4600" b="1" i="0" u="none" strike="noStrike" kern="1200" cap="none" spc="0" normalizeH="0" noProof="0" dirty="0" err="1">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người</a:t>
            </a:r>
            <a:r>
              <a:rPr kumimoji="0" lang="en-US" altLang="zh-CN" sz="4600" b="1" i="0" u="none" strike="noStrike" kern="1200" cap="none" spc="0" normalizeH="0" noProof="0" dirty="0">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 </a:t>
            </a:r>
            <a:r>
              <a:rPr kumimoji="0" lang="en-US" altLang="zh-CN" sz="4600" b="1" i="0" u="none" strike="noStrike" kern="1200" cap="none" spc="0" normalizeH="0" noProof="0" dirty="0" err="1">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đuối</a:t>
            </a:r>
            <a:r>
              <a:rPr kumimoji="0" lang="en-US" altLang="zh-CN" sz="4600" b="1" i="0" u="none" strike="noStrike" kern="1200" cap="none" spc="0" normalizeH="0" noProof="0" dirty="0">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 </a:t>
            </a:r>
            <a:r>
              <a:rPr kumimoji="0" lang="en-US" altLang="zh-CN" sz="4600" b="1" i="0" u="none" strike="noStrike" kern="1200" cap="none" spc="0" normalizeH="0" noProof="0" dirty="0" err="1">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nước</a:t>
            </a:r>
            <a:r>
              <a:rPr kumimoji="0" lang="en-US" altLang="zh-CN" sz="4600" b="1" i="0" u="none" strike="noStrike" kern="1200" cap="none" spc="0" normalizeH="0" noProof="0" dirty="0">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rPr>
              <a:t>.</a:t>
            </a:r>
            <a:endParaRPr kumimoji="0" lang="zh-CN" altLang="en-US" sz="4600" b="1" i="0" u="none" strike="noStrike" kern="1200" cap="none" spc="0" normalizeH="0" baseline="0" noProof="0" dirty="0">
              <a:ln>
                <a:noFill/>
              </a:ln>
              <a:solidFill>
                <a:srgbClr val="7030A0"/>
              </a:solidFill>
              <a:effectLst/>
              <a:uLnTx/>
              <a:uFillTx/>
              <a:latin typeface="#9Slide03 Arima Madurai" panose="00000500000000000000" pitchFamily="2" charset="-93"/>
              <a:ea typeface="幼圆" panose="02010509060101010101" pitchFamily="49" charset="-122"/>
              <a:cs typeface="#9Slide03 Arima Madurai" panose="00000500000000000000" pitchFamily="2" charset="-93"/>
            </a:endParaRPr>
          </a:p>
        </p:txBody>
      </p:sp>
    </p:spTree>
    <p:extLst>
      <p:ext uri="{BB962C8B-B14F-4D97-AF65-F5344CB8AC3E}">
        <p14:creationId xmlns:p14="http://schemas.microsoft.com/office/powerpoint/2010/main" val="357143722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692FB1-8170-54C1-2F4A-A0B852367DEF}"/>
              </a:ext>
            </a:extLst>
          </p:cNvPr>
          <p:cNvSpPr>
            <a:spLocks noGrp="1"/>
          </p:cNvSpPr>
          <p:nvPr>
            <p:ph idx="1"/>
          </p:nvPr>
        </p:nvSpPr>
        <p:spPr>
          <a:xfrm>
            <a:off x="1143000" y="2705100"/>
            <a:ext cx="15773400" cy="6527007"/>
          </a:xfrm>
        </p:spPr>
        <p:txBody>
          <a:bodyPr>
            <a:normAutofit/>
          </a:bodyPr>
          <a:lstStyle/>
          <a:p>
            <a:pPr marL="0" indent="0">
              <a:buNone/>
            </a:pPr>
            <a:r>
              <a:rPr lang="en-US" sz="4400" b="1" dirty="0" err="1">
                <a:latin typeface="Times New Roman" pitchFamily="18" charset="0"/>
                <a:cs typeface="Times New Roman" pitchFamily="18" charset="0"/>
              </a:rPr>
              <a:t>Câu</a:t>
            </a:r>
            <a:r>
              <a:rPr lang="en-US" sz="4400" b="1" dirty="0">
                <a:latin typeface="Times New Roman" pitchFamily="18" charset="0"/>
                <a:cs typeface="Times New Roman" pitchFamily="18" charset="0"/>
              </a:rPr>
              <a:t> 1:</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Bộ</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phận</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nào</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của</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đường</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hô</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hấp</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có</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vai</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trò</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chủ</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yếu</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là</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bảo</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vệ</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diệt</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trừ</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các</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tác</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nhân</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gây</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hại</a:t>
            </a:r>
            <a:r>
              <a:rPr lang="en-US" sz="4400" dirty="0">
                <a:latin typeface="Times New Roman" pitchFamily="18" charset="0"/>
                <a:cs typeface="Times New Roman" pitchFamily="18" charset="0"/>
              </a:rPr>
              <a:t>?</a:t>
            </a:r>
          </a:p>
          <a:p>
            <a:pPr marL="0" indent="0">
              <a:buNone/>
            </a:pPr>
            <a:endParaRPr lang="en-US" sz="4400" dirty="0">
              <a:latin typeface="Times New Roman" pitchFamily="18" charset="0"/>
              <a:cs typeface="Times New Roman" pitchFamily="18" charset="0"/>
            </a:endParaRPr>
          </a:p>
          <a:p>
            <a:pPr marL="0" indent="0">
              <a:buNone/>
            </a:pPr>
            <a:r>
              <a:rPr lang="en-US" sz="4400" dirty="0">
                <a:latin typeface="Times New Roman" pitchFamily="18" charset="0"/>
                <a:cs typeface="Times New Roman" pitchFamily="18" charset="0"/>
              </a:rPr>
              <a:t>A. </a:t>
            </a:r>
            <a:r>
              <a:rPr lang="en-US" sz="4400" dirty="0" err="1">
                <a:latin typeface="Times New Roman" pitchFamily="18" charset="0"/>
                <a:cs typeface="Times New Roman" pitchFamily="18" charset="0"/>
              </a:rPr>
              <a:t>Phế</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quản</a:t>
            </a:r>
            <a:endParaRPr lang="en-US" sz="4400" dirty="0">
              <a:latin typeface="Times New Roman" pitchFamily="18" charset="0"/>
              <a:cs typeface="Times New Roman" pitchFamily="18" charset="0"/>
            </a:endParaRPr>
          </a:p>
          <a:p>
            <a:pPr marL="0" indent="0">
              <a:buNone/>
            </a:pPr>
            <a:r>
              <a:rPr lang="en-US" sz="4400" dirty="0">
                <a:latin typeface="Times New Roman" pitchFamily="18" charset="0"/>
                <a:cs typeface="Times New Roman" pitchFamily="18" charset="0"/>
              </a:rPr>
              <a:t>B. </a:t>
            </a:r>
            <a:r>
              <a:rPr lang="en-US" sz="4400" dirty="0" err="1">
                <a:latin typeface="Times New Roman" pitchFamily="18" charset="0"/>
                <a:cs typeface="Times New Roman" pitchFamily="18" charset="0"/>
              </a:rPr>
              <a:t>Khí</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quản</a:t>
            </a:r>
            <a:endParaRPr lang="en-US" sz="4400" dirty="0">
              <a:latin typeface="Times New Roman" pitchFamily="18" charset="0"/>
              <a:cs typeface="Times New Roman" pitchFamily="18" charset="0"/>
            </a:endParaRPr>
          </a:p>
          <a:p>
            <a:pPr marL="0" indent="0">
              <a:buNone/>
            </a:pPr>
            <a:r>
              <a:rPr lang="en-US" sz="4400" dirty="0">
                <a:latin typeface="Times New Roman" pitchFamily="18" charset="0"/>
                <a:cs typeface="Times New Roman" pitchFamily="18" charset="0"/>
              </a:rPr>
              <a:t>C. </a:t>
            </a:r>
            <a:r>
              <a:rPr lang="en-US" sz="4400" dirty="0" err="1">
                <a:latin typeface="Times New Roman" pitchFamily="18" charset="0"/>
                <a:cs typeface="Times New Roman" pitchFamily="18" charset="0"/>
              </a:rPr>
              <a:t>Thanh</a:t>
            </a:r>
            <a:r>
              <a:rPr lang="en-US" sz="4400" dirty="0">
                <a:latin typeface="Times New Roman" pitchFamily="18" charset="0"/>
                <a:cs typeface="Times New Roman" pitchFamily="18" charset="0"/>
              </a:rPr>
              <a:t> </a:t>
            </a:r>
            <a:r>
              <a:rPr lang="en-US" sz="4400" dirty="0" err="1">
                <a:latin typeface="Times New Roman" pitchFamily="18" charset="0"/>
                <a:cs typeface="Times New Roman" pitchFamily="18" charset="0"/>
              </a:rPr>
              <a:t>quản</a:t>
            </a:r>
            <a:endParaRPr lang="en-US" sz="4400" dirty="0">
              <a:latin typeface="Times New Roman" pitchFamily="18" charset="0"/>
              <a:cs typeface="Times New Roman" pitchFamily="18" charset="0"/>
            </a:endParaRPr>
          </a:p>
          <a:p>
            <a:pPr marL="0" indent="0">
              <a:buNone/>
            </a:pPr>
            <a:r>
              <a:rPr lang="en-US" sz="4400" dirty="0">
                <a:latin typeface="Times New Roman" pitchFamily="18" charset="0"/>
                <a:cs typeface="Times New Roman" pitchFamily="18" charset="0"/>
              </a:rPr>
              <a:t>D</a:t>
            </a:r>
            <a:r>
              <a:rPr lang="en-US" sz="4400" b="1" i="1" dirty="0">
                <a:latin typeface="Times New Roman" pitchFamily="18" charset="0"/>
                <a:cs typeface="Times New Roman" pitchFamily="18" charset="0"/>
              </a:rPr>
              <a:t>. </a:t>
            </a:r>
            <a:r>
              <a:rPr lang="en-US" sz="4400" dirty="0" err="1">
                <a:latin typeface="Times New Roman" pitchFamily="18" charset="0"/>
                <a:cs typeface="Times New Roman" pitchFamily="18" charset="0"/>
              </a:rPr>
              <a:t>Họng</a:t>
            </a:r>
            <a:endParaRPr lang="en-US" sz="4400" dirty="0">
              <a:latin typeface="Times New Roman" pitchFamily="18" charset="0"/>
              <a:cs typeface="Times New Roman" pitchFamily="18" charset="0"/>
            </a:endParaRPr>
          </a:p>
          <a:p>
            <a:pPr marL="0" indent="0">
              <a:buNone/>
            </a:pPr>
            <a:endParaRPr lang="en-US" sz="4400" dirty="0">
              <a:latin typeface="Times New Roman" pitchFamily="18" charset="0"/>
              <a:cs typeface="Times New Roman" pitchFamily="18" charset="0"/>
            </a:endParaRPr>
          </a:p>
        </p:txBody>
      </p:sp>
      <p:sp>
        <p:nvSpPr>
          <p:cNvPr id="2" name="Rounded Rectangle 1"/>
          <p:cNvSpPr/>
          <p:nvPr/>
        </p:nvSpPr>
        <p:spPr>
          <a:xfrm>
            <a:off x="2514600" y="495300"/>
            <a:ext cx="13792200" cy="16764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4800" dirty="0">
                <a:latin typeface="Times New Roman" pitchFamily="18" charset="0"/>
                <a:cs typeface="Times New Roman" pitchFamily="18" charset="0"/>
              </a:rPr>
              <a:t>LUYỆN TẬP</a:t>
            </a:r>
          </a:p>
        </p:txBody>
      </p:sp>
      <p:sp>
        <p:nvSpPr>
          <p:cNvPr id="4" name="Oval 3"/>
          <p:cNvSpPr/>
          <p:nvPr/>
        </p:nvSpPr>
        <p:spPr>
          <a:xfrm>
            <a:off x="1066800" y="7277100"/>
            <a:ext cx="685800"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19578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562C843-1DD2-3E06-BAD4-6A022EAD5BFE}"/>
              </a:ext>
            </a:extLst>
          </p:cNvPr>
          <p:cNvSpPr>
            <a:spLocks noGrp="1"/>
          </p:cNvSpPr>
          <p:nvPr>
            <p:ph idx="1"/>
          </p:nvPr>
        </p:nvSpPr>
        <p:spPr>
          <a:xfrm>
            <a:off x="857250" y="1324420"/>
            <a:ext cx="16649700" cy="6527007"/>
          </a:xfrm>
        </p:spPr>
        <p:txBody>
          <a:bodyPr>
            <a:normAutofit/>
          </a:bodyPr>
          <a:lstStyle/>
          <a:p>
            <a:pPr marL="0" indent="0">
              <a:buNone/>
            </a:pPr>
            <a:r>
              <a:rPr lang="en-US" sz="4000" b="1" dirty="0" err="1"/>
              <a:t>Câu</a:t>
            </a:r>
            <a:r>
              <a:rPr lang="en-US" sz="4000" b="1" dirty="0"/>
              <a:t> 2:</a:t>
            </a:r>
            <a:r>
              <a:rPr lang="en-US" sz="4000" dirty="0"/>
              <a:t> </a:t>
            </a:r>
            <a:r>
              <a:rPr lang="en-US" sz="4000" dirty="0" err="1"/>
              <a:t>Khi</a:t>
            </a:r>
            <a:r>
              <a:rPr lang="en-US" sz="4000" dirty="0"/>
              <a:t> </a:t>
            </a:r>
            <a:r>
              <a:rPr lang="en-US" sz="4000" dirty="0" err="1"/>
              <a:t>chúng</a:t>
            </a:r>
            <a:r>
              <a:rPr lang="en-US" sz="4000" dirty="0"/>
              <a:t> ta </a:t>
            </a:r>
            <a:r>
              <a:rPr lang="en-US" sz="4000" dirty="0" err="1"/>
              <a:t>thở</a:t>
            </a:r>
            <a:r>
              <a:rPr lang="en-US" sz="4000" dirty="0"/>
              <a:t> </a:t>
            </a:r>
            <a:r>
              <a:rPr lang="en-US" sz="4000" dirty="0" err="1"/>
              <a:t>ra</a:t>
            </a:r>
            <a:r>
              <a:rPr lang="en-US" sz="4000" dirty="0"/>
              <a:t> </a:t>
            </a:r>
            <a:r>
              <a:rPr lang="en-US" sz="4000" dirty="0" err="1"/>
              <a:t>thì</a:t>
            </a:r>
            <a:endParaRPr lang="en-US" sz="4000" dirty="0"/>
          </a:p>
          <a:p>
            <a:pPr marL="0" indent="0">
              <a:buNone/>
            </a:pPr>
            <a:endParaRPr lang="en-US" sz="4000" dirty="0"/>
          </a:p>
          <a:p>
            <a:pPr marL="0" indent="0">
              <a:buNone/>
            </a:pPr>
            <a:r>
              <a:rPr lang="en-US" sz="4000" dirty="0"/>
              <a:t>A. </a:t>
            </a:r>
            <a:r>
              <a:rPr lang="en-US" sz="4000" dirty="0" err="1"/>
              <a:t>cơ</a:t>
            </a:r>
            <a:r>
              <a:rPr lang="en-US" sz="4000" dirty="0"/>
              <a:t> </a:t>
            </a:r>
            <a:r>
              <a:rPr lang="en-US" sz="4000" dirty="0" err="1"/>
              <a:t>liên</a:t>
            </a:r>
            <a:r>
              <a:rPr lang="en-US" sz="4000" dirty="0"/>
              <a:t> </a:t>
            </a:r>
            <a:r>
              <a:rPr lang="en-US" sz="4000" dirty="0" err="1"/>
              <a:t>sườn</a:t>
            </a:r>
            <a:r>
              <a:rPr lang="en-US" sz="4000" dirty="0"/>
              <a:t> </a:t>
            </a:r>
            <a:r>
              <a:rPr lang="en-US" sz="4000" dirty="0" err="1"/>
              <a:t>ngoài</a:t>
            </a:r>
            <a:r>
              <a:rPr lang="en-US" sz="4000" dirty="0"/>
              <a:t> co.			</a:t>
            </a:r>
          </a:p>
          <a:p>
            <a:pPr marL="0" indent="0">
              <a:buNone/>
            </a:pPr>
            <a:r>
              <a:rPr lang="en-US" sz="4000" dirty="0"/>
              <a:t>B. </a:t>
            </a:r>
            <a:r>
              <a:rPr lang="en-US" sz="4000" dirty="0" err="1"/>
              <a:t>cơ</a:t>
            </a:r>
            <a:r>
              <a:rPr lang="en-US" sz="4000" dirty="0"/>
              <a:t> </a:t>
            </a:r>
            <a:r>
              <a:rPr lang="en-US" sz="4000" dirty="0" err="1"/>
              <a:t>hoành</a:t>
            </a:r>
            <a:r>
              <a:rPr lang="en-US" sz="4000" dirty="0"/>
              <a:t> co.</a:t>
            </a:r>
          </a:p>
          <a:p>
            <a:pPr marL="0" indent="0">
              <a:buNone/>
            </a:pPr>
            <a:r>
              <a:rPr lang="en-US" sz="4000" dirty="0"/>
              <a:t>C. </a:t>
            </a:r>
            <a:r>
              <a:rPr lang="en-US" sz="4000" dirty="0" err="1"/>
              <a:t>thể</a:t>
            </a:r>
            <a:r>
              <a:rPr lang="en-US" sz="4000" dirty="0"/>
              <a:t> </a:t>
            </a:r>
            <a:r>
              <a:rPr lang="en-US" sz="4000" dirty="0" err="1"/>
              <a:t>tích</a:t>
            </a:r>
            <a:r>
              <a:rPr lang="en-US" sz="4000" dirty="0"/>
              <a:t> </a:t>
            </a:r>
            <a:r>
              <a:rPr lang="en-US" sz="4000" dirty="0" err="1"/>
              <a:t>lồng</a:t>
            </a:r>
            <a:r>
              <a:rPr lang="en-US" sz="4000" dirty="0"/>
              <a:t> </a:t>
            </a:r>
            <a:r>
              <a:rPr lang="en-US" sz="4000" dirty="0" err="1"/>
              <a:t>ngực</a:t>
            </a:r>
            <a:r>
              <a:rPr lang="en-US" sz="4000" dirty="0"/>
              <a:t> </a:t>
            </a:r>
            <a:r>
              <a:rPr lang="en-US" sz="4000" dirty="0" err="1"/>
              <a:t>giảm</a:t>
            </a:r>
            <a:r>
              <a:rPr lang="en-US" sz="4000" dirty="0"/>
              <a:t>.		</a:t>
            </a:r>
          </a:p>
          <a:p>
            <a:pPr marL="0" indent="0">
              <a:buNone/>
            </a:pPr>
            <a:r>
              <a:rPr lang="en-US" sz="4000" dirty="0"/>
              <a:t>D. </a:t>
            </a:r>
            <a:r>
              <a:rPr lang="en-US" sz="4000" dirty="0" err="1"/>
              <a:t>thể</a:t>
            </a:r>
            <a:r>
              <a:rPr lang="en-US" sz="4000" dirty="0"/>
              <a:t> </a:t>
            </a:r>
            <a:r>
              <a:rPr lang="en-US" sz="4000" dirty="0" err="1"/>
              <a:t>tích</a:t>
            </a:r>
            <a:r>
              <a:rPr lang="en-US" sz="4000" dirty="0"/>
              <a:t> </a:t>
            </a:r>
            <a:r>
              <a:rPr lang="en-US" sz="4000" dirty="0" err="1"/>
              <a:t>lồng</a:t>
            </a:r>
            <a:r>
              <a:rPr lang="en-US" sz="4000" dirty="0"/>
              <a:t> </a:t>
            </a:r>
            <a:r>
              <a:rPr lang="en-US" sz="4000" dirty="0" err="1"/>
              <a:t>ngực</a:t>
            </a:r>
            <a:r>
              <a:rPr lang="en-US" sz="4000" dirty="0"/>
              <a:t> </a:t>
            </a:r>
            <a:r>
              <a:rPr lang="en-US" sz="4000" dirty="0" err="1"/>
              <a:t>tăng</a:t>
            </a:r>
            <a:r>
              <a:rPr lang="en-US" sz="4000" dirty="0"/>
              <a:t>.</a:t>
            </a:r>
          </a:p>
        </p:txBody>
      </p:sp>
      <p:sp>
        <p:nvSpPr>
          <p:cNvPr id="5" name="Oval 4"/>
          <p:cNvSpPr/>
          <p:nvPr/>
        </p:nvSpPr>
        <p:spPr>
          <a:xfrm>
            <a:off x="762000" y="4305300"/>
            <a:ext cx="609600"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latin typeface="+mj-lt"/>
            </a:endParaRPr>
          </a:p>
        </p:txBody>
      </p:sp>
    </p:spTree>
    <p:extLst>
      <p:ext uri="{BB962C8B-B14F-4D97-AF65-F5344CB8AC3E}">
        <p14:creationId xmlns:p14="http://schemas.microsoft.com/office/powerpoint/2010/main" val="3228799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2B3F4F3-39DE-8EFB-9AF5-433A9554BF6E}"/>
              </a:ext>
            </a:extLst>
          </p:cNvPr>
          <p:cNvSpPr>
            <a:spLocks noGrp="1"/>
          </p:cNvSpPr>
          <p:nvPr>
            <p:ph idx="1"/>
          </p:nvPr>
        </p:nvSpPr>
        <p:spPr>
          <a:xfrm>
            <a:off x="1257300" y="2738438"/>
            <a:ext cx="15773400" cy="6527007"/>
          </a:xfrm>
        </p:spPr>
        <p:txBody>
          <a:bodyPr>
            <a:normAutofit/>
          </a:bodyPr>
          <a:lstStyle/>
          <a:p>
            <a:pPr marL="0" indent="0">
              <a:buNone/>
            </a:pPr>
            <a:r>
              <a:rPr lang="en-US" sz="4000" b="1" dirty="0" err="1"/>
              <a:t>Câu</a:t>
            </a:r>
            <a:r>
              <a:rPr lang="en-US" sz="4000" b="1" dirty="0"/>
              <a:t> 3:</a:t>
            </a:r>
            <a:r>
              <a:rPr lang="en-US" sz="4000" dirty="0"/>
              <a:t> </a:t>
            </a:r>
            <a:r>
              <a:rPr lang="en-US" sz="4000" dirty="0" err="1"/>
              <a:t>Các</a:t>
            </a:r>
            <a:r>
              <a:rPr lang="en-US" sz="4000" dirty="0"/>
              <a:t> </a:t>
            </a:r>
            <a:r>
              <a:rPr lang="en-US" sz="4000" dirty="0" err="1"/>
              <a:t>tác</a:t>
            </a:r>
            <a:r>
              <a:rPr lang="en-US" sz="4000" dirty="0"/>
              <a:t> </a:t>
            </a:r>
            <a:r>
              <a:rPr lang="en-US" sz="4000" dirty="0" err="1"/>
              <a:t>nhân</a:t>
            </a:r>
            <a:r>
              <a:rPr lang="en-US" sz="4000" dirty="0"/>
              <a:t> </a:t>
            </a:r>
            <a:r>
              <a:rPr lang="en-US" sz="4000" dirty="0" err="1"/>
              <a:t>có</a:t>
            </a:r>
            <a:r>
              <a:rPr lang="en-US" sz="4000" dirty="0"/>
              <a:t> </a:t>
            </a:r>
            <a:r>
              <a:rPr lang="en-US" sz="4000" dirty="0" err="1"/>
              <a:t>hại</a:t>
            </a:r>
            <a:r>
              <a:rPr lang="en-US" sz="4000" dirty="0"/>
              <a:t> </a:t>
            </a:r>
            <a:r>
              <a:rPr lang="en-US" sz="4000" dirty="0" err="1"/>
              <a:t>cho</a:t>
            </a:r>
            <a:r>
              <a:rPr lang="en-US" sz="4000" dirty="0"/>
              <a:t> </a:t>
            </a:r>
            <a:r>
              <a:rPr lang="en-US" sz="4000" dirty="0" err="1"/>
              <a:t>hệ</a:t>
            </a:r>
            <a:r>
              <a:rPr lang="en-US" sz="4000" dirty="0"/>
              <a:t> </a:t>
            </a:r>
            <a:r>
              <a:rPr lang="en-US" sz="4000" dirty="0" err="1"/>
              <a:t>hô</a:t>
            </a:r>
            <a:r>
              <a:rPr lang="en-US" sz="4000" dirty="0"/>
              <a:t> </a:t>
            </a:r>
            <a:r>
              <a:rPr lang="en-US" sz="4000" dirty="0" err="1"/>
              <a:t>hấp</a:t>
            </a:r>
            <a:r>
              <a:rPr lang="en-US" sz="4000" dirty="0"/>
              <a:t> </a:t>
            </a:r>
            <a:r>
              <a:rPr lang="en-US" sz="4000" dirty="0" err="1"/>
              <a:t>đó</a:t>
            </a:r>
            <a:r>
              <a:rPr lang="en-US" sz="4000" dirty="0"/>
              <a:t> </a:t>
            </a:r>
            <a:r>
              <a:rPr lang="en-US" sz="4000" dirty="0" err="1"/>
              <a:t>là</a:t>
            </a:r>
            <a:endParaRPr lang="en-US" sz="4000" dirty="0"/>
          </a:p>
          <a:p>
            <a:pPr marL="0" indent="0">
              <a:buNone/>
            </a:pPr>
            <a:endParaRPr lang="en-US" sz="4000" dirty="0"/>
          </a:p>
          <a:p>
            <a:pPr marL="742950" indent="-742950">
              <a:buAutoNum type="alphaUcPeriod"/>
            </a:pPr>
            <a:r>
              <a:rPr lang="en-US" sz="4000" dirty="0" err="1"/>
              <a:t>Bụi</a:t>
            </a:r>
            <a:r>
              <a:rPr lang="en-US" sz="4000" dirty="0"/>
              <a:t>						</a:t>
            </a:r>
          </a:p>
          <a:p>
            <a:pPr marL="742950" indent="-742950">
              <a:buAutoNum type="alphaUcPeriod"/>
            </a:pPr>
            <a:r>
              <a:rPr lang="en-US" sz="4000" dirty="0"/>
              <a:t>Nitrogen oxide</a:t>
            </a:r>
          </a:p>
          <a:p>
            <a:pPr marL="742950" indent="-742950">
              <a:buAutoNum type="alphaUcPeriod"/>
            </a:pPr>
            <a:r>
              <a:rPr lang="en-US" sz="4000" dirty="0"/>
              <a:t>Vi </a:t>
            </a:r>
            <a:r>
              <a:rPr lang="en-US" sz="4000" dirty="0" err="1"/>
              <a:t>sinh</a:t>
            </a:r>
            <a:r>
              <a:rPr lang="en-US" sz="4000" dirty="0"/>
              <a:t> </a:t>
            </a:r>
            <a:r>
              <a:rPr lang="en-US" sz="4000" dirty="0" err="1"/>
              <a:t>vật</a:t>
            </a:r>
            <a:r>
              <a:rPr lang="en-US" sz="4000" dirty="0"/>
              <a:t> </a:t>
            </a:r>
            <a:r>
              <a:rPr lang="en-US" sz="4000" dirty="0" err="1"/>
              <a:t>gây</a:t>
            </a:r>
            <a:r>
              <a:rPr lang="en-US" sz="4000" dirty="0"/>
              <a:t> </a:t>
            </a:r>
            <a:r>
              <a:rPr lang="en-US" sz="4000" dirty="0" err="1"/>
              <a:t>bệnh</a:t>
            </a:r>
            <a:r>
              <a:rPr lang="en-US" sz="4000" dirty="0"/>
              <a:t>			</a:t>
            </a:r>
          </a:p>
          <a:p>
            <a:pPr marL="742950" indent="-742950">
              <a:buAutoNum type="alphaUcPeriod"/>
            </a:pPr>
            <a:r>
              <a:rPr lang="en-US" sz="4000" dirty="0" err="1"/>
              <a:t>Tất</a:t>
            </a:r>
            <a:r>
              <a:rPr lang="en-US" sz="4000" dirty="0"/>
              <a:t> </a:t>
            </a:r>
            <a:r>
              <a:rPr lang="en-US" sz="4000" dirty="0" err="1"/>
              <a:t>cả</a:t>
            </a:r>
            <a:r>
              <a:rPr lang="en-US" sz="4000" dirty="0"/>
              <a:t> </a:t>
            </a:r>
            <a:r>
              <a:rPr lang="en-US" sz="4000" dirty="0" err="1"/>
              <a:t>các</a:t>
            </a:r>
            <a:r>
              <a:rPr lang="en-US" sz="4000" dirty="0"/>
              <a:t> </a:t>
            </a:r>
            <a:r>
              <a:rPr lang="en-US" sz="4000" dirty="0" err="1"/>
              <a:t>đáp</a:t>
            </a:r>
            <a:r>
              <a:rPr lang="en-US" sz="4000" dirty="0"/>
              <a:t> </a:t>
            </a:r>
            <a:r>
              <a:rPr lang="en-US" sz="4000" dirty="0" err="1"/>
              <a:t>án</a:t>
            </a:r>
            <a:r>
              <a:rPr lang="en-US" sz="4000" dirty="0"/>
              <a:t> </a:t>
            </a:r>
            <a:r>
              <a:rPr lang="en-US" sz="4000" dirty="0" err="1"/>
              <a:t>trên</a:t>
            </a:r>
            <a:endParaRPr lang="en-US" sz="4000" dirty="0"/>
          </a:p>
          <a:p>
            <a:pPr marL="0" indent="0">
              <a:buNone/>
            </a:pPr>
            <a:endParaRPr lang="en-US" sz="4000" dirty="0">
              <a:latin typeface="+mj-lt"/>
            </a:endParaRPr>
          </a:p>
        </p:txBody>
      </p:sp>
      <p:sp>
        <p:nvSpPr>
          <p:cNvPr id="3" name="Oval 2"/>
          <p:cNvSpPr/>
          <p:nvPr/>
        </p:nvSpPr>
        <p:spPr>
          <a:xfrm>
            <a:off x="1219200" y="6438900"/>
            <a:ext cx="609600"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latin typeface="+mj-lt"/>
            </a:endParaRPr>
          </a:p>
        </p:txBody>
      </p:sp>
    </p:spTree>
    <p:extLst>
      <p:ext uri="{BB962C8B-B14F-4D97-AF65-F5344CB8AC3E}">
        <p14:creationId xmlns:p14="http://schemas.microsoft.com/office/powerpoint/2010/main" val="3354099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B5F6A69-5BB1-6A25-DFE1-C8621ABC2455}"/>
              </a:ext>
            </a:extLst>
          </p:cNvPr>
          <p:cNvSpPr>
            <a:spLocks noGrp="1"/>
          </p:cNvSpPr>
          <p:nvPr>
            <p:ph idx="1"/>
          </p:nvPr>
        </p:nvSpPr>
        <p:spPr>
          <a:xfrm>
            <a:off x="1257300" y="2738438"/>
            <a:ext cx="15773400" cy="6527007"/>
          </a:xfrm>
        </p:spPr>
        <p:txBody>
          <a:bodyPr>
            <a:normAutofit/>
          </a:bodyPr>
          <a:lstStyle/>
          <a:p>
            <a:pPr marL="0" indent="0">
              <a:buNone/>
            </a:pPr>
            <a:r>
              <a:rPr lang="en-US" sz="4000" b="1" dirty="0" err="1"/>
              <a:t>Câu</a:t>
            </a:r>
            <a:r>
              <a:rPr lang="en-US" sz="4000" b="1" dirty="0"/>
              <a:t> 4:</a:t>
            </a:r>
            <a:r>
              <a:rPr lang="en-US" sz="4000" dirty="0"/>
              <a:t> </a:t>
            </a:r>
            <a:r>
              <a:rPr lang="en-US" sz="4000" dirty="0" err="1"/>
              <a:t>Đường</a:t>
            </a:r>
            <a:r>
              <a:rPr lang="en-US" sz="4000" dirty="0"/>
              <a:t> </a:t>
            </a:r>
            <a:r>
              <a:rPr lang="en-US" sz="4000" dirty="0" err="1"/>
              <a:t>dẫn</a:t>
            </a:r>
            <a:r>
              <a:rPr lang="en-US" sz="4000" dirty="0"/>
              <a:t> </a:t>
            </a:r>
            <a:r>
              <a:rPr lang="en-US" sz="4000" dirty="0" err="1"/>
              <a:t>khí</a:t>
            </a:r>
            <a:r>
              <a:rPr lang="en-US" sz="4000" dirty="0"/>
              <a:t> </a:t>
            </a:r>
            <a:r>
              <a:rPr lang="en-US" sz="4000" dirty="0" err="1"/>
              <a:t>có</a:t>
            </a:r>
            <a:r>
              <a:rPr lang="en-US" sz="4000" dirty="0"/>
              <a:t> </a:t>
            </a:r>
            <a:r>
              <a:rPr lang="en-US" sz="4000" dirty="0" err="1"/>
              <a:t>chức</a:t>
            </a:r>
            <a:r>
              <a:rPr lang="en-US" sz="4000" dirty="0"/>
              <a:t> </a:t>
            </a:r>
            <a:r>
              <a:rPr lang="en-US" sz="4000" dirty="0" err="1"/>
              <a:t>năng</a:t>
            </a:r>
            <a:r>
              <a:rPr lang="en-US" sz="4000" dirty="0"/>
              <a:t> </a:t>
            </a:r>
            <a:r>
              <a:rPr lang="en-US" sz="4000" dirty="0" err="1"/>
              <a:t>gì</a:t>
            </a:r>
            <a:r>
              <a:rPr lang="en-US" sz="4000" dirty="0"/>
              <a:t>? </a:t>
            </a:r>
          </a:p>
          <a:p>
            <a:pPr marL="0" indent="0">
              <a:buNone/>
            </a:pPr>
            <a:endParaRPr lang="en-US" sz="4000" dirty="0"/>
          </a:p>
          <a:p>
            <a:pPr marL="0" indent="0">
              <a:buNone/>
            </a:pPr>
            <a:r>
              <a:rPr lang="en-US" sz="4000" dirty="0"/>
              <a:t>A. </a:t>
            </a:r>
            <a:r>
              <a:rPr lang="en-US" sz="4000" dirty="0" err="1"/>
              <a:t>Thực</a:t>
            </a:r>
            <a:r>
              <a:rPr lang="en-US" sz="4000" dirty="0"/>
              <a:t> </a:t>
            </a:r>
            <a:r>
              <a:rPr lang="en-US" sz="4000" dirty="0" err="1"/>
              <a:t>hiện</a:t>
            </a:r>
            <a:r>
              <a:rPr lang="en-US" sz="4000" dirty="0"/>
              <a:t> </a:t>
            </a:r>
            <a:r>
              <a:rPr lang="en-US" sz="4000" dirty="0" err="1"/>
              <a:t>trao</a:t>
            </a:r>
            <a:r>
              <a:rPr lang="en-US" sz="4000" dirty="0"/>
              <a:t> </a:t>
            </a:r>
            <a:r>
              <a:rPr lang="en-US" sz="4000" dirty="0" err="1"/>
              <a:t>đổi</a:t>
            </a:r>
            <a:r>
              <a:rPr lang="en-US" sz="4000" dirty="0"/>
              <a:t> </a:t>
            </a:r>
            <a:r>
              <a:rPr lang="en-US" sz="4000" dirty="0" err="1"/>
              <a:t>khí</a:t>
            </a:r>
            <a:r>
              <a:rPr lang="en-US" sz="4000" dirty="0"/>
              <a:t> </a:t>
            </a:r>
            <a:r>
              <a:rPr lang="en-US" sz="4000" dirty="0" err="1"/>
              <a:t>giữa</a:t>
            </a:r>
            <a:r>
              <a:rPr lang="en-US" sz="4000" dirty="0"/>
              <a:t> </a:t>
            </a:r>
            <a:r>
              <a:rPr lang="en-US" sz="4000" dirty="0" err="1"/>
              <a:t>cơ</a:t>
            </a:r>
            <a:r>
              <a:rPr lang="en-US" sz="4000" dirty="0"/>
              <a:t> </a:t>
            </a:r>
            <a:r>
              <a:rPr lang="en-US" sz="4000" dirty="0" err="1"/>
              <a:t>thể</a:t>
            </a:r>
            <a:r>
              <a:rPr lang="en-US" sz="4000" dirty="0"/>
              <a:t> </a:t>
            </a:r>
            <a:r>
              <a:rPr lang="en-US" sz="4000" dirty="0" err="1"/>
              <a:t>và</a:t>
            </a:r>
            <a:r>
              <a:rPr lang="en-US" sz="4000" dirty="0"/>
              <a:t> </a:t>
            </a:r>
            <a:r>
              <a:rPr lang="en-US" sz="4000" dirty="0" err="1"/>
              <a:t>môi</a:t>
            </a:r>
            <a:r>
              <a:rPr lang="en-US" sz="4000" dirty="0"/>
              <a:t> </a:t>
            </a:r>
            <a:r>
              <a:rPr lang="en-US" sz="4000" dirty="0" err="1"/>
              <a:t>trường</a:t>
            </a:r>
            <a:endParaRPr lang="en-US" sz="4000" dirty="0"/>
          </a:p>
          <a:p>
            <a:pPr marL="0" indent="0">
              <a:buNone/>
            </a:pPr>
            <a:r>
              <a:rPr lang="en-US" sz="4000" dirty="0"/>
              <a:t>B. </a:t>
            </a:r>
            <a:r>
              <a:rPr lang="en-US" sz="4000" dirty="0" err="1"/>
              <a:t>Trao</a:t>
            </a:r>
            <a:r>
              <a:rPr lang="en-US" sz="4000" dirty="0"/>
              <a:t> </a:t>
            </a:r>
            <a:r>
              <a:rPr lang="en-US" sz="4000" dirty="0" err="1"/>
              <a:t>đổi</a:t>
            </a:r>
            <a:r>
              <a:rPr lang="en-US" sz="4000" dirty="0"/>
              <a:t> </a:t>
            </a:r>
            <a:r>
              <a:rPr lang="en-US" sz="4000" dirty="0" err="1"/>
              <a:t>khí</a:t>
            </a:r>
            <a:r>
              <a:rPr lang="en-US" sz="4000" dirty="0"/>
              <a:t> ở </a:t>
            </a:r>
            <a:r>
              <a:rPr lang="en-US" sz="4000" dirty="0" err="1"/>
              <a:t>phổi</a:t>
            </a:r>
            <a:r>
              <a:rPr lang="en-US" sz="4000" dirty="0"/>
              <a:t> </a:t>
            </a:r>
            <a:r>
              <a:rPr lang="en-US" sz="4000" dirty="0" err="1"/>
              <a:t>và</a:t>
            </a:r>
            <a:r>
              <a:rPr lang="en-US" sz="4000" dirty="0"/>
              <a:t> </a:t>
            </a:r>
            <a:r>
              <a:rPr lang="en-US" sz="4000" dirty="0" err="1"/>
              <a:t>tế</a:t>
            </a:r>
            <a:r>
              <a:rPr lang="en-US" sz="4000" dirty="0"/>
              <a:t> </a:t>
            </a:r>
            <a:r>
              <a:rPr lang="en-US" sz="4000" dirty="0" err="1"/>
              <a:t>bào</a:t>
            </a:r>
            <a:endParaRPr lang="en-US" sz="4000" dirty="0"/>
          </a:p>
          <a:p>
            <a:pPr marL="0" indent="0">
              <a:buNone/>
            </a:pPr>
            <a:r>
              <a:rPr lang="en-US" sz="4000" dirty="0"/>
              <a:t>C</a:t>
            </a:r>
            <a:r>
              <a:rPr lang="en-US" sz="4000" b="1" i="1" dirty="0"/>
              <a:t>. </a:t>
            </a:r>
            <a:r>
              <a:rPr lang="en-US" sz="4000" dirty="0" err="1"/>
              <a:t>Dẫn</a:t>
            </a:r>
            <a:r>
              <a:rPr lang="en-US" sz="4000" dirty="0"/>
              <a:t> </a:t>
            </a:r>
            <a:r>
              <a:rPr lang="en-US" sz="4000" dirty="0" err="1"/>
              <a:t>khí</a:t>
            </a:r>
            <a:r>
              <a:rPr lang="en-US" sz="4000" dirty="0"/>
              <a:t>, </a:t>
            </a:r>
            <a:r>
              <a:rPr lang="en-US" sz="4000" dirty="0" err="1"/>
              <a:t>làm</a:t>
            </a:r>
            <a:r>
              <a:rPr lang="en-US" sz="4000" dirty="0"/>
              <a:t> </a:t>
            </a:r>
            <a:r>
              <a:rPr lang="en-US" sz="4000" dirty="0" err="1"/>
              <a:t>ấm</a:t>
            </a:r>
            <a:r>
              <a:rPr lang="en-US" sz="4000" dirty="0"/>
              <a:t>, </a:t>
            </a:r>
            <a:r>
              <a:rPr lang="en-US" sz="4000" dirty="0" err="1"/>
              <a:t>làm</a:t>
            </a:r>
            <a:r>
              <a:rPr lang="en-US" sz="4000" dirty="0"/>
              <a:t> </a:t>
            </a:r>
            <a:r>
              <a:rPr lang="en-US" sz="4000" dirty="0" err="1"/>
              <a:t>ẩm</a:t>
            </a:r>
            <a:r>
              <a:rPr lang="en-US" sz="4000" dirty="0"/>
              <a:t> </a:t>
            </a:r>
            <a:r>
              <a:rPr lang="en-US" sz="4000" dirty="0" err="1"/>
              <a:t>không</a:t>
            </a:r>
            <a:r>
              <a:rPr lang="en-US" sz="4000" dirty="0"/>
              <a:t> </a:t>
            </a:r>
            <a:r>
              <a:rPr lang="en-US" sz="4000" dirty="0" err="1"/>
              <a:t>khí</a:t>
            </a:r>
            <a:r>
              <a:rPr lang="en-US" sz="4000" dirty="0"/>
              <a:t> </a:t>
            </a:r>
            <a:r>
              <a:rPr lang="en-US" sz="4000" dirty="0" err="1"/>
              <a:t>và</a:t>
            </a:r>
            <a:r>
              <a:rPr lang="en-US" sz="4000" dirty="0"/>
              <a:t> </a:t>
            </a:r>
            <a:r>
              <a:rPr lang="en-US" sz="4000" dirty="0" err="1"/>
              <a:t>bảo</a:t>
            </a:r>
            <a:r>
              <a:rPr lang="en-US" sz="4000" dirty="0"/>
              <a:t> </a:t>
            </a:r>
            <a:r>
              <a:rPr lang="en-US" sz="4000" dirty="0" err="1"/>
              <a:t>vệ</a:t>
            </a:r>
            <a:r>
              <a:rPr lang="en-US" sz="4000" dirty="0"/>
              <a:t> </a:t>
            </a:r>
            <a:r>
              <a:rPr lang="en-US" sz="4000" dirty="0" err="1"/>
              <a:t>phổi</a:t>
            </a:r>
            <a:endParaRPr lang="en-US" sz="4000" dirty="0"/>
          </a:p>
          <a:p>
            <a:pPr marL="0" indent="0">
              <a:buNone/>
            </a:pPr>
            <a:r>
              <a:rPr lang="en-US" sz="4000" dirty="0"/>
              <a:t>D. </a:t>
            </a:r>
            <a:r>
              <a:rPr lang="en-US" sz="4000" dirty="0" err="1"/>
              <a:t>Bảo</a:t>
            </a:r>
            <a:r>
              <a:rPr lang="en-US" sz="4000" dirty="0"/>
              <a:t> </a:t>
            </a:r>
            <a:r>
              <a:rPr lang="en-US" sz="4000" dirty="0" err="1"/>
              <a:t>vệ</a:t>
            </a:r>
            <a:r>
              <a:rPr lang="en-US" sz="4000" dirty="0"/>
              <a:t> </a:t>
            </a:r>
            <a:r>
              <a:rPr lang="en-US" sz="4000" dirty="0" err="1"/>
              <a:t>hệ</a:t>
            </a:r>
            <a:r>
              <a:rPr lang="en-US" sz="4000" dirty="0"/>
              <a:t> </a:t>
            </a:r>
            <a:r>
              <a:rPr lang="en-US" sz="4000" dirty="0" err="1"/>
              <a:t>hô</a:t>
            </a:r>
            <a:r>
              <a:rPr lang="en-US" sz="4000" dirty="0"/>
              <a:t> </a:t>
            </a:r>
            <a:r>
              <a:rPr lang="en-US" sz="4000" dirty="0" err="1"/>
              <a:t>hấp</a:t>
            </a:r>
            <a:endParaRPr lang="en-US" sz="4000" dirty="0"/>
          </a:p>
          <a:p>
            <a:pPr marL="0" indent="0">
              <a:buNone/>
            </a:pPr>
            <a:endParaRPr lang="en-US" sz="4000" dirty="0">
              <a:latin typeface="+mj-lt"/>
            </a:endParaRPr>
          </a:p>
        </p:txBody>
      </p:sp>
      <p:sp>
        <p:nvSpPr>
          <p:cNvPr id="3" name="Oval 2"/>
          <p:cNvSpPr/>
          <p:nvPr/>
        </p:nvSpPr>
        <p:spPr>
          <a:xfrm>
            <a:off x="1219200" y="5676900"/>
            <a:ext cx="609600"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latin typeface="+mj-lt"/>
            </a:endParaRPr>
          </a:p>
        </p:txBody>
      </p:sp>
    </p:spTree>
    <p:extLst>
      <p:ext uri="{BB962C8B-B14F-4D97-AF65-F5344CB8AC3E}">
        <p14:creationId xmlns:p14="http://schemas.microsoft.com/office/powerpoint/2010/main" val="2473833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23B2CBD-39A8-12B2-DC30-48741F8AF1F1}"/>
              </a:ext>
            </a:extLst>
          </p:cNvPr>
          <p:cNvSpPr>
            <a:spLocks noGrp="1"/>
          </p:cNvSpPr>
          <p:nvPr>
            <p:ph idx="1"/>
          </p:nvPr>
        </p:nvSpPr>
        <p:spPr>
          <a:xfrm>
            <a:off x="1219200" y="2552700"/>
            <a:ext cx="15773400" cy="6527007"/>
          </a:xfrm>
        </p:spPr>
        <p:txBody>
          <a:bodyPr>
            <a:noAutofit/>
          </a:bodyPr>
          <a:lstStyle/>
          <a:p>
            <a:pPr marL="0" indent="0">
              <a:buNone/>
            </a:pPr>
            <a:r>
              <a:rPr lang="en-US" sz="4000" b="1" dirty="0" err="1"/>
              <a:t>Câu</a:t>
            </a:r>
            <a:r>
              <a:rPr lang="en-US" sz="4000" b="1" dirty="0"/>
              <a:t> 5:</a:t>
            </a:r>
            <a:r>
              <a:rPr lang="en-US" sz="4000" dirty="0"/>
              <a:t> </a:t>
            </a:r>
            <a:r>
              <a:rPr lang="en-US" sz="4000" dirty="0" err="1"/>
              <a:t>Khi</a:t>
            </a:r>
            <a:r>
              <a:rPr lang="en-US" sz="4000" dirty="0"/>
              <a:t> </a:t>
            </a:r>
            <a:r>
              <a:rPr lang="en-US" sz="4000" dirty="0" err="1"/>
              <a:t>chúng</a:t>
            </a:r>
            <a:r>
              <a:rPr lang="en-US" sz="4000" dirty="0"/>
              <a:t> ta </a:t>
            </a:r>
            <a:r>
              <a:rPr lang="en-US" sz="4000" dirty="0" err="1"/>
              <a:t>hít</a:t>
            </a:r>
            <a:r>
              <a:rPr lang="en-US" sz="4000" dirty="0"/>
              <a:t> </a:t>
            </a:r>
            <a:r>
              <a:rPr lang="en-US" sz="4000" dirty="0" err="1"/>
              <a:t>vào</a:t>
            </a:r>
            <a:r>
              <a:rPr lang="en-US" sz="4000" dirty="0"/>
              <a:t>, </a:t>
            </a:r>
            <a:r>
              <a:rPr lang="en-US" sz="4000" dirty="0" err="1"/>
              <a:t>cơ</a:t>
            </a:r>
            <a:r>
              <a:rPr lang="en-US" sz="4000" dirty="0"/>
              <a:t> </a:t>
            </a:r>
            <a:r>
              <a:rPr lang="en-US" sz="4000" dirty="0" err="1"/>
              <a:t>liên</a:t>
            </a:r>
            <a:r>
              <a:rPr lang="en-US" sz="4000" dirty="0"/>
              <a:t> </a:t>
            </a:r>
            <a:r>
              <a:rPr lang="en-US" sz="4000" dirty="0" err="1"/>
              <a:t>sườn</a:t>
            </a:r>
            <a:r>
              <a:rPr lang="en-US" sz="4000" dirty="0"/>
              <a:t> </a:t>
            </a:r>
            <a:r>
              <a:rPr lang="en-US" sz="4000" dirty="0" err="1"/>
              <a:t>ngoài</a:t>
            </a:r>
            <a:r>
              <a:rPr lang="en-US" sz="4000" dirty="0"/>
              <a:t> </a:t>
            </a:r>
            <a:r>
              <a:rPr lang="en-US" sz="4000" dirty="0" err="1"/>
              <a:t>và</a:t>
            </a:r>
            <a:r>
              <a:rPr lang="en-US" sz="4000" dirty="0"/>
              <a:t> </a:t>
            </a:r>
            <a:r>
              <a:rPr lang="en-US" sz="4000" dirty="0" err="1"/>
              <a:t>cơ</a:t>
            </a:r>
            <a:r>
              <a:rPr lang="en-US" sz="4000" dirty="0"/>
              <a:t> </a:t>
            </a:r>
            <a:r>
              <a:rPr lang="en-US" sz="4000" dirty="0" err="1"/>
              <a:t>hoành</a:t>
            </a:r>
            <a:r>
              <a:rPr lang="en-US" sz="4000" dirty="0"/>
              <a:t> </a:t>
            </a:r>
            <a:r>
              <a:rPr lang="en-US" sz="4000" dirty="0" err="1"/>
              <a:t>sẽ</a:t>
            </a:r>
            <a:r>
              <a:rPr lang="en-US" sz="4000" dirty="0"/>
              <a:t> ở </a:t>
            </a:r>
            <a:r>
              <a:rPr lang="en-US" sz="4000" dirty="0" err="1"/>
              <a:t>trạng</a:t>
            </a:r>
            <a:r>
              <a:rPr lang="en-US" sz="4000" dirty="0"/>
              <a:t> </a:t>
            </a:r>
            <a:r>
              <a:rPr lang="en-US" sz="4000" dirty="0" err="1"/>
              <a:t>thái</a:t>
            </a:r>
            <a:r>
              <a:rPr lang="en-US" sz="4000" dirty="0"/>
              <a:t> </a:t>
            </a:r>
            <a:r>
              <a:rPr lang="en-US" sz="4000" dirty="0" err="1"/>
              <a:t>nào</a:t>
            </a:r>
            <a:r>
              <a:rPr lang="en-US" sz="4000" dirty="0"/>
              <a:t>?</a:t>
            </a:r>
          </a:p>
          <a:p>
            <a:pPr marL="0" indent="0">
              <a:buNone/>
            </a:pPr>
            <a:endParaRPr lang="en-US" sz="4000" dirty="0"/>
          </a:p>
          <a:p>
            <a:pPr marL="0" indent="0">
              <a:buNone/>
            </a:pPr>
            <a:r>
              <a:rPr lang="en-US" sz="4000" dirty="0"/>
              <a:t>A. </a:t>
            </a:r>
            <a:r>
              <a:rPr lang="en-US" sz="4000" dirty="0" err="1"/>
              <a:t>Cơ</a:t>
            </a:r>
            <a:r>
              <a:rPr lang="en-US" sz="4000" dirty="0"/>
              <a:t> </a:t>
            </a:r>
            <a:r>
              <a:rPr lang="en-US" sz="4000" dirty="0" err="1"/>
              <a:t>liên</a:t>
            </a:r>
            <a:r>
              <a:rPr lang="en-US" sz="4000" dirty="0"/>
              <a:t> </a:t>
            </a:r>
            <a:r>
              <a:rPr lang="en-US" sz="4000" dirty="0" err="1"/>
              <a:t>sườn</a:t>
            </a:r>
            <a:r>
              <a:rPr lang="en-US" sz="4000" dirty="0"/>
              <a:t> </a:t>
            </a:r>
            <a:r>
              <a:rPr lang="en-US" sz="4000" dirty="0" err="1"/>
              <a:t>ngoài</a:t>
            </a:r>
            <a:r>
              <a:rPr lang="en-US" sz="4000" dirty="0"/>
              <a:t> </a:t>
            </a:r>
            <a:r>
              <a:rPr lang="en-US" sz="4000" dirty="0" err="1"/>
              <a:t>dãn</a:t>
            </a:r>
            <a:r>
              <a:rPr lang="en-US" sz="4000" dirty="0"/>
              <a:t> </a:t>
            </a:r>
            <a:r>
              <a:rPr lang="en-US" sz="4000" dirty="0" err="1"/>
              <a:t>còn</a:t>
            </a:r>
            <a:r>
              <a:rPr lang="en-US" sz="4000" dirty="0"/>
              <a:t> </a:t>
            </a:r>
            <a:r>
              <a:rPr lang="en-US" sz="4000" dirty="0" err="1"/>
              <a:t>cơ</a:t>
            </a:r>
            <a:r>
              <a:rPr lang="en-US" sz="4000" dirty="0"/>
              <a:t> </a:t>
            </a:r>
            <a:r>
              <a:rPr lang="en-US" sz="4000" dirty="0" err="1"/>
              <a:t>hoành</a:t>
            </a:r>
            <a:r>
              <a:rPr lang="en-US" sz="4000" dirty="0"/>
              <a:t> co</a:t>
            </a:r>
          </a:p>
          <a:p>
            <a:pPr marL="0" indent="0">
              <a:buNone/>
            </a:pPr>
            <a:r>
              <a:rPr lang="en-US" sz="4000" dirty="0"/>
              <a:t>B. </a:t>
            </a:r>
            <a:r>
              <a:rPr lang="en-US" sz="4000" dirty="0" err="1"/>
              <a:t>Cơ</a:t>
            </a:r>
            <a:r>
              <a:rPr lang="en-US" sz="4000" dirty="0"/>
              <a:t> </a:t>
            </a:r>
            <a:r>
              <a:rPr lang="en-US" sz="4000" dirty="0" err="1"/>
              <a:t>liên</a:t>
            </a:r>
            <a:r>
              <a:rPr lang="en-US" sz="4000" dirty="0"/>
              <a:t> </a:t>
            </a:r>
            <a:r>
              <a:rPr lang="en-US" sz="4000" dirty="0" err="1"/>
              <a:t>sườn</a:t>
            </a:r>
            <a:r>
              <a:rPr lang="en-US" sz="4000" dirty="0"/>
              <a:t> </a:t>
            </a:r>
            <a:r>
              <a:rPr lang="en-US" sz="4000" dirty="0" err="1"/>
              <a:t>ngoài</a:t>
            </a:r>
            <a:r>
              <a:rPr lang="en-US" sz="4000" dirty="0"/>
              <a:t> </a:t>
            </a:r>
            <a:r>
              <a:rPr lang="en-US" sz="4000" dirty="0" err="1"/>
              <a:t>và</a:t>
            </a:r>
            <a:r>
              <a:rPr lang="en-US" sz="4000" dirty="0"/>
              <a:t> </a:t>
            </a:r>
            <a:r>
              <a:rPr lang="en-US" sz="4000" dirty="0" err="1"/>
              <a:t>cơ</a:t>
            </a:r>
            <a:r>
              <a:rPr lang="en-US" sz="4000" dirty="0"/>
              <a:t> </a:t>
            </a:r>
            <a:r>
              <a:rPr lang="en-US" sz="4000" dirty="0" err="1"/>
              <a:t>hoành</a:t>
            </a:r>
            <a:r>
              <a:rPr lang="en-US" sz="4000" dirty="0"/>
              <a:t> </a:t>
            </a:r>
            <a:r>
              <a:rPr lang="en-US" sz="4000" dirty="0" err="1"/>
              <a:t>đều</a:t>
            </a:r>
            <a:r>
              <a:rPr lang="en-US" sz="4000" dirty="0"/>
              <a:t> </a:t>
            </a:r>
            <a:r>
              <a:rPr lang="en-US" sz="4000" dirty="0" err="1"/>
              <a:t>dãn</a:t>
            </a:r>
            <a:endParaRPr lang="en-US" sz="4000" dirty="0"/>
          </a:p>
          <a:p>
            <a:pPr marL="0" indent="0">
              <a:buNone/>
            </a:pPr>
            <a:r>
              <a:rPr lang="en-US" sz="4000" dirty="0"/>
              <a:t>C. </a:t>
            </a:r>
            <a:r>
              <a:rPr lang="en-US" sz="4000" dirty="0" err="1"/>
              <a:t>Cơ</a:t>
            </a:r>
            <a:r>
              <a:rPr lang="en-US" sz="4000" dirty="0"/>
              <a:t> </a:t>
            </a:r>
            <a:r>
              <a:rPr lang="en-US" sz="4000" dirty="0" err="1"/>
              <a:t>liên</a:t>
            </a:r>
            <a:r>
              <a:rPr lang="en-US" sz="4000" dirty="0"/>
              <a:t> </a:t>
            </a:r>
            <a:r>
              <a:rPr lang="en-US" sz="4000" dirty="0" err="1"/>
              <a:t>sườn</a:t>
            </a:r>
            <a:r>
              <a:rPr lang="en-US" sz="4000" dirty="0"/>
              <a:t> </a:t>
            </a:r>
            <a:r>
              <a:rPr lang="en-US" sz="4000" dirty="0" err="1"/>
              <a:t>ngoài</a:t>
            </a:r>
            <a:r>
              <a:rPr lang="en-US" sz="4000" dirty="0"/>
              <a:t> </a:t>
            </a:r>
            <a:r>
              <a:rPr lang="en-US" sz="4000" dirty="0" err="1"/>
              <a:t>và</a:t>
            </a:r>
            <a:r>
              <a:rPr lang="en-US" sz="4000" dirty="0"/>
              <a:t> </a:t>
            </a:r>
            <a:r>
              <a:rPr lang="en-US" sz="4000" dirty="0" err="1"/>
              <a:t>cơ</a:t>
            </a:r>
            <a:r>
              <a:rPr lang="en-US" sz="4000" dirty="0"/>
              <a:t> </a:t>
            </a:r>
            <a:r>
              <a:rPr lang="en-US" sz="4000" dirty="0" err="1"/>
              <a:t>hoành</a:t>
            </a:r>
            <a:r>
              <a:rPr lang="en-US" sz="4000" dirty="0"/>
              <a:t> </a:t>
            </a:r>
            <a:r>
              <a:rPr lang="en-US" sz="4000" dirty="0" err="1"/>
              <a:t>đều</a:t>
            </a:r>
            <a:r>
              <a:rPr lang="en-US" sz="4000" dirty="0"/>
              <a:t> co</a:t>
            </a:r>
          </a:p>
          <a:p>
            <a:pPr marL="0" indent="0">
              <a:buNone/>
            </a:pPr>
            <a:r>
              <a:rPr lang="en-US" sz="4000" dirty="0"/>
              <a:t>D. </a:t>
            </a:r>
            <a:r>
              <a:rPr lang="en-US" sz="4000" dirty="0" err="1"/>
              <a:t>Cơ</a:t>
            </a:r>
            <a:r>
              <a:rPr lang="en-US" sz="4000" dirty="0"/>
              <a:t> </a:t>
            </a:r>
            <a:r>
              <a:rPr lang="en-US" sz="4000" dirty="0" err="1"/>
              <a:t>liên</a:t>
            </a:r>
            <a:r>
              <a:rPr lang="en-US" sz="4000" dirty="0"/>
              <a:t> </a:t>
            </a:r>
            <a:r>
              <a:rPr lang="en-US" sz="4000" dirty="0" err="1"/>
              <a:t>sườn</a:t>
            </a:r>
            <a:r>
              <a:rPr lang="en-US" sz="4000" dirty="0"/>
              <a:t> </a:t>
            </a:r>
            <a:r>
              <a:rPr lang="en-US" sz="4000" dirty="0" err="1"/>
              <a:t>ngoài</a:t>
            </a:r>
            <a:r>
              <a:rPr lang="en-US" sz="4000" dirty="0"/>
              <a:t> co </a:t>
            </a:r>
            <a:r>
              <a:rPr lang="en-US" sz="4000" dirty="0" err="1"/>
              <a:t>còn</a:t>
            </a:r>
            <a:r>
              <a:rPr lang="en-US" sz="4000" dirty="0"/>
              <a:t> </a:t>
            </a:r>
            <a:r>
              <a:rPr lang="en-US" sz="4000" dirty="0" err="1"/>
              <a:t>cơ</a:t>
            </a:r>
            <a:r>
              <a:rPr lang="en-US" sz="4000" dirty="0"/>
              <a:t> </a:t>
            </a:r>
            <a:r>
              <a:rPr lang="en-US" sz="4000" dirty="0" err="1"/>
              <a:t>hoành</a:t>
            </a:r>
            <a:r>
              <a:rPr lang="en-US" sz="4000" dirty="0"/>
              <a:t> </a:t>
            </a:r>
            <a:r>
              <a:rPr lang="en-US" sz="4000" dirty="0" err="1"/>
              <a:t>dãn</a:t>
            </a:r>
            <a:endParaRPr lang="en-US" sz="4000" dirty="0"/>
          </a:p>
          <a:p>
            <a:pPr marL="0" indent="0">
              <a:buNone/>
            </a:pPr>
            <a:endParaRPr lang="en-US" sz="4000" dirty="0"/>
          </a:p>
        </p:txBody>
      </p:sp>
      <p:sp>
        <p:nvSpPr>
          <p:cNvPr id="3" name="Oval 2"/>
          <p:cNvSpPr/>
          <p:nvPr/>
        </p:nvSpPr>
        <p:spPr>
          <a:xfrm>
            <a:off x="1219200" y="6012180"/>
            <a:ext cx="609600"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Tree>
    <p:extLst>
      <p:ext uri="{BB962C8B-B14F-4D97-AF65-F5344CB8AC3E}">
        <p14:creationId xmlns:p14="http://schemas.microsoft.com/office/powerpoint/2010/main" val="21273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4E8E43B-A7A9-03DB-B116-03FC7725D6B3}"/>
              </a:ext>
            </a:extLst>
          </p:cNvPr>
          <p:cNvSpPr>
            <a:spLocks noGrp="1"/>
          </p:cNvSpPr>
          <p:nvPr>
            <p:ph idx="1"/>
          </p:nvPr>
        </p:nvSpPr>
        <p:spPr>
          <a:xfrm>
            <a:off x="1219200" y="2705100"/>
            <a:ext cx="15773400" cy="6527007"/>
          </a:xfrm>
        </p:spPr>
        <p:txBody>
          <a:bodyPr>
            <a:normAutofit/>
          </a:bodyPr>
          <a:lstStyle/>
          <a:p>
            <a:pPr marL="0" indent="0">
              <a:buNone/>
            </a:pPr>
            <a:r>
              <a:rPr lang="en-US" sz="4000" b="1" dirty="0" err="1"/>
              <a:t>Câu</a:t>
            </a:r>
            <a:r>
              <a:rPr lang="en-US" sz="4000" b="1" dirty="0"/>
              <a:t> 6:</a:t>
            </a:r>
            <a:r>
              <a:rPr lang="en-US" sz="4000" dirty="0"/>
              <a:t> </a:t>
            </a:r>
            <a:r>
              <a:rPr lang="en-US" sz="4000" dirty="0" err="1"/>
              <a:t>Quá</a:t>
            </a:r>
            <a:r>
              <a:rPr lang="en-US" sz="4000" dirty="0"/>
              <a:t> </a:t>
            </a:r>
            <a:r>
              <a:rPr lang="en-US" sz="4000" dirty="0" err="1"/>
              <a:t>trình</a:t>
            </a:r>
            <a:r>
              <a:rPr lang="en-US" sz="4000" dirty="0"/>
              <a:t> </a:t>
            </a:r>
            <a:r>
              <a:rPr lang="en-US" sz="4000" dirty="0" err="1"/>
              <a:t>trao</a:t>
            </a:r>
            <a:r>
              <a:rPr lang="en-US" sz="4000" dirty="0"/>
              <a:t> </a:t>
            </a:r>
            <a:r>
              <a:rPr lang="en-US" sz="4000" dirty="0" err="1"/>
              <a:t>đổi</a:t>
            </a:r>
            <a:r>
              <a:rPr lang="en-US" sz="4000" dirty="0"/>
              <a:t> </a:t>
            </a:r>
            <a:r>
              <a:rPr lang="en-US" sz="4000" dirty="0" err="1"/>
              <a:t>khí</a:t>
            </a:r>
            <a:r>
              <a:rPr lang="en-US" sz="4000" dirty="0"/>
              <a:t> ở </a:t>
            </a:r>
            <a:r>
              <a:rPr lang="en-US" sz="4000" dirty="0" err="1"/>
              <a:t>người</a:t>
            </a:r>
            <a:r>
              <a:rPr lang="en-US" sz="4000" dirty="0"/>
              <a:t> </a:t>
            </a:r>
            <a:r>
              <a:rPr lang="en-US" sz="4000" dirty="0" err="1"/>
              <a:t>diễn</a:t>
            </a:r>
            <a:r>
              <a:rPr lang="en-US" sz="4000" dirty="0"/>
              <a:t> </a:t>
            </a:r>
            <a:r>
              <a:rPr lang="en-US" sz="4000" dirty="0" err="1"/>
              <a:t>ra</a:t>
            </a:r>
            <a:r>
              <a:rPr lang="en-US" sz="4000" dirty="0"/>
              <a:t> </a:t>
            </a:r>
            <a:r>
              <a:rPr lang="en-US" sz="4000" dirty="0" err="1"/>
              <a:t>theo</a:t>
            </a:r>
            <a:r>
              <a:rPr lang="en-US" sz="4000" dirty="0"/>
              <a:t> </a:t>
            </a:r>
            <a:r>
              <a:rPr lang="en-US" sz="4000" dirty="0" err="1"/>
              <a:t>cơ</a:t>
            </a:r>
            <a:r>
              <a:rPr lang="en-US" sz="4000" dirty="0"/>
              <a:t> </a:t>
            </a:r>
            <a:r>
              <a:rPr lang="en-US" sz="4000" dirty="0" err="1"/>
              <a:t>chế</a:t>
            </a:r>
            <a:endParaRPr lang="en-US" sz="4000" dirty="0"/>
          </a:p>
          <a:p>
            <a:pPr marL="0" indent="0">
              <a:buNone/>
            </a:pPr>
            <a:endParaRPr lang="en-US" sz="4000" dirty="0"/>
          </a:p>
          <a:p>
            <a:pPr marL="742950" indent="-742950">
              <a:buAutoNum type="alphaUcPeriod"/>
            </a:pPr>
            <a:r>
              <a:rPr lang="en-US" sz="4000" dirty="0" err="1"/>
              <a:t>bổ</a:t>
            </a:r>
            <a:r>
              <a:rPr lang="en-US" sz="4000" dirty="0"/>
              <a:t> sung.					</a:t>
            </a:r>
          </a:p>
          <a:p>
            <a:pPr marL="742950" indent="-742950">
              <a:buAutoNum type="alphaUcPeriod"/>
            </a:pPr>
            <a:r>
              <a:rPr lang="en-US" sz="4000" dirty="0" err="1"/>
              <a:t>chủ</a:t>
            </a:r>
            <a:r>
              <a:rPr lang="en-US" sz="4000" dirty="0"/>
              <a:t> </a:t>
            </a:r>
            <a:r>
              <a:rPr lang="en-US" sz="4000" dirty="0" err="1"/>
              <a:t>động</a:t>
            </a:r>
            <a:r>
              <a:rPr lang="en-US" sz="4000" dirty="0"/>
              <a:t>.</a:t>
            </a:r>
          </a:p>
          <a:p>
            <a:pPr marL="742950" indent="-742950">
              <a:buAutoNum type="alphaUcPeriod"/>
            </a:pPr>
            <a:r>
              <a:rPr lang="en-US" sz="4000" dirty="0" err="1"/>
              <a:t>thẩm</a:t>
            </a:r>
            <a:r>
              <a:rPr lang="en-US" sz="4000" dirty="0"/>
              <a:t> </a:t>
            </a:r>
            <a:r>
              <a:rPr lang="en-US" sz="4000" dirty="0" err="1"/>
              <a:t>thấu</a:t>
            </a:r>
            <a:r>
              <a:rPr lang="en-US" sz="4000" dirty="0"/>
              <a:t>.					</a:t>
            </a:r>
          </a:p>
          <a:p>
            <a:pPr marL="742950" indent="-742950">
              <a:buAutoNum type="alphaUcPeriod"/>
            </a:pPr>
            <a:r>
              <a:rPr lang="en-US" sz="4000" dirty="0" err="1"/>
              <a:t>khuếch</a:t>
            </a:r>
            <a:r>
              <a:rPr lang="en-US" sz="4000" dirty="0"/>
              <a:t> </a:t>
            </a:r>
            <a:r>
              <a:rPr lang="en-US" sz="4000" dirty="0" err="1"/>
              <a:t>tán</a:t>
            </a:r>
            <a:r>
              <a:rPr lang="en-US" sz="4000" dirty="0"/>
              <a:t>.</a:t>
            </a:r>
          </a:p>
          <a:p>
            <a:pPr marL="0" indent="0">
              <a:buNone/>
            </a:pPr>
            <a:endParaRPr lang="en-US" sz="4000" dirty="0">
              <a:latin typeface="+mj-lt"/>
            </a:endParaRPr>
          </a:p>
        </p:txBody>
      </p:sp>
      <p:sp>
        <p:nvSpPr>
          <p:cNvPr id="3" name="Oval 2"/>
          <p:cNvSpPr/>
          <p:nvPr/>
        </p:nvSpPr>
        <p:spPr>
          <a:xfrm>
            <a:off x="1143000" y="6362700"/>
            <a:ext cx="609600"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Tree>
    <p:extLst>
      <p:ext uri="{BB962C8B-B14F-4D97-AF65-F5344CB8AC3E}">
        <p14:creationId xmlns:p14="http://schemas.microsoft.com/office/powerpoint/2010/main" val="1234204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C5DA018-D475-CBC5-495B-076580688848}"/>
              </a:ext>
            </a:extLst>
          </p:cNvPr>
          <p:cNvSpPr>
            <a:spLocks noGrp="1"/>
          </p:cNvSpPr>
          <p:nvPr>
            <p:ph idx="1"/>
          </p:nvPr>
        </p:nvSpPr>
        <p:spPr>
          <a:xfrm>
            <a:off x="1295400" y="1803796"/>
            <a:ext cx="15773400" cy="6527007"/>
          </a:xfrm>
        </p:spPr>
        <p:txBody>
          <a:bodyPr>
            <a:normAutofit/>
          </a:bodyPr>
          <a:lstStyle/>
          <a:p>
            <a:pPr marL="0" indent="0">
              <a:buNone/>
            </a:pPr>
            <a:r>
              <a:rPr lang="en-US" sz="4000" b="1" dirty="0" err="1"/>
              <a:t>Câu</a:t>
            </a:r>
            <a:r>
              <a:rPr lang="en-US" sz="4000" b="1" dirty="0"/>
              <a:t> 7:</a:t>
            </a:r>
            <a:r>
              <a:rPr lang="en-US" sz="4000" dirty="0"/>
              <a:t> </a:t>
            </a:r>
            <a:r>
              <a:rPr lang="en-US" sz="4000" dirty="0" err="1"/>
              <a:t>Trong</a:t>
            </a:r>
            <a:r>
              <a:rPr lang="en-US" sz="4000" dirty="0"/>
              <a:t> </a:t>
            </a:r>
            <a:r>
              <a:rPr lang="en-US" sz="4000" dirty="0" err="1"/>
              <a:t>quá</a:t>
            </a:r>
            <a:r>
              <a:rPr lang="en-US" sz="4000" dirty="0"/>
              <a:t> </a:t>
            </a:r>
            <a:r>
              <a:rPr lang="en-US" sz="4000" dirty="0" err="1"/>
              <a:t>trình</a:t>
            </a:r>
            <a:r>
              <a:rPr lang="en-US" sz="4000" dirty="0"/>
              <a:t> </a:t>
            </a:r>
            <a:r>
              <a:rPr lang="en-US" sz="4000" dirty="0" err="1"/>
              <a:t>hô</a:t>
            </a:r>
            <a:r>
              <a:rPr lang="en-US" sz="4000" dirty="0"/>
              <a:t> </a:t>
            </a:r>
            <a:r>
              <a:rPr lang="en-US" sz="4000" dirty="0" err="1"/>
              <a:t>hấp</a:t>
            </a:r>
            <a:r>
              <a:rPr lang="en-US" sz="4000" dirty="0"/>
              <a:t>, con </a:t>
            </a:r>
            <a:r>
              <a:rPr lang="en-US" sz="4000" dirty="0" err="1"/>
              <a:t>người</a:t>
            </a:r>
            <a:r>
              <a:rPr lang="en-US" sz="4000" dirty="0"/>
              <a:t> </a:t>
            </a:r>
            <a:r>
              <a:rPr lang="en-US" sz="4000" dirty="0" err="1"/>
              <a:t>sử</a:t>
            </a:r>
            <a:r>
              <a:rPr lang="en-US" sz="4000" dirty="0"/>
              <a:t> </a:t>
            </a:r>
            <a:r>
              <a:rPr lang="en-US" sz="4000" dirty="0" err="1"/>
              <a:t>dụng</a:t>
            </a:r>
            <a:r>
              <a:rPr lang="en-US" sz="4000" dirty="0"/>
              <a:t> </a:t>
            </a:r>
            <a:r>
              <a:rPr lang="en-US" sz="4000" dirty="0" err="1"/>
              <a:t>khí</a:t>
            </a:r>
            <a:r>
              <a:rPr lang="en-US" sz="4000" dirty="0"/>
              <a:t> </a:t>
            </a:r>
            <a:r>
              <a:rPr lang="en-US" sz="4000" dirty="0" err="1"/>
              <a:t>gì</a:t>
            </a:r>
            <a:r>
              <a:rPr lang="en-US" sz="4000" dirty="0"/>
              <a:t> </a:t>
            </a:r>
            <a:r>
              <a:rPr lang="en-US" sz="4000" dirty="0" err="1"/>
              <a:t>và</a:t>
            </a:r>
            <a:r>
              <a:rPr lang="en-US" sz="4000" dirty="0"/>
              <a:t> </a:t>
            </a:r>
            <a:r>
              <a:rPr lang="en-US" sz="4000" dirty="0" err="1"/>
              <a:t>loại</a:t>
            </a:r>
            <a:r>
              <a:rPr lang="en-US" sz="4000" dirty="0"/>
              <a:t> </a:t>
            </a:r>
            <a:r>
              <a:rPr lang="en-US" sz="4000" dirty="0" err="1"/>
              <a:t>thải</a:t>
            </a:r>
            <a:r>
              <a:rPr lang="en-US" sz="4000" dirty="0"/>
              <a:t> </a:t>
            </a:r>
            <a:r>
              <a:rPr lang="en-US" sz="4000" dirty="0" err="1"/>
              <a:t>ra</a:t>
            </a:r>
            <a:r>
              <a:rPr lang="en-US" sz="4000" dirty="0"/>
              <a:t> </a:t>
            </a:r>
            <a:r>
              <a:rPr lang="en-US" sz="4000" dirty="0" err="1"/>
              <a:t>khí</a:t>
            </a:r>
            <a:r>
              <a:rPr lang="en-US" sz="4000" dirty="0"/>
              <a:t> </a:t>
            </a:r>
            <a:r>
              <a:rPr lang="en-US" sz="4000" dirty="0" err="1"/>
              <a:t>gì</a:t>
            </a:r>
            <a:r>
              <a:rPr lang="en-US" sz="4000" dirty="0"/>
              <a:t>?</a:t>
            </a:r>
          </a:p>
          <a:p>
            <a:pPr marL="0" indent="0">
              <a:buNone/>
            </a:pPr>
            <a:endParaRPr lang="en-US" sz="4000" dirty="0"/>
          </a:p>
          <a:p>
            <a:pPr marL="742950" indent="-742950">
              <a:buAutoNum type="alphaUcPeriod"/>
            </a:pPr>
            <a:r>
              <a:rPr lang="en-US" sz="4000" dirty="0" err="1"/>
              <a:t>Sử</a:t>
            </a:r>
            <a:r>
              <a:rPr lang="en-US" sz="4000" dirty="0"/>
              <a:t> </a:t>
            </a:r>
            <a:r>
              <a:rPr lang="en-US" sz="4000" dirty="0" err="1"/>
              <a:t>dụng</a:t>
            </a:r>
            <a:r>
              <a:rPr lang="en-US" sz="4000" dirty="0"/>
              <a:t> </a:t>
            </a:r>
            <a:r>
              <a:rPr lang="en-US" sz="4000" dirty="0" err="1"/>
              <a:t>khí</a:t>
            </a:r>
            <a:r>
              <a:rPr lang="en-US" sz="4000" dirty="0"/>
              <a:t> nitrogen </a:t>
            </a:r>
            <a:r>
              <a:rPr lang="en-US" sz="4000" dirty="0" err="1"/>
              <a:t>và</a:t>
            </a:r>
            <a:r>
              <a:rPr lang="en-US" sz="4000" dirty="0"/>
              <a:t> </a:t>
            </a:r>
            <a:r>
              <a:rPr lang="en-US" sz="4000" dirty="0" err="1"/>
              <a:t>loại</a:t>
            </a:r>
            <a:r>
              <a:rPr lang="en-US" sz="4000" dirty="0"/>
              <a:t> </a:t>
            </a:r>
            <a:r>
              <a:rPr lang="en-US" sz="4000" dirty="0" err="1"/>
              <a:t>thải</a:t>
            </a:r>
            <a:r>
              <a:rPr lang="en-US" sz="4000" dirty="0"/>
              <a:t> </a:t>
            </a:r>
            <a:r>
              <a:rPr lang="en-US" sz="4000" dirty="0" err="1"/>
              <a:t>khí</a:t>
            </a:r>
            <a:r>
              <a:rPr lang="en-US" sz="4000" dirty="0"/>
              <a:t> carbonic</a:t>
            </a:r>
          </a:p>
          <a:p>
            <a:pPr marL="742950" indent="-742950">
              <a:buAutoNum type="alphaUcPeriod"/>
            </a:pPr>
            <a:r>
              <a:rPr lang="en-US" sz="4000" dirty="0" err="1"/>
              <a:t>Sử</a:t>
            </a:r>
            <a:r>
              <a:rPr lang="en-US" sz="4000" dirty="0"/>
              <a:t> </a:t>
            </a:r>
            <a:r>
              <a:rPr lang="en-US" sz="4000" dirty="0" err="1"/>
              <a:t>dụng</a:t>
            </a:r>
            <a:r>
              <a:rPr lang="en-US" sz="4000" dirty="0"/>
              <a:t> </a:t>
            </a:r>
            <a:r>
              <a:rPr lang="en-US" sz="4000" dirty="0" err="1"/>
              <a:t>khí</a:t>
            </a:r>
            <a:r>
              <a:rPr lang="en-US" sz="4000" dirty="0"/>
              <a:t> carbonic </a:t>
            </a:r>
            <a:r>
              <a:rPr lang="en-US" sz="4000" dirty="0" err="1"/>
              <a:t>và</a:t>
            </a:r>
            <a:r>
              <a:rPr lang="en-US" sz="4000" dirty="0"/>
              <a:t> </a:t>
            </a:r>
            <a:r>
              <a:rPr lang="en-US" sz="4000" dirty="0" err="1"/>
              <a:t>loại</a:t>
            </a:r>
            <a:r>
              <a:rPr lang="en-US" sz="4000" dirty="0"/>
              <a:t> </a:t>
            </a:r>
            <a:r>
              <a:rPr lang="en-US" sz="4000" dirty="0" err="1"/>
              <a:t>thải</a:t>
            </a:r>
            <a:r>
              <a:rPr lang="en-US" sz="4000" dirty="0"/>
              <a:t> </a:t>
            </a:r>
            <a:r>
              <a:rPr lang="en-US" sz="4000" dirty="0" err="1"/>
              <a:t>khí</a:t>
            </a:r>
            <a:r>
              <a:rPr lang="en-US" sz="4000" dirty="0"/>
              <a:t> oxygen</a:t>
            </a:r>
          </a:p>
          <a:p>
            <a:pPr marL="742950" indent="-742950">
              <a:buAutoNum type="alphaUcPeriod"/>
            </a:pPr>
            <a:r>
              <a:rPr lang="en-US" sz="4000" dirty="0" err="1"/>
              <a:t>Sử</a:t>
            </a:r>
            <a:r>
              <a:rPr lang="en-US" sz="4000" dirty="0"/>
              <a:t> </a:t>
            </a:r>
            <a:r>
              <a:rPr lang="en-US" sz="4000" dirty="0" err="1"/>
              <a:t>dụng</a:t>
            </a:r>
            <a:r>
              <a:rPr lang="en-US" sz="4000" dirty="0"/>
              <a:t> </a:t>
            </a:r>
            <a:r>
              <a:rPr lang="en-US" sz="4000" dirty="0" err="1"/>
              <a:t>khí</a:t>
            </a:r>
            <a:r>
              <a:rPr lang="en-US" sz="4000" dirty="0"/>
              <a:t> oxygen </a:t>
            </a:r>
            <a:r>
              <a:rPr lang="en-US" sz="4000" dirty="0" err="1"/>
              <a:t>và</a:t>
            </a:r>
            <a:r>
              <a:rPr lang="en-US" sz="4000" dirty="0"/>
              <a:t> </a:t>
            </a:r>
            <a:r>
              <a:rPr lang="en-US" sz="4000" dirty="0" err="1"/>
              <a:t>loại</a:t>
            </a:r>
            <a:r>
              <a:rPr lang="en-US" sz="4000" dirty="0"/>
              <a:t> </a:t>
            </a:r>
            <a:r>
              <a:rPr lang="en-US" sz="4000" dirty="0" err="1"/>
              <a:t>thải</a:t>
            </a:r>
            <a:r>
              <a:rPr lang="en-US" sz="4000" dirty="0"/>
              <a:t> </a:t>
            </a:r>
            <a:r>
              <a:rPr lang="en-US" sz="4000" dirty="0" err="1"/>
              <a:t>khí</a:t>
            </a:r>
            <a:r>
              <a:rPr lang="en-US" sz="4000" dirty="0"/>
              <a:t> carbonic</a:t>
            </a:r>
          </a:p>
          <a:p>
            <a:pPr marL="742950" indent="-742950">
              <a:buAutoNum type="alphaUcPeriod"/>
            </a:pPr>
            <a:r>
              <a:rPr lang="en-US" sz="4000" dirty="0" err="1"/>
              <a:t>Sử</a:t>
            </a:r>
            <a:r>
              <a:rPr lang="en-US" sz="4000" dirty="0"/>
              <a:t> </a:t>
            </a:r>
            <a:r>
              <a:rPr lang="en-US" sz="4000" dirty="0" err="1"/>
              <a:t>dụng</a:t>
            </a:r>
            <a:r>
              <a:rPr lang="en-US" sz="4000" dirty="0"/>
              <a:t> </a:t>
            </a:r>
            <a:r>
              <a:rPr lang="en-US" sz="4000" dirty="0" err="1"/>
              <a:t>khí</a:t>
            </a:r>
            <a:r>
              <a:rPr lang="en-US" sz="4000" dirty="0"/>
              <a:t> oxygen </a:t>
            </a:r>
            <a:r>
              <a:rPr lang="en-US" sz="4000" dirty="0" err="1"/>
              <a:t>và</a:t>
            </a:r>
            <a:r>
              <a:rPr lang="en-US" sz="4000" dirty="0"/>
              <a:t> </a:t>
            </a:r>
            <a:r>
              <a:rPr lang="en-US" sz="4000" dirty="0" err="1"/>
              <a:t>loại</a:t>
            </a:r>
            <a:r>
              <a:rPr lang="en-US" sz="4000" dirty="0"/>
              <a:t> </a:t>
            </a:r>
            <a:r>
              <a:rPr lang="en-US" sz="4000" dirty="0" err="1"/>
              <a:t>thải</a:t>
            </a:r>
            <a:r>
              <a:rPr lang="en-US" sz="4000" dirty="0"/>
              <a:t> </a:t>
            </a:r>
            <a:r>
              <a:rPr lang="en-US" sz="4000" dirty="0" err="1"/>
              <a:t>khí</a:t>
            </a:r>
            <a:r>
              <a:rPr lang="en-US" sz="4000" dirty="0"/>
              <a:t> nitrogen</a:t>
            </a:r>
          </a:p>
          <a:p>
            <a:pPr marL="0" indent="0">
              <a:buNone/>
            </a:pPr>
            <a:endParaRPr lang="en-US" sz="4000" dirty="0">
              <a:latin typeface="+mj-lt"/>
            </a:endParaRPr>
          </a:p>
        </p:txBody>
      </p:sp>
      <p:sp>
        <p:nvSpPr>
          <p:cNvPr id="3" name="Oval 2"/>
          <p:cNvSpPr/>
          <p:nvPr/>
        </p:nvSpPr>
        <p:spPr>
          <a:xfrm>
            <a:off x="1295400" y="5295900"/>
            <a:ext cx="609600"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Tree>
    <p:extLst>
      <p:ext uri="{BB962C8B-B14F-4D97-AF65-F5344CB8AC3E}">
        <p14:creationId xmlns:p14="http://schemas.microsoft.com/office/powerpoint/2010/main" val="338994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2BCF147-ECEE-9A1F-6857-0C1DEB517814}"/>
              </a:ext>
            </a:extLst>
          </p:cNvPr>
          <p:cNvSpPr>
            <a:spLocks noGrp="1"/>
          </p:cNvSpPr>
          <p:nvPr>
            <p:ph idx="1"/>
          </p:nvPr>
        </p:nvSpPr>
        <p:spPr>
          <a:xfrm>
            <a:off x="1219200" y="1790700"/>
            <a:ext cx="15773400" cy="6527007"/>
          </a:xfrm>
        </p:spPr>
        <p:txBody>
          <a:bodyPr>
            <a:normAutofit/>
          </a:bodyPr>
          <a:lstStyle/>
          <a:p>
            <a:pPr marL="0" indent="0">
              <a:buNone/>
            </a:pPr>
            <a:r>
              <a:rPr lang="en-US" sz="4000" b="1" dirty="0" err="1"/>
              <a:t>Câu</a:t>
            </a:r>
            <a:r>
              <a:rPr lang="en-US" sz="4000" b="1" dirty="0"/>
              <a:t> 8:</a:t>
            </a:r>
            <a:r>
              <a:rPr lang="en-US" sz="4000" dirty="0"/>
              <a:t> </a:t>
            </a:r>
            <a:r>
              <a:rPr lang="en-US" sz="4000" dirty="0" err="1"/>
              <a:t>Bộ</a:t>
            </a:r>
            <a:r>
              <a:rPr lang="en-US" sz="4000" dirty="0"/>
              <a:t> </a:t>
            </a:r>
            <a:r>
              <a:rPr lang="en-US" sz="4000" dirty="0" err="1"/>
              <a:t>phận</a:t>
            </a:r>
            <a:r>
              <a:rPr lang="en-US" sz="4000" dirty="0"/>
              <a:t> </a:t>
            </a:r>
            <a:r>
              <a:rPr lang="en-US" sz="4000" dirty="0" err="1"/>
              <a:t>nào</a:t>
            </a:r>
            <a:r>
              <a:rPr lang="en-US" sz="4000" dirty="0"/>
              <a:t> </a:t>
            </a:r>
            <a:r>
              <a:rPr lang="en-US" sz="4000" dirty="0" err="1"/>
              <a:t>dưới</a:t>
            </a:r>
            <a:r>
              <a:rPr lang="en-US" sz="4000" dirty="0"/>
              <a:t> </a:t>
            </a:r>
            <a:r>
              <a:rPr lang="en-US" sz="4000" dirty="0" err="1"/>
              <a:t>đây</a:t>
            </a:r>
            <a:r>
              <a:rPr lang="en-US" sz="4000" dirty="0"/>
              <a:t> </a:t>
            </a:r>
            <a:r>
              <a:rPr lang="en-US" sz="4000" dirty="0" err="1"/>
              <a:t>ngoài</a:t>
            </a:r>
            <a:r>
              <a:rPr lang="en-US" sz="4000" dirty="0"/>
              <a:t> </a:t>
            </a:r>
            <a:r>
              <a:rPr lang="en-US" sz="4000" dirty="0" err="1"/>
              <a:t>chức</a:t>
            </a:r>
            <a:r>
              <a:rPr lang="en-US" sz="4000" dirty="0"/>
              <a:t> </a:t>
            </a:r>
            <a:r>
              <a:rPr lang="en-US" sz="4000" dirty="0" err="1"/>
              <a:t>năng</a:t>
            </a:r>
            <a:r>
              <a:rPr lang="en-US" sz="4000" dirty="0"/>
              <a:t> </a:t>
            </a:r>
            <a:r>
              <a:rPr lang="en-US" sz="4000" dirty="0" err="1"/>
              <a:t>hô</a:t>
            </a:r>
            <a:r>
              <a:rPr lang="en-US" sz="4000" dirty="0"/>
              <a:t> </a:t>
            </a:r>
            <a:r>
              <a:rPr lang="en-US" sz="4000" dirty="0" err="1"/>
              <a:t>hấp</a:t>
            </a:r>
            <a:r>
              <a:rPr lang="en-US" sz="4000" dirty="0"/>
              <a:t> </a:t>
            </a:r>
            <a:r>
              <a:rPr lang="en-US" sz="4000" dirty="0" err="1"/>
              <a:t>còn</a:t>
            </a:r>
            <a:r>
              <a:rPr lang="en-US" sz="4000" dirty="0"/>
              <a:t> </a:t>
            </a:r>
            <a:r>
              <a:rPr lang="en-US" sz="4000" dirty="0" err="1"/>
              <a:t>kiêm</a:t>
            </a:r>
            <a:r>
              <a:rPr lang="en-US" sz="4000" dirty="0"/>
              <a:t> </a:t>
            </a:r>
            <a:r>
              <a:rPr lang="en-US" sz="4000" dirty="0" err="1"/>
              <a:t>thêm</a:t>
            </a:r>
            <a:r>
              <a:rPr lang="en-US" sz="4000" dirty="0"/>
              <a:t> </a:t>
            </a:r>
            <a:r>
              <a:rPr lang="en-US" sz="4000" dirty="0" err="1"/>
              <a:t>vai</a:t>
            </a:r>
            <a:r>
              <a:rPr lang="en-US" sz="4000" dirty="0"/>
              <a:t> </a:t>
            </a:r>
            <a:r>
              <a:rPr lang="en-US" sz="4000" dirty="0" err="1"/>
              <a:t>trò</a:t>
            </a:r>
            <a:r>
              <a:rPr lang="en-US" sz="4000" dirty="0"/>
              <a:t> </a:t>
            </a:r>
            <a:r>
              <a:rPr lang="en-US" sz="4000" dirty="0" err="1"/>
              <a:t>khác</a:t>
            </a:r>
            <a:r>
              <a:rPr lang="en-US" sz="4000" dirty="0"/>
              <a:t>?</a:t>
            </a:r>
          </a:p>
          <a:p>
            <a:pPr marL="0" indent="0">
              <a:buNone/>
            </a:pPr>
            <a:endParaRPr lang="en-US" sz="4000" dirty="0"/>
          </a:p>
          <a:p>
            <a:pPr marL="0" indent="0">
              <a:buNone/>
            </a:pPr>
            <a:r>
              <a:rPr lang="en-US" sz="4000" dirty="0"/>
              <a:t>A. </a:t>
            </a:r>
            <a:r>
              <a:rPr lang="en-US" sz="4000" dirty="0" err="1"/>
              <a:t>Khí</a:t>
            </a:r>
            <a:r>
              <a:rPr lang="en-US" sz="4000" dirty="0"/>
              <a:t> </a:t>
            </a:r>
            <a:r>
              <a:rPr lang="en-US" sz="4000" dirty="0" err="1"/>
              <a:t>quản</a:t>
            </a:r>
            <a:r>
              <a:rPr lang="en-US" sz="4000" dirty="0"/>
              <a:t>					</a:t>
            </a:r>
          </a:p>
          <a:p>
            <a:pPr marL="0" indent="0">
              <a:buNone/>
            </a:pPr>
            <a:r>
              <a:rPr lang="en-US" sz="4000" dirty="0"/>
              <a:t>B. </a:t>
            </a:r>
            <a:r>
              <a:rPr lang="en-US" sz="4000" dirty="0" err="1"/>
              <a:t>Thanh</a:t>
            </a:r>
            <a:r>
              <a:rPr lang="en-US" sz="4000" dirty="0"/>
              <a:t> </a:t>
            </a:r>
            <a:r>
              <a:rPr lang="en-US" sz="4000" dirty="0" err="1"/>
              <a:t>quản</a:t>
            </a:r>
            <a:endParaRPr lang="en-US" sz="4000" dirty="0"/>
          </a:p>
          <a:p>
            <a:pPr marL="0" indent="0">
              <a:buNone/>
            </a:pPr>
            <a:r>
              <a:rPr lang="en-US" sz="4000" dirty="0"/>
              <a:t>C. </a:t>
            </a:r>
            <a:r>
              <a:rPr lang="en-US" sz="4000" dirty="0" err="1"/>
              <a:t>Phổi</a:t>
            </a:r>
            <a:r>
              <a:rPr lang="en-US" sz="4000" dirty="0"/>
              <a:t>					</a:t>
            </a:r>
          </a:p>
          <a:p>
            <a:pPr marL="0" indent="0">
              <a:buNone/>
            </a:pPr>
            <a:r>
              <a:rPr lang="en-US" sz="4000" dirty="0"/>
              <a:t>D. </a:t>
            </a:r>
            <a:r>
              <a:rPr lang="en-US" sz="4000" dirty="0" err="1"/>
              <a:t>Phế</a:t>
            </a:r>
            <a:r>
              <a:rPr lang="en-US" sz="4000" dirty="0"/>
              <a:t> </a:t>
            </a:r>
            <a:r>
              <a:rPr lang="en-US" sz="4000" dirty="0" err="1"/>
              <a:t>quản</a:t>
            </a:r>
            <a:endParaRPr lang="en-US" sz="4000" dirty="0"/>
          </a:p>
        </p:txBody>
      </p:sp>
      <p:sp>
        <p:nvSpPr>
          <p:cNvPr id="3" name="Oval 2"/>
          <p:cNvSpPr/>
          <p:nvPr/>
        </p:nvSpPr>
        <p:spPr>
          <a:xfrm>
            <a:off x="1143000" y="4533900"/>
            <a:ext cx="609600"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latin typeface="+mj-lt"/>
            </a:endParaRPr>
          </a:p>
        </p:txBody>
      </p:sp>
    </p:spTree>
    <p:extLst>
      <p:ext uri="{BB962C8B-B14F-4D97-AF65-F5344CB8AC3E}">
        <p14:creationId xmlns:p14="http://schemas.microsoft.com/office/powerpoint/2010/main" val="17973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2BCF147-ECEE-9A1F-6857-0C1DEB517814}"/>
              </a:ext>
            </a:extLst>
          </p:cNvPr>
          <p:cNvSpPr>
            <a:spLocks noGrp="1"/>
          </p:cNvSpPr>
          <p:nvPr>
            <p:ph idx="1"/>
          </p:nvPr>
        </p:nvSpPr>
        <p:spPr>
          <a:xfrm>
            <a:off x="1257300" y="2738438"/>
            <a:ext cx="15773400" cy="6527007"/>
          </a:xfrm>
        </p:spPr>
        <p:txBody>
          <a:bodyPr>
            <a:normAutofit/>
          </a:bodyPr>
          <a:lstStyle/>
          <a:p>
            <a:pPr marL="0" indent="0">
              <a:buNone/>
            </a:pPr>
            <a:r>
              <a:rPr lang="en-US" sz="4000" b="1" dirty="0" err="1"/>
              <a:t>Câu</a:t>
            </a:r>
            <a:r>
              <a:rPr lang="en-US" sz="4000" b="1" dirty="0"/>
              <a:t> 9:</a:t>
            </a:r>
            <a:r>
              <a:rPr lang="en-US" sz="4000" dirty="0"/>
              <a:t> </a:t>
            </a:r>
            <a:r>
              <a:rPr lang="en-US" sz="4000" dirty="0" err="1"/>
              <a:t>Bộ</a:t>
            </a:r>
            <a:r>
              <a:rPr lang="en-US" sz="4000" dirty="0"/>
              <a:t> </a:t>
            </a:r>
            <a:r>
              <a:rPr lang="en-US" sz="4000" dirty="0" err="1"/>
              <a:t>phận</a:t>
            </a:r>
            <a:r>
              <a:rPr lang="en-US" sz="4000" dirty="0"/>
              <a:t> </a:t>
            </a:r>
            <a:r>
              <a:rPr lang="en-US" sz="4000" dirty="0" err="1"/>
              <a:t>nào</a:t>
            </a:r>
            <a:r>
              <a:rPr lang="en-US" sz="4000" dirty="0"/>
              <a:t> </a:t>
            </a:r>
            <a:r>
              <a:rPr lang="en-US" sz="4000" dirty="0" err="1"/>
              <a:t>dưới</a:t>
            </a:r>
            <a:r>
              <a:rPr lang="en-US" sz="4000" dirty="0"/>
              <a:t> </a:t>
            </a:r>
            <a:r>
              <a:rPr lang="en-US" sz="4000" dirty="0" err="1"/>
              <a:t>đây</a:t>
            </a:r>
            <a:r>
              <a:rPr lang="en-US" sz="4000" dirty="0"/>
              <a:t> </a:t>
            </a:r>
            <a:r>
              <a:rPr lang="en-US" sz="4000" dirty="0" err="1"/>
              <a:t>không</a:t>
            </a:r>
            <a:r>
              <a:rPr lang="en-US" sz="4000" dirty="0"/>
              <a:t> </a:t>
            </a:r>
            <a:r>
              <a:rPr lang="en-US" sz="4000" dirty="0" err="1"/>
              <a:t>thuộc</a:t>
            </a:r>
            <a:r>
              <a:rPr lang="en-US" sz="4000" dirty="0"/>
              <a:t> </a:t>
            </a:r>
            <a:r>
              <a:rPr lang="en-US" sz="4000" dirty="0" err="1"/>
              <a:t>hệ</a:t>
            </a:r>
            <a:r>
              <a:rPr lang="en-US" sz="4000" dirty="0"/>
              <a:t> </a:t>
            </a:r>
            <a:r>
              <a:rPr lang="en-US" sz="4000" dirty="0" err="1"/>
              <a:t>hô</a:t>
            </a:r>
            <a:r>
              <a:rPr lang="en-US" sz="4000" dirty="0"/>
              <a:t> </a:t>
            </a:r>
            <a:r>
              <a:rPr lang="en-US" sz="4000" dirty="0" err="1"/>
              <a:t>hấp</a:t>
            </a:r>
            <a:r>
              <a:rPr lang="en-US" sz="4000" dirty="0"/>
              <a:t>?</a:t>
            </a:r>
          </a:p>
          <a:p>
            <a:pPr marL="0" indent="0">
              <a:buNone/>
            </a:pPr>
            <a:endParaRPr lang="en-US" sz="4000" dirty="0"/>
          </a:p>
          <a:p>
            <a:pPr marL="0" indent="0">
              <a:buNone/>
            </a:pPr>
            <a:r>
              <a:rPr lang="en-US" sz="4000" dirty="0"/>
              <a:t>A. </a:t>
            </a:r>
            <a:r>
              <a:rPr lang="en-US" sz="4000" dirty="0" err="1"/>
              <a:t>Thanh</a:t>
            </a:r>
            <a:r>
              <a:rPr lang="en-US" sz="4000" dirty="0"/>
              <a:t> </a:t>
            </a:r>
            <a:r>
              <a:rPr lang="en-US" sz="4000" dirty="0" err="1"/>
              <a:t>quản</a:t>
            </a:r>
            <a:r>
              <a:rPr lang="en-US" sz="4000" dirty="0"/>
              <a:t>				</a:t>
            </a:r>
          </a:p>
          <a:p>
            <a:pPr marL="0" indent="0">
              <a:buNone/>
            </a:pPr>
            <a:r>
              <a:rPr lang="en-US" sz="4000" dirty="0"/>
              <a:t>B. </a:t>
            </a:r>
            <a:r>
              <a:rPr lang="en-US" sz="4000" dirty="0" err="1"/>
              <a:t>Thực</a:t>
            </a:r>
            <a:r>
              <a:rPr lang="en-US" sz="4000" dirty="0"/>
              <a:t> </a:t>
            </a:r>
            <a:r>
              <a:rPr lang="en-US" sz="4000" dirty="0" err="1"/>
              <a:t>quản</a:t>
            </a:r>
            <a:endParaRPr lang="en-US" sz="4000" dirty="0"/>
          </a:p>
          <a:p>
            <a:pPr marL="0" indent="0">
              <a:buNone/>
            </a:pPr>
            <a:r>
              <a:rPr lang="en-US" sz="4000" dirty="0"/>
              <a:t>C. </a:t>
            </a:r>
            <a:r>
              <a:rPr lang="en-US" sz="4000" dirty="0" err="1"/>
              <a:t>Khí</a:t>
            </a:r>
            <a:r>
              <a:rPr lang="en-US" sz="4000" dirty="0"/>
              <a:t> </a:t>
            </a:r>
            <a:r>
              <a:rPr lang="en-US" sz="4000" dirty="0" err="1"/>
              <a:t>quản</a:t>
            </a:r>
            <a:r>
              <a:rPr lang="en-US" sz="4000" dirty="0"/>
              <a:t>					</a:t>
            </a:r>
          </a:p>
          <a:p>
            <a:pPr marL="0" indent="0">
              <a:buNone/>
            </a:pPr>
            <a:r>
              <a:rPr lang="en-US" sz="4000" dirty="0"/>
              <a:t>D. </a:t>
            </a:r>
            <a:r>
              <a:rPr lang="en-US" sz="4000" dirty="0" err="1"/>
              <a:t>Phế</a:t>
            </a:r>
            <a:r>
              <a:rPr lang="en-US" sz="4000" dirty="0"/>
              <a:t> </a:t>
            </a:r>
            <a:r>
              <a:rPr lang="en-US" sz="4000" dirty="0" err="1"/>
              <a:t>quản</a:t>
            </a:r>
            <a:endParaRPr lang="en-US" sz="4000" dirty="0"/>
          </a:p>
        </p:txBody>
      </p:sp>
      <p:sp>
        <p:nvSpPr>
          <p:cNvPr id="5" name="Oval 4"/>
          <p:cNvSpPr/>
          <p:nvPr/>
        </p:nvSpPr>
        <p:spPr>
          <a:xfrm>
            <a:off x="1219200" y="4914900"/>
            <a:ext cx="609600"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latin typeface="+mj-lt"/>
            </a:endParaRPr>
          </a:p>
        </p:txBody>
      </p:sp>
    </p:spTree>
    <p:extLst>
      <p:ext uri="{BB962C8B-B14F-4D97-AF65-F5344CB8AC3E}">
        <p14:creationId xmlns:p14="http://schemas.microsoft.com/office/powerpoint/2010/main" val="254435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2BCF147-ECEE-9A1F-6857-0C1DEB517814}"/>
              </a:ext>
            </a:extLst>
          </p:cNvPr>
          <p:cNvSpPr>
            <a:spLocks noGrp="1"/>
          </p:cNvSpPr>
          <p:nvPr>
            <p:ph idx="1"/>
          </p:nvPr>
        </p:nvSpPr>
        <p:spPr>
          <a:xfrm>
            <a:off x="1257300" y="2738438"/>
            <a:ext cx="15773400" cy="6527007"/>
          </a:xfrm>
        </p:spPr>
        <p:txBody>
          <a:bodyPr>
            <a:normAutofit/>
          </a:bodyPr>
          <a:lstStyle/>
          <a:p>
            <a:pPr marL="0" indent="0">
              <a:buNone/>
            </a:pPr>
            <a:r>
              <a:rPr lang="en-US" sz="4000" b="1" dirty="0" err="1"/>
              <a:t>Câu</a:t>
            </a:r>
            <a:r>
              <a:rPr lang="en-US" sz="4000" b="1" dirty="0"/>
              <a:t> 10:</a:t>
            </a:r>
            <a:r>
              <a:rPr lang="en-US" sz="4000" dirty="0"/>
              <a:t> </a:t>
            </a:r>
            <a:r>
              <a:rPr lang="en-US" sz="4000" dirty="0" err="1"/>
              <a:t>Để</a:t>
            </a:r>
            <a:r>
              <a:rPr lang="en-US" sz="4000" dirty="0"/>
              <a:t> </a:t>
            </a:r>
            <a:r>
              <a:rPr lang="en-US" sz="4000" dirty="0" err="1"/>
              <a:t>bảo</a:t>
            </a:r>
            <a:r>
              <a:rPr lang="en-US" sz="4000" dirty="0"/>
              <a:t> </a:t>
            </a:r>
            <a:r>
              <a:rPr lang="en-US" sz="4000" dirty="0" err="1"/>
              <a:t>vệ</a:t>
            </a:r>
            <a:r>
              <a:rPr lang="en-US" sz="4000" dirty="0"/>
              <a:t> </a:t>
            </a:r>
            <a:r>
              <a:rPr lang="en-US" sz="4000" dirty="0" err="1"/>
              <a:t>phổi</a:t>
            </a:r>
            <a:r>
              <a:rPr lang="en-US" sz="4000" dirty="0"/>
              <a:t> </a:t>
            </a:r>
            <a:r>
              <a:rPr lang="en-US" sz="4000" dirty="0" err="1"/>
              <a:t>và</a:t>
            </a:r>
            <a:r>
              <a:rPr lang="en-US" sz="4000" dirty="0"/>
              <a:t> </a:t>
            </a:r>
            <a:r>
              <a:rPr lang="en-US" sz="4000" dirty="0" err="1"/>
              <a:t>tăng</a:t>
            </a:r>
            <a:r>
              <a:rPr lang="en-US" sz="4000" dirty="0"/>
              <a:t> </a:t>
            </a:r>
            <a:r>
              <a:rPr lang="en-US" sz="4000" dirty="0" err="1"/>
              <a:t>hiệu</a:t>
            </a:r>
            <a:r>
              <a:rPr lang="en-US" sz="4000" dirty="0"/>
              <a:t> </a:t>
            </a:r>
            <a:r>
              <a:rPr lang="en-US" sz="4000" dirty="0" err="1"/>
              <a:t>quả</a:t>
            </a:r>
            <a:r>
              <a:rPr lang="en-US" sz="4000" dirty="0"/>
              <a:t> </a:t>
            </a:r>
            <a:r>
              <a:rPr lang="en-US" sz="4000" dirty="0" err="1"/>
              <a:t>hô</a:t>
            </a:r>
            <a:r>
              <a:rPr lang="en-US" sz="4000" dirty="0"/>
              <a:t> </a:t>
            </a:r>
            <a:r>
              <a:rPr lang="en-US" sz="4000" dirty="0" err="1"/>
              <a:t>hấp</a:t>
            </a:r>
            <a:r>
              <a:rPr lang="en-US" sz="4000" dirty="0"/>
              <a:t>, </a:t>
            </a:r>
            <a:r>
              <a:rPr lang="en-US" sz="4000" dirty="0" err="1"/>
              <a:t>chúng</a:t>
            </a:r>
            <a:r>
              <a:rPr lang="en-US" sz="4000" dirty="0"/>
              <a:t> ta </a:t>
            </a:r>
            <a:r>
              <a:rPr lang="en-US" sz="4000" dirty="0" err="1"/>
              <a:t>cần</a:t>
            </a:r>
            <a:r>
              <a:rPr lang="en-US" sz="4000" dirty="0"/>
              <a:t> </a:t>
            </a:r>
            <a:r>
              <a:rPr lang="en-US" sz="4000" dirty="0" err="1"/>
              <a:t>lưu</a:t>
            </a:r>
            <a:r>
              <a:rPr lang="en-US" sz="4000" dirty="0"/>
              <a:t> ý </a:t>
            </a:r>
            <a:r>
              <a:rPr lang="en-US" sz="4000" dirty="0" err="1"/>
              <a:t>điều</a:t>
            </a:r>
            <a:r>
              <a:rPr lang="en-US" sz="4000" dirty="0"/>
              <a:t> </a:t>
            </a:r>
            <a:r>
              <a:rPr lang="en-US" sz="4000" dirty="0" err="1"/>
              <a:t>nào</a:t>
            </a:r>
            <a:r>
              <a:rPr lang="en-US" sz="4000" dirty="0"/>
              <a:t> </a:t>
            </a:r>
            <a:r>
              <a:rPr lang="en-US" sz="4000" dirty="0" err="1"/>
              <a:t>sau</a:t>
            </a:r>
            <a:r>
              <a:rPr lang="en-US" sz="4000" dirty="0"/>
              <a:t> </a:t>
            </a:r>
            <a:r>
              <a:rPr lang="en-US" sz="4000" dirty="0" err="1"/>
              <a:t>đây</a:t>
            </a:r>
            <a:r>
              <a:rPr lang="en-US" sz="4000" dirty="0"/>
              <a:t>?</a:t>
            </a:r>
          </a:p>
          <a:p>
            <a:pPr marL="0" indent="0">
              <a:buNone/>
            </a:pPr>
            <a:endParaRPr lang="en-US" sz="4000" dirty="0"/>
          </a:p>
          <a:p>
            <a:pPr marL="0" indent="0">
              <a:buNone/>
            </a:pPr>
            <a:r>
              <a:rPr lang="en-US" sz="4000" dirty="0"/>
              <a:t>A. </a:t>
            </a:r>
            <a:r>
              <a:rPr lang="en-US" sz="4000" dirty="0" err="1"/>
              <a:t>Đeo</a:t>
            </a:r>
            <a:r>
              <a:rPr lang="en-US" sz="4000" dirty="0"/>
              <a:t> </a:t>
            </a:r>
            <a:r>
              <a:rPr lang="en-US" sz="4000" dirty="0" err="1"/>
              <a:t>khẩu</a:t>
            </a:r>
            <a:r>
              <a:rPr lang="en-US" sz="4000" dirty="0"/>
              <a:t> </a:t>
            </a:r>
            <a:r>
              <a:rPr lang="en-US" sz="4000" dirty="0" err="1"/>
              <a:t>trang</a:t>
            </a:r>
            <a:r>
              <a:rPr lang="en-US" sz="4000" dirty="0"/>
              <a:t> </a:t>
            </a:r>
            <a:r>
              <a:rPr lang="en-US" sz="4000" dirty="0" err="1"/>
              <a:t>khi</a:t>
            </a:r>
            <a:r>
              <a:rPr lang="en-US" sz="4000" dirty="0"/>
              <a:t> </a:t>
            </a:r>
            <a:r>
              <a:rPr lang="en-US" sz="4000" dirty="0" err="1"/>
              <a:t>tiếp</a:t>
            </a:r>
            <a:r>
              <a:rPr lang="en-US" sz="4000" dirty="0"/>
              <a:t> </a:t>
            </a:r>
            <a:r>
              <a:rPr lang="en-US" sz="4000" dirty="0" err="1"/>
              <a:t>xúc</a:t>
            </a:r>
            <a:r>
              <a:rPr lang="en-US" sz="4000" dirty="0"/>
              <a:t> </a:t>
            </a:r>
            <a:r>
              <a:rPr lang="en-US" sz="4000" dirty="0" err="1"/>
              <a:t>với</a:t>
            </a:r>
            <a:r>
              <a:rPr lang="en-US" sz="4000" dirty="0"/>
              <a:t> </a:t>
            </a:r>
            <a:r>
              <a:rPr lang="en-US" sz="4000" dirty="0" err="1"/>
              <a:t>khói</a:t>
            </a:r>
            <a:r>
              <a:rPr lang="en-US" sz="4000" dirty="0"/>
              <a:t> </a:t>
            </a:r>
            <a:r>
              <a:rPr lang="en-US" sz="4000" dirty="0" err="1"/>
              <a:t>bụi</a:t>
            </a:r>
            <a:r>
              <a:rPr lang="en-US" sz="4000" dirty="0"/>
              <a:t> hay </a:t>
            </a:r>
            <a:r>
              <a:rPr lang="en-US" sz="4000" dirty="0" err="1"/>
              <a:t>môi</a:t>
            </a:r>
            <a:r>
              <a:rPr lang="en-US" sz="4000" dirty="0"/>
              <a:t> </a:t>
            </a:r>
            <a:r>
              <a:rPr lang="en-US" sz="4000" dirty="0" err="1"/>
              <a:t>trường</a:t>
            </a:r>
            <a:r>
              <a:rPr lang="en-US" sz="4000" dirty="0"/>
              <a:t> </a:t>
            </a:r>
            <a:r>
              <a:rPr lang="en-US" sz="4000" dirty="0" err="1"/>
              <a:t>có</a:t>
            </a:r>
            <a:r>
              <a:rPr lang="en-US" sz="4000" dirty="0"/>
              <a:t> </a:t>
            </a:r>
            <a:r>
              <a:rPr lang="en-US" sz="4000" dirty="0" err="1"/>
              <a:t>nhiều</a:t>
            </a:r>
            <a:r>
              <a:rPr lang="en-US" sz="4000" dirty="0"/>
              <a:t> </a:t>
            </a:r>
            <a:r>
              <a:rPr lang="en-US" sz="4000" dirty="0" err="1"/>
              <a:t>hoá</a:t>
            </a:r>
            <a:r>
              <a:rPr lang="en-US" sz="4000" dirty="0"/>
              <a:t> </a:t>
            </a:r>
            <a:r>
              <a:rPr lang="en-US" sz="4000" dirty="0" err="1"/>
              <a:t>chất</a:t>
            </a:r>
            <a:r>
              <a:rPr lang="en-US" sz="4000" dirty="0"/>
              <a:t> </a:t>
            </a:r>
            <a:r>
              <a:rPr lang="en-US" sz="4000" dirty="0" err="1"/>
              <a:t>độc</a:t>
            </a:r>
            <a:r>
              <a:rPr lang="en-US" sz="4000" dirty="0"/>
              <a:t> </a:t>
            </a:r>
            <a:r>
              <a:rPr lang="en-US" sz="4000" dirty="0" err="1"/>
              <a:t>hại</a:t>
            </a:r>
            <a:endParaRPr lang="en-US" sz="4000" dirty="0"/>
          </a:p>
          <a:p>
            <a:pPr marL="0" indent="0">
              <a:buNone/>
            </a:pPr>
            <a:r>
              <a:rPr lang="en-US" sz="4000" dirty="0"/>
              <a:t>B. </a:t>
            </a:r>
            <a:r>
              <a:rPr lang="en-US" sz="4000" dirty="0" err="1"/>
              <a:t>Thường</a:t>
            </a:r>
            <a:r>
              <a:rPr lang="en-US" sz="4000" dirty="0"/>
              <a:t> </a:t>
            </a:r>
            <a:r>
              <a:rPr lang="en-US" sz="4000" dirty="0" err="1"/>
              <a:t>xuyên</a:t>
            </a:r>
            <a:r>
              <a:rPr lang="en-US" sz="4000" dirty="0"/>
              <a:t> </a:t>
            </a:r>
            <a:r>
              <a:rPr lang="en-US" sz="4000" dirty="0" err="1"/>
              <a:t>luyện</a:t>
            </a:r>
            <a:r>
              <a:rPr lang="en-US" sz="4000" dirty="0"/>
              <a:t> </a:t>
            </a:r>
            <a:r>
              <a:rPr lang="en-US" sz="4000" dirty="0" err="1"/>
              <a:t>tập</a:t>
            </a:r>
            <a:r>
              <a:rPr lang="en-US" sz="4000" dirty="0"/>
              <a:t> </a:t>
            </a:r>
            <a:r>
              <a:rPr lang="en-US" sz="4000" dirty="0" err="1"/>
              <a:t>thể</a:t>
            </a:r>
            <a:r>
              <a:rPr lang="en-US" sz="4000" dirty="0"/>
              <a:t> </a:t>
            </a:r>
            <a:r>
              <a:rPr lang="en-US" sz="4000" dirty="0" err="1"/>
              <a:t>dục</a:t>
            </a:r>
            <a:r>
              <a:rPr lang="en-US" sz="4000" dirty="0"/>
              <a:t> </a:t>
            </a:r>
            <a:r>
              <a:rPr lang="en-US" sz="4000" dirty="0" err="1"/>
              <a:t>thể</a:t>
            </a:r>
            <a:r>
              <a:rPr lang="en-US" sz="4000" dirty="0"/>
              <a:t> </a:t>
            </a:r>
            <a:r>
              <a:rPr lang="en-US" sz="4000" dirty="0" err="1"/>
              <a:t>thao</a:t>
            </a:r>
            <a:r>
              <a:rPr lang="en-US" sz="4000" dirty="0"/>
              <a:t>, </a:t>
            </a:r>
            <a:r>
              <a:rPr lang="en-US" sz="4000" dirty="0" err="1"/>
              <a:t>bao</a:t>
            </a:r>
            <a:r>
              <a:rPr lang="en-US" sz="4000" dirty="0"/>
              <a:t> </a:t>
            </a:r>
            <a:r>
              <a:rPr lang="en-US" sz="4000" dirty="0" err="1"/>
              <a:t>gồm</a:t>
            </a:r>
            <a:r>
              <a:rPr lang="en-US" sz="4000" dirty="0"/>
              <a:t> </a:t>
            </a:r>
            <a:r>
              <a:rPr lang="en-US" sz="4000" dirty="0" err="1"/>
              <a:t>cả</a:t>
            </a:r>
            <a:r>
              <a:rPr lang="en-US" sz="4000" dirty="0"/>
              <a:t> </a:t>
            </a:r>
            <a:r>
              <a:rPr lang="en-US" sz="4000" dirty="0" err="1"/>
              <a:t>luyện</a:t>
            </a:r>
            <a:r>
              <a:rPr lang="en-US" sz="4000" dirty="0"/>
              <a:t> </a:t>
            </a:r>
            <a:r>
              <a:rPr lang="en-US" sz="4000" dirty="0" err="1"/>
              <a:t>thở</a:t>
            </a:r>
            <a:endParaRPr lang="en-US" sz="4000" dirty="0"/>
          </a:p>
          <a:p>
            <a:pPr marL="0" indent="0">
              <a:buNone/>
            </a:pPr>
            <a:r>
              <a:rPr lang="en-US" sz="4000" dirty="0"/>
              <a:t>C. </a:t>
            </a:r>
            <a:r>
              <a:rPr lang="en-US" sz="4000" dirty="0" err="1"/>
              <a:t>Nói</a:t>
            </a:r>
            <a:r>
              <a:rPr lang="en-US" sz="4000" dirty="0"/>
              <a:t> </a:t>
            </a:r>
            <a:r>
              <a:rPr lang="en-US" sz="4000" dirty="0" err="1"/>
              <a:t>không</a:t>
            </a:r>
            <a:r>
              <a:rPr lang="en-US" sz="4000" dirty="0"/>
              <a:t> </a:t>
            </a:r>
            <a:r>
              <a:rPr lang="en-US" sz="4000" dirty="0" err="1"/>
              <a:t>với</a:t>
            </a:r>
            <a:r>
              <a:rPr lang="en-US" sz="4000" dirty="0"/>
              <a:t> </a:t>
            </a:r>
            <a:r>
              <a:rPr lang="en-US" sz="4000" dirty="0" err="1"/>
              <a:t>thuốc</a:t>
            </a:r>
            <a:r>
              <a:rPr lang="en-US" sz="4000" dirty="0"/>
              <a:t> </a:t>
            </a:r>
            <a:r>
              <a:rPr lang="en-US" sz="4000" dirty="0" err="1"/>
              <a:t>lá</a:t>
            </a:r>
            <a:endParaRPr lang="en-US" sz="4000" dirty="0"/>
          </a:p>
          <a:p>
            <a:pPr marL="0" indent="0">
              <a:buNone/>
            </a:pPr>
            <a:r>
              <a:rPr lang="en-US" sz="4000" dirty="0"/>
              <a:t>D. </a:t>
            </a:r>
            <a:r>
              <a:rPr lang="en-US" sz="4000" dirty="0" err="1"/>
              <a:t>Tất</a:t>
            </a:r>
            <a:r>
              <a:rPr lang="en-US" sz="4000" dirty="0"/>
              <a:t> </a:t>
            </a:r>
            <a:r>
              <a:rPr lang="en-US" sz="4000" dirty="0" err="1"/>
              <a:t>cả</a:t>
            </a:r>
            <a:r>
              <a:rPr lang="en-US" sz="4000" dirty="0"/>
              <a:t> </a:t>
            </a:r>
            <a:r>
              <a:rPr lang="en-US" sz="4000" dirty="0" err="1"/>
              <a:t>các</a:t>
            </a:r>
            <a:r>
              <a:rPr lang="en-US" sz="4000" dirty="0"/>
              <a:t> </a:t>
            </a:r>
            <a:r>
              <a:rPr lang="en-US" sz="4000" dirty="0" err="1"/>
              <a:t>phương</a:t>
            </a:r>
            <a:r>
              <a:rPr lang="en-US" sz="4000" dirty="0"/>
              <a:t> </a:t>
            </a:r>
            <a:r>
              <a:rPr lang="en-US" sz="4000" dirty="0" err="1"/>
              <a:t>án</a:t>
            </a:r>
            <a:r>
              <a:rPr lang="en-US" sz="4000" dirty="0"/>
              <a:t> </a:t>
            </a:r>
            <a:r>
              <a:rPr lang="en-US" sz="4000" dirty="0" err="1"/>
              <a:t>trên</a:t>
            </a:r>
            <a:endParaRPr lang="en-US" sz="4000" dirty="0"/>
          </a:p>
        </p:txBody>
      </p:sp>
      <p:sp>
        <p:nvSpPr>
          <p:cNvPr id="5" name="Oval 4"/>
          <p:cNvSpPr/>
          <p:nvPr/>
        </p:nvSpPr>
        <p:spPr>
          <a:xfrm>
            <a:off x="1206500" y="7429500"/>
            <a:ext cx="609600"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latin typeface="+mj-lt"/>
            </a:endParaRPr>
          </a:p>
        </p:txBody>
      </p:sp>
    </p:spTree>
    <p:extLst>
      <p:ext uri="{BB962C8B-B14F-4D97-AF65-F5344CB8AC3E}">
        <p14:creationId xmlns:p14="http://schemas.microsoft.com/office/powerpoint/2010/main" val="299963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2BCF147-ECEE-9A1F-6857-0C1DEB517814}"/>
              </a:ext>
            </a:extLst>
          </p:cNvPr>
          <p:cNvSpPr>
            <a:spLocks noGrp="1"/>
          </p:cNvSpPr>
          <p:nvPr>
            <p:ph idx="1"/>
          </p:nvPr>
        </p:nvSpPr>
        <p:spPr>
          <a:xfrm>
            <a:off x="1257300" y="2738438"/>
            <a:ext cx="15773400" cy="6527007"/>
          </a:xfrm>
        </p:spPr>
        <p:txBody>
          <a:bodyPr>
            <a:normAutofit/>
          </a:bodyPr>
          <a:lstStyle/>
          <a:p>
            <a:pPr marL="0" indent="0">
              <a:buNone/>
            </a:pPr>
            <a:r>
              <a:rPr lang="en-US" sz="4000" b="1" dirty="0" err="1"/>
              <a:t>Câu</a:t>
            </a:r>
            <a:r>
              <a:rPr lang="en-US" sz="4000" b="1" dirty="0"/>
              <a:t> 11:</a:t>
            </a:r>
            <a:r>
              <a:rPr lang="en-US" sz="4000" dirty="0"/>
              <a:t> </a:t>
            </a:r>
            <a:r>
              <a:rPr lang="en-US" sz="4000" dirty="0" err="1"/>
              <a:t>Đâu</a:t>
            </a:r>
            <a:r>
              <a:rPr lang="en-US" sz="4000" dirty="0"/>
              <a:t> </a:t>
            </a:r>
            <a:r>
              <a:rPr lang="en-US" sz="4000" dirty="0" err="1"/>
              <a:t>là</a:t>
            </a:r>
            <a:r>
              <a:rPr lang="en-US" sz="4000" dirty="0"/>
              <a:t> </a:t>
            </a:r>
            <a:r>
              <a:rPr lang="en-US" sz="4000" dirty="0" err="1"/>
              <a:t>nguyên</a:t>
            </a:r>
            <a:r>
              <a:rPr lang="en-US" sz="4000" dirty="0"/>
              <a:t> </a:t>
            </a:r>
            <a:r>
              <a:rPr lang="en-US" sz="4000" dirty="0" err="1"/>
              <a:t>nhân</a:t>
            </a:r>
            <a:r>
              <a:rPr lang="en-US" sz="4000" dirty="0"/>
              <a:t> </a:t>
            </a:r>
            <a:r>
              <a:rPr lang="en-US" sz="4000" dirty="0" err="1"/>
              <a:t>gây</a:t>
            </a:r>
            <a:r>
              <a:rPr lang="en-US" sz="4000" dirty="0"/>
              <a:t> </a:t>
            </a:r>
            <a:r>
              <a:rPr lang="en-US" sz="4000" dirty="0" err="1"/>
              <a:t>bệnh</a:t>
            </a:r>
            <a:r>
              <a:rPr lang="en-US" sz="4000" dirty="0"/>
              <a:t> </a:t>
            </a:r>
            <a:r>
              <a:rPr lang="en-US" sz="4000" dirty="0" err="1"/>
              <a:t>lao</a:t>
            </a:r>
            <a:r>
              <a:rPr lang="en-US" sz="4000" dirty="0"/>
              <a:t> </a:t>
            </a:r>
            <a:r>
              <a:rPr lang="en-US" sz="4000" dirty="0" err="1"/>
              <a:t>phổi</a:t>
            </a:r>
            <a:r>
              <a:rPr lang="en-US" sz="4000" dirty="0"/>
              <a:t>?</a:t>
            </a:r>
          </a:p>
          <a:p>
            <a:pPr marL="0" indent="0">
              <a:buNone/>
            </a:pPr>
            <a:endParaRPr lang="en-US" sz="4000" dirty="0"/>
          </a:p>
          <a:p>
            <a:pPr marL="0" indent="0">
              <a:buNone/>
            </a:pPr>
            <a:r>
              <a:rPr lang="en-US" sz="4000" dirty="0"/>
              <a:t>A. </a:t>
            </a:r>
            <a:r>
              <a:rPr lang="en-US" sz="4000" dirty="0" err="1"/>
              <a:t>Không</a:t>
            </a:r>
            <a:r>
              <a:rPr lang="en-US" sz="4000" dirty="0"/>
              <a:t> </a:t>
            </a:r>
            <a:r>
              <a:rPr lang="en-US" sz="4000" dirty="0" err="1"/>
              <a:t>khí</a:t>
            </a:r>
            <a:r>
              <a:rPr lang="en-US" sz="4000" dirty="0"/>
              <a:t> ô </a:t>
            </a:r>
            <a:r>
              <a:rPr lang="en-US" sz="4000" dirty="0" err="1"/>
              <a:t>nhiễm</a:t>
            </a:r>
            <a:endParaRPr lang="en-US" sz="4000" dirty="0"/>
          </a:p>
          <a:p>
            <a:pPr marL="0" indent="0">
              <a:buNone/>
            </a:pPr>
            <a:r>
              <a:rPr lang="en-US" sz="4000" dirty="0"/>
              <a:t>B. Vi </a:t>
            </a:r>
            <a:r>
              <a:rPr lang="en-US" sz="4000" dirty="0" err="1"/>
              <a:t>khuẩn</a:t>
            </a:r>
            <a:r>
              <a:rPr lang="en-US" sz="4000" dirty="0"/>
              <a:t> Mycobacterium tuberculosis</a:t>
            </a:r>
          </a:p>
          <a:p>
            <a:pPr marL="0" indent="0">
              <a:buNone/>
            </a:pPr>
            <a:r>
              <a:rPr lang="en-US" sz="4000" dirty="0"/>
              <a:t>C. Virus</a:t>
            </a:r>
          </a:p>
          <a:p>
            <a:pPr marL="0" indent="0">
              <a:buNone/>
            </a:pPr>
            <a:r>
              <a:rPr lang="en-US" sz="4000" dirty="0"/>
              <a:t>D. </a:t>
            </a:r>
            <a:r>
              <a:rPr lang="en-US" sz="4000" dirty="0" err="1"/>
              <a:t>Nấm</a:t>
            </a:r>
            <a:endParaRPr lang="en-US" sz="4000" dirty="0"/>
          </a:p>
        </p:txBody>
      </p:sp>
      <p:sp>
        <p:nvSpPr>
          <p:cNvPr id="5" name="Oval 4"/>
          <p:cNvSpPr/>
          <p:nvPr/>
        </p:nvSpPr>
        <p:spPr>
          <a:xfrm>
            <a:off x="1206500" y="4991100"/>
            <a:ext cx="609600"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latin typeface="+mj-lt"/>
            </a:endParaRPr>
          </a:p>
        </p:txBody>
      </p:sp>
    </p:spTree>
    <p:extLst>
      <p:ext uri="{BB962C8B-B14F-4D97-AF65-F5344CB8AC3E}">
        <p14:creationId xmlns:p14="http://schemas.microsoft.com/office/powerpoint/2010/main" val="354333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2BCF147-ECEE-9A1F-6857-0C1DEB517814}"/>
              </a:ext>
            </a:extLst>
          </p:cNvPr>
          <p:cNvSpPr>
            <a:spLocks noGrp="1"/>
          </p:cNvSpPr>
          <p:nvPr>
            <p:ph idx="1"/>
          </p:nvPr>
        </p:nvSpPr>
        <p:spPr>
          <a:xfrm>
            <a:off x="1257300" y="2738438"/>
            <a:ext cx="15773400" cy="6527007"/>
          </a:xfrm>
        </p:spPr>
        <p:txBody>
          <a:bodyPr>
            <a:normAutofit/>
          </a:bodyPr>
          <a:lstStyle/>
          <a:p>
            <a:pPr marL="0" indent="0">
              <a:buNone/>
            </a:pPr>
            <a:r>
              <a:rPr lang="en-US" sz="4000" b="1" dirty="0" err="1"/>
              <a:t>Câu</a:t>
            </a:r>
            <a:r>
              <a:rPr lang="en-US" sz="4000" b="1" dirty="0"/>
              <a:t> 12:</a:t>
            </a:r>
            <a:r>
              <a:rPr lang="en-US" sz="4000" dirty="0"/>
              <a:t> </a:t>
            </a:r>
            <a:r>
              <a:rPr lang="en-US" sz="4000" dirty="0" err="1"/>
              <a:t>Vì</a:t>
            </a:r>
            <a:r>
              <a:rPr lang="en-US" sz="4000" dirty="0"/>
              <a:t> </a:t>
            </a:r>
            <a:r>
              <a:rPr lang="en-US" sz="4000" dirty="0" err="1"/>
              <a:t>sao</a:t>
            </a:r>
            <a:r>
              <a:rPr lang="en-US" sz="4000" dirty="0"/>
              <a:t> </a:t>
            </a:r>
            <a:r>
              <a:rPr lang="en-US" sz="4000" dirty="0" err="1"/>
              <a:t>công</a:t>
            </a:r>
            <a:r>
              <a:rPr lang="en-US" sz="4000" dirty="0"/>
              <a:t> </a:t>
            </a:r>
            <a:r>
              <a:rPr lang="en-US" sz="4000" dirty="0" err="1"/>
              <a:t>nhân</a:t>
            </a:r>
            <a:r>
              <a:rPr lang="en-US" sz="4000" dirty="0"/>
              <a:t> </a:t>
            </a:r>
            <a:r>
              <a:rPr lang="en-US" sz="4000" dirty="0" err="1"/>
              <a:t>làm</a:t>
            </a:r>
            <a:r>
              <a:rPr lang="en-US" sz="4000" dirty="0"/>
              <a:t> </a:t>
            </a:r>
            <a:r>
              <a:rPr lang="en-US" sz="4000" dirty="0" err="1"/>
              <a:t>trong</a:t>
            </a:r>
            <a:r>
              <a:rPr lang="en-US" sz="4000" dirty="0"/>
              <a:t> </a:t>
            </a:r>
            <a:r>
              <a:rPr lang="en-US" sz="4000" dirty="0" err="1"/>
              <a:t>các</a:t>
            </a:r>
            <a:r>
              <a:rPr lang="en-US" sz="4000" dirty="0"/>
              <a:t> </a:t>
            </a:r>
            <a:r>
              <a:rPr lang="en-US" sz="4000" dirty="0" err="1"/>
              <a:t>hầm</a:t>
            </a:r>
            <a:r>
              <a:rPr lang="en-US" sz="4000" dirty="0"/>
              <a:t> </a:t>
            </a:r>
            <a:r>
              <a:rPr lang="en-US" sz="4000" dirty="0" err="1"/>
              <a:t>mỏ</a:t>
            </a:r>
            <a:r>
              <a:rPr lang="en-US" sz="4000" dirty="0"/>
              <a:t> than </a:t>
            </a:r>
            <a:r>
              <a:rPr lang="en-US" sz="4000" dirty="0" err="1"/>
              <a:t>có</a:t>
            </a:r>
            <a:r>
              <a:rPr lang="en-US" sz="4000" dirty="0"/>
              <a:t> </a:t>
            </a:r>
            <a:r>
              <a:rPr lang="en-US" sz="4000" dirty="0" err="1"/>
              <a:t>nguy</a:t>
            </a:r>
            <a:r>
              <a:rPr lang="en-US" sz="4000" dirty="0"/>
              <a:t> </a:t>
            </a:r>
            <a:r>
              <a:rPr lang="en-US" sz="4000" dirty="0" err="1"/>
              <a:t>cơ</a:t>
            </a:r>
            <a:r>
              <a:rPr lang="en-US" sz="4000" dirty="0"/>
              <a:t> </a:t>
            </a:r>
            <a:r>
              <a:rPr lang="en-US" sz="4000" dirty="0" err="1"/>
              <a:t>bị</a:t>
            </a:r>
            <a:r>
              <a:rPr lang="en-US" sz="4000" dirty="0"/>
              <a:t> </a:t>
            </a:r>
            <a:r>
              <a:rPr lang="en-US" sz="4000" dirty="0" err="1"/>
              <a:t>mắc</a:t>
            </a:r>
            <a:r>
              <a:rPr lang="en-US" sz="4000" dirty="0"/>
              <a:t> </a:t>
            </a:r>
            <a:r>
              <a:rPr lang="en-US" sz="4000" dirty="0" err="1"/>
              <a:t>bệnh</a:t>
            </a:r>
            <a:r>
              <a:rPr lang="en-US" sz="4000" dirty="0"/>
              <a:t> </a:t>
            </a:r>
            <a:r>
              <a:rPr lang="en-US" sz="4000" dirty="0" err="1"/>
              <a:t>bụi</a:t>
            </a:r>
            <a:r>
              <a:rPr lang="en-US" sz="4000" dirty="0"/>
              <a:t> </a:t>
            </a:r>
            <a:r>
              <a:rPr lang="en-US" sz="4000" dirty="0" err="1"/>
              <a:t>phổi</a:t>
            </a:r>
            <a:r>
              <a:rPr lang="en-US" sz="4000" dirty="0"/>
              <a:t> </a:t>
            </a:r>
            <a:r>
              <a:rPr lang="en-US" sz="4000" dirty="0" err="1"/>
              <a:t>cao</a:t>
            </a:r>
            <a:r>
              <a:rPr lang="en-US" sz="4000" dirty="0"/>
              <a:t>? </a:t>
            </a:r>
          </a:p>
          <a:p>
            <a:pPr marL="0" indent="0">
              <a:buNone/>
            </a:pPr>
            <a:endParaRPr lang="en-US" sz="4000" dirty="0"/>
          </a:p>
          <a:p>
            <a:pPr marL="0" indent="0">
              <a:buNone/>
            </a:pPr>
            <a:r>
              <a:rPr lang="en-US" sz="4000" dirty="0"/>
              <a:t>A. </a:t>
            </a:r>
            <a:r>
              <a:rPr lang="en-US" sz="4000" dirty="0" err="1"/>
              <a:t>Môi</a:t>
            </a:r>
            <a:r>
              <a:rPr lang="en-US" sz="4000" dirty="0"/>
              <a:t> </a:t>
            </a:r>
            <a:r>
              <a:rPr lang="en-US" sz="4000" dirty="0" err="1"/>
              <a:t>trường</a:t>
            </a:r>
            <a:r>
              <a:rPr lang="en-US" sz="4000" dirty="0"/>
              <a:t> </a:t>
            </a:r>
            <a:r>
              <a:rPr lang="en-US" sz="4000" dirty="0" err="1"/>
              <a:t>làm</a:t>
            </a:r>
            <a:r>
              <a:rPr lang="en-US" sz="4000" dirty="0"/>
              <a:t> </a:t>
            </a:r>
            <a:r>
              <a:rPr lang="en-US" sz="4000" dirty="0" err="1"/>
              <a:t>việc</a:t>
            </a:r>
            <a:r>
              <a:rPr lang="en-US" sz="4000" dirty="0"/>
              <a:t> </a:t>
            </a:r>
            <a:r>
              <a:rPr lang="en-US" sz="4000" dirty="0" err="1"/>
              <a:t>có</a:t>
            </a:r>
            <a:r>
              <a:rPr lang="en-US" sz="4000" dirty="0"/>
              <a:t> </a:t>
            </a:r>
            <a:r>
              <a:rPr lang="en-US" sz="4000" dirty="0" err="1"/>
              <a:t>bụi</a:t>
            </a:r>
            <a:r>
              <a:rPr lang="en-US" sz="4000" dirty="0"/>
              <a:t> than, </a:t>
            </a:r>
            <a:r>
              <a:rPr lang="en-US" sz="4000" dirty="0" err="1"/>
              <a:t>cứ</a:t>
            </a:r>
            <a:r>
              <a:rPr lang="en-US" sz="4000" dirty="0"/>
              <a:t> </a:t>
            </a:r>
            <a:r>
              <a:rPr lang="en-US" sz="4000" dirty="0" err="1"/>
              <a:t>hít</a:t>
            </a:r>
            <a:r>
              <a:rPr lang="en-US" sz="4000" dirty="0"/>
              <a:t> </a:t>
            </a:r>
            <a:r>
              <a:rPr lang="en-US" sz="4000" dirty="0" err="1"/>
              <a:t>vào</a:t>
            </a:r>
            <a:r>
              <a:rPr lang="en-US" sz="4000" dirty="0"/>
              <a:t> </a:t>
            </a:r>
            <a:r>
              <a:rPr lang="en-US" sz="4000" dirty="0" err="1"/>
              <a:t>là</a:t>
            </a:r>
            <a:r>
              <a:rPr lang="en-US" sz="4000" dirty="0"/>
              <a:t> </a:t>
            </a:r>
            <a:r>
              <a:rPr lang="en-US" sz="4000" dirty="0" err="1"/>
              <a:t>sẽ</a:t>
            </a:r>
            <a:r>
              <a:rPr lang="en-US" sz="4000" dirty="0"/>
              <a:t> </a:t>
            </a:r>
            <a:r>
              <a:rPr lang="en-US" sz="4000" dirty="0" err="1"/>
              <a:t>mắc</a:t>
            </a:r>
            <a:r>
              <a:rPr lang="en-US" sz="4000" dirty="0"/>
              <a:t> </a:t>
            </a:r>
            <a:r>
              <a:rPr lang="en-US" sz="4000" dirty="0" err="1"/>
              <a:t>bệnh</a:t>
            </a:r>
            <a:endParaRPr lang="en-US" sz="4000" dirty="0"/>
          </a:p>
          <a:p>
            <a:pPr marL="0" indent="0">
              <a:buNone/>
            </a:pPr>
            <a:r>
              <a:rPr lang="en-US" sz="4000" dirty="0"/>
              <a:t>B. </a:t>
            </a:r>
            <a:r>
              <a:rPr lang="en-US" sz="4000" dirty="0" err="1"/>
              <a:t>Môi</a:t>
            </a:r>
            <a:r>
              <a:rPr lang="en-US" sz="4000" dirty="0"/>
              <a:t> </a:t>
            </a:r>
            <a:r>
              <a:rPr lang="en-US" sz="4000" dirty="0" err="1"/>
              <a:t>trường</a:t>
            </a:r>
            <a:r>
              <a:rPr lang="en-US" sz="4000" dirty="0"/>
              <a:t> </a:t>
            </a:r>
            <a:r>
              <a:rPr lang="en-US" sz="4000" dirty="0" err="1"/>
              <a:t>làm</a:t>
            </a:r>
            <a:r>
              <a:rPr lang="en-US" sz="4000" dirty="0"/>
              <a:t> </a:t>
            </a:r>
            <a:r>
              <a:rPr lang="en-US" sz="4000" dirty="0" err="1"/>
              <a:t>việc</a:t>
            </a:r>
            <a:r>
              <a:rPr lang="en-US" sz="4000" dirty="0"/>
              <a:t> </a:t>
            </a:r>
            <a:r>
              <a:rPr lang="en-US" sz="4000" dirty="0" err="1"/>
              <a:t>quá</a:t>
            </a:r>
            <a:r>
              <a:rPr lang="en-US" sz="4000" dirty="0"/>
              <a:t> </a:t>
            </a:r>
            <a:r>
              <a:rPr lang="en-US" sz="4000" dirty="0" err="1"/>
              <a:t>sức</a:t>
            </a:r>
            <a:r>
              <a:rPr lang="en-US" sz="4000" dirty="0"/>
              <a:t> </a:t>
            </a:r>
            <a:r>
              <a:rPr lang="en-US" sz="4000" dirty="0" err="1"/>
              <a:t>nên</a:t>
            </a:r>
            <a:r>
              <a:rPr lang="en-US" sz="4000" dirty="0"/>
              <a:t> </a:t>
            </a:r>
            <a:r>
              <a:rPr lang="en-US" sz="4000" dirty="0" err="1"/>
              <a:t>dễ</a:t>
            </a:r>
            <a:r>
              <a:rPr lang="en-US" sz="4000" dirty="0"/>
              <a:t> </a:t>
            </a:r>
            <a:r>
              <a:rPr lang="en-US" sz="4000" dirty="0" err="1"/>
              <a:t>bị</a:t>
            </a:r>
            <a:r>
              <a:rPr lang="en-US" sz="4000" dirty="0"/>
              <a:t> </a:t>
            </a:r>
            <a:r>
              <a:rPr lang="en-US" sz="4000" dirty="0" err="1"/>
              <a:t>bệnh</a:t>
            </a:r>
            <a:endParaRPr lang="en-US" sz="4000" dirty="0"/>
          </a:p>
          <a:p>
            <a:pPr marL="0" indent="0">
              <a:buNone/>
            </a:pPr>
            <a:r>
              <a:rPr lang="en-US" sz="4000" dirty="0"/>
              <a:t>C. </a:t>
            </a:r>
            <a:r>
              <a:rPr lang="en-US" sz="4000" dirty="0" err="1"/>
              <a:t>Hệ</a:t>
            </a:r>
            <a:r>
              <a:rPr lang="en-US" sz="4000" dirty="0"/>
              <a:t> </a:t>
            </a:r>
            <a:r>
              <a:rPr lang="en-US" sz="4000" dirty="0" err="1"/>
              <a:t>bài</a:t>
            </a:r>
            <a:r>
              <a:rPr lang="en-US" sz="4000" dirty="0"/>
              <a:t> </a:t>
            </a:r>
            <a:r>
              <a:rPr lang="en-US" sz="4000" dirty="0" err="1"/>
              <a:t>tiết</a:t>
            </a:r>
            <a:r>
              <a:rPr lang="en-US" sz="4000" dirty="0"/>
              <a:t> </a:t>
            </a:r>
            <a:r>
              <a:rPr lang="en-US" sz="4000" dirty="0" err="1"/>
              <a:t>không</a:t>
            </a:r>
            <a:r>
              <a:rPr lang="en-US" sz="4000" dirty="0"/>
              <a:t> </a:t>
            </a:r>
            <a:r>
              <a:rPr lang="en-US" sz="4000" dirty="0" err="1"/>
              <a:t>bài</a:t>
            </a:r>
            <a:r>
              <a:rPr lang="en-US" sz="4000" dirty="0"/>
              <a:t> </a:t>
            </a:r>
            <a:r>
              <a:rPr lang="en-US" sz="4000" dirty="0" err="1"/>
              <a:t>tiết</a:t>
            </a:r>
            <a:r>
              <a:rPr lang="en-US" sz="4000" dirty="0"/>
              <a:t> </a:t>
            </a:r>
            <a:r>
              <a:rPr lang="en-US" sz="4000" dirty="0" err="1"/>
              <a:t>hết</a:t>
            </a:r>
            <a:r>
              <a:rPr lang="en-US" sz="4000" dirty="0"/>
              <a:t> </a:t>
            </a:r>
            <a:r>
              <a:rPr lang="en-US" sz="4000" dirty="0" err="1"/>
              <a:t>bụi</a:t>
            </a:r>
            <a:r>
              <a:rPr lang="en-US" sz="4000" dirty="0"/>
              <a:t> than </a:t>
            </a:r>
            <a:r>
              <a:rPr lang="en-US" sz="4000" dirty="0" err="1"/>
              <a:t>hít</a:t>
            </a:r>
            <a:r>
              <a:rPr lang="en-US" sz="4000" dirty="0"/>
              <a:t> </a:t>
            </a:r>
            <a:r>
              <a:rPr lang="en-US" sz="4000" dirty="0" err="1"/>
              <a:t>vào</a:t>
            </a:r>
            <a:endParaRPr lang="en-US" sz="4000" dirty="0"/>
          </a:p>
          <a:p>
            <a:pPr marL="0" indent="0">
              <a:buNone/>
            </a:pPr>
            <a:r>
              <a:rPr lang="en-US" sz="4000" dirty="0"/>
              <a:t>D. </a:t>
            </a:r>
            <a:r>
              <a:rPr lang="en-US" sz="4000" dirty="0" err="1"/>
              <a:t>Vì</a:t>
            </a:r>
            <a:r>
              <a:rPr lang="en-US" sz="4000" dirty="0"/>
              <a:t> </a:t>
            </a:r>
            <a:r>
              <a:rPr lang="en-US" sz="4000" dirty="0" err="1"/>
              <a:t>hít</a:t>
            </a:r>
            <a:r>
              <a:rPr lang="en-US" sz="4000" dirty="0"/>
              <a:t> </a:t>
            </a:r>
            <a:r>
              <a:rPr lang="en-US" sz="4000" dirty="0" err="1"/>
              <a:t>vào</a:t>
            </a:r>
            <a:r>
              <a:rPr lang="en-US" sz="4000" dirty="0"/>
              <a:t> </a:t>
            </a:r>
            <a:r>
              <a:rPr lang="en-US" sz="4000" dirty="0" err="1"/>
              <a:t>nhiều</a:t>
            </a:r>
            <a:r>
              <a:rPr lang="en-US" sz="4000" dirty="0"/>
              <a:t> </a:t>
            </a:r>
            <a:r>
              <a:rPr lang="en-US" sz="4000" dirty="0" err="1"/>
              <a:t>bụi</a:t>
            </a:r>
            <a:r>
              <a:rPr lang="en-US" sz="4000" dirty="0"/>
              <a:t> than, </a:t>
            </a:r>
            <a:r>
              <a:rPr lang="en-US" sz="4000" dirty="0" err="1"/>
              <a:t>hệ</a:t>
            </a:r>
            <a:r>
              <a:rPr lang="en-US" sz="4000" dirty="0"/>
              <a:t> </a:t>
            </a:r>
            <a:r>
              <a:rPr lang="en-US" sz="4000" dirty="0" err="1"/>
              <a:t>hô</a:t>
            </a:r>
            <a:r>
              <a:rPr lang="en-US" sz="4000" dirty="0"/>
              <a:t> </a:t>
            </a:r>
            <a:r>
              <a:rPr lang="en-US" sz="4000" dirty="0" err="1"/>
              <a:t>hấp</a:t>
            </a:r>
            <a:r>
              <a:rPr lang="en-US" sz="4000" dirty="0"/>
              <a:t> </a:t>
            </a:r>
            <a:r>
              <a:rPr lang="en-US" sz="4000" dirty="0" err="1"/>
              <a:t>không</a:t>
            </a:r>
            <a:r>
              <a:rPr lang="en-US" sz="4000" dirty="0"/>
              <a:t> </a:t>
            </a:r>
            <a:r>
              <a:rPr lang="en-US" sz="4000" dirty="0" err="1"/>
              <a:t>thể</a:t>
            </a:r>
            <a:r>
              <a:rPr lang="en-US" sz="4000" dirty="0"/>
              <a:t> </a:t>
            </a:r>
            <a:r>
              <a:rPr lang="en-US" sz="4000" dirty="0" err="1"/>
              <a:t>lọc</a:t>
            </a:r>
            <a:r>
              <a:rPr lang="en-US" sz="4000" dirty="0"/>
              <a:t> </a:t>
            </a:r>
            <a:r>
              <a:rPr lang="en-US" sz="4000" dirty="0" err="1"/>
              <a:t>sạch</a:t>
            </a:r>
            <a:r>
              <a:rPr lang="en-US" sz="4000" dirty="0"/>
              <a:t> </a:t>
            </a:r>
            <a:r>
              <a:rPr lang="en-US" sz="4000" dirty="0" err="1"/>
              <a:t>hết</a:t>
            </a:r>
            <a:r>
              <a:rPr lang="en-US" sz="4000" dirty="0"/>
              <a:t> </a:t>
            </a:r>
            <a:r>
              <a:rPr lang="en-US" sz="4000" dirty="0" err="1"/>
              <a:t>được</a:t>
            </a:r>
            <a:endParaRPr lang="en-US" sz="4000" dirty="0"/>
          </a:p>
        </p:txBody>
      </p:sp>
      <p:sp>
        <p:nvSpPr>
          <p:cNvPr id="5" name="Oval 4"/>
          <p:cNvSpPr/>
          <p:nvPr/>
        </p:nvSpPr>
        <p:spPr>
          <a:xfrm>
            <a:off x="1206500" y="6972300"/>
            <a:ext cx="609600"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latin typeface="+mj-lt"/>
            </a:endParaRPr>
          </a:p>
        </p:txBody>
      </p:sp>
    </p:spTree>
    <p:extLst>
      <p:ext uri="{BB962C8B-B14F-4D97-AF65-F5344CB8AC3E}">
        <p14:creationId xmlns:p14="http://schemas.microsoft.com/office/powerpoint/2010/main" val="354333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19575"/>
            <a:ext cx="15773400" cy="1988345"/>
          </a:xfrm>
        </p:spPr>
        <p:txBody>
          <a:bodyPr>
            <a:noAutofit/>
          </a:bodyPr>
          <a:lstStyle/>
          <a:p>
            <a:r>
              <a:rPr lang="en-US" sz="4000" dirty="0" err="1">
                <a:solidFill>
                  <a:srgbClr val="C00000"/>
                </a:solidFill>
                <a:latin typeface="Times New Roman" pitchFamily="18" charset="0"/>
                <a:cs typeface="Times New Roman" pitchFamily="18" charset="0"/>
              </a:rPr>
              <a:t>Bạn</a:t>
            </a:r>
            <a:r>
              <a:rPr lang="en-US" sz="4000" dirty="0">
                <a:solidFill>
                  <a:srgbClr val="C00000"/>
                </a:solidFill>
                <a:latin typeface="Times New Roman" pitchFamily="18" charset="0"/>
                <a:cs typeface="Times New Roman" pitchFamily="18" charset="0"/>
              </a:rPr>
              <a:t> Nam </a:t>
            </a:r>
            <a:r>
              <a:rPr lang="en-US" sz="4000" dirty="0" err="1">
                <a:solidFill>
                  <a:srgbClr val="C00000"/>
                </a:solidFill>
                <a:latin typeface="Times New Roman" pitchFamily="18" charset="0"/>
                <a:cs typeface="Times New Roman" pitchFamily="18" charset="0"/>
              </a:rPr>
              <a:t>cho</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rằng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một</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số</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người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hút</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thuốc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lá</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nhưng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vẫn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sống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đến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gần</a:t>
            </a:r>
            <a:r>
              <a:rPr lang="en-US" sz="4000" dirty="0">
                <a:solidFill>
                  <a:srgbClr val="C00000"/>
                </a:solidFill>
                <a:latin typeface="Times New Roman" pitchFamily="18" charset="0"/>
                <a:cs typeface="Times New Roman" pitchFamily="18" charset="0"/>
              </a:rPr>
              <a:t> 100 </a:t>
            </a:r>
            <a:r>
              <a:rPr lang="en-US" sz="4000" dirty="0" err="1">
                <a:solidFill>
                  <a:srgbClr val="C00000"/>
                </a:solidFill>
                <a:latin typeface="Times New Roman" pitchFamily="18" charset="0"/>
                <a:cs typeface="Times New Roman" pitchFamily="18" charset="0"/>
              </a:rPr>
              <a:t>tuổi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Chứng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tỏ</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hút</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thuốc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lá</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không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ảnh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hưởng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đến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sức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khỏe</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như</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mọi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người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nói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Em</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có</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đồng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tình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với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nhận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định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trên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không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Vì</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sao</a:t>
            </a:r>
            <a:r>
              <a:rPr lang="en-US" sz="4000" dirty="0">
                <a:solidFill>
                  <a:srgbClr val="C00000"/>
                </a:solidFill>
                <a:latin typeface="Times New Roman" pitchFamily="18" charset="0"/>
                <a:cs typeface="Times New Roman" pitchFamily="18" charset="0"/>
              </a:rPr>
              <a:t>.</a:t>
            </a:r>
            <a:br>
              <a:rPr lang="en-US" sz="4000" dirty="0">
                <a:solidFill>
                  <a:srgbClr val="C00000"/>
                </a:solidFill>
                <a:latin typeface="Times New Roman" pitchFamily="18" charset="0"/>
                <a:cs typeface="Times New Roman" pitchFamily="18" charset="0"/>
              </a:rPr>
            </a:br>
            <a:endParaRPr lang="en-US" sz="4000" dirty="0">
              <a:solidFill>
                <a:srgbClr val="C00000"/>
              </a:solidFill>
              <a:latin typeface="Times New Roman" pitchFamily="18" charset="0"/>
              <a:cs typeface="Times New Roman" pitchFamily="18" charset="0"/>
            </a:endParaRPr>
          </a:p>
        </p:txBody>
      </p:sp>
      <p:pic>
        <p:nvPicPr>
          <p:cNvPr id="12290" name="Picture 2" descr="Tiềm ẩn các tác hại của thuốc lá thuốc lào với người già"/>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2171700"/>
            <a:ext cx="10392468" cy="6477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2000" y="8648700"/>
            <a:ext cx="16916400" cy="1323439"/>
          </a:xfrm>
          <a:prstGeom prst="rect">
            <a:avLst/>
          </a:prstGeom>
          <a:noFill/>
        </p:spPr>
        <p:txBody>
          <a:bodyPr wrap="square" rtlCol="0">
            <a:spAutoFit/>
          </a:bodyPr>
          <a:lstStyle/>
          <a:p>
            <a:r>
              <a:rPr lang="en-US" sz="4000" dirty="0" err="1">
                <a:solidFill>
                  <a:srgbClr val="C00000"/>
                </a:solidFill>
                <a:latin typeface="Times New Roman" pitchFamily="18" charset="0"/>
                <a:cs typeface="Times New Roman" pitchFamily="18" charset="0"/>
              </a:rPr>
              <a:t>Hút</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thuốc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lá</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ảnh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hưởng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đến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sức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khỏe</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của</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người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hút</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làm</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tăng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nguy</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cơ</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các</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bệnh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tim</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mạch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hô</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hấp</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bên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cạnh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đó</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còn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ảnh</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hưởng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đến</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mọi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người</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xung</a:t>
            </a:r>
            <a:r>
              <a:rPr lang="en-US" sz="4000" dirty="0">
                <a:solidFill>
                  <a:srgbClr val="C00000"/>
                </a:solidFill>
                <a:latin typeface="Times New Roman" pitchFamily="18" charset="0"/>
                <a:cs typeface="Times New Roman" pitchFamily="18" charset="0"/>
              </a:rPr>
              <a:t> </a:t>
            </a:r>
            <a:r>
              <a:rPr lang="en-US" sz="4000" dirty="0" err="1">
                <a:solidFill>
                  <a:srgbClr val="C00000"/>
                </a:solidFill>
                <a:latin typeface="Times New Roman" pitchFamily="18" charset="0"/>
                <a:cs typeface="Times New Roman" pitchFamily="18" charset="0"/>
              </a:rPr>
              <a:t>quanh</a:t>
            </a:r>
            <a:r>
              <a:rPr lang="en-US" sz="4000" dirty="0">
                <a:solidFill>
                  <a:srgbClr val="C00000"/>
                </a:solidFill>
                <a:latin typeface="Times New Roman" pitchFamily="18" charset="0"/>
                <a:cs typeface="Times New Roman" pitchFamily="18" charset="0"/>
              </a:rPr>
              <a:t>.</a:t>
            </a:r>
          </a:p>
        </p:txBody>
      </p:sp>
    </p:spTree>
    <p:extLst>
      <p:ext uri="{BB962C8B-B14F-4D97-AF65-F5344CB8AC3E}">
        <p14:creationId xmlns:p14="http://schemas.microsoft.com/office/powerpoint/2010/main" val="2774458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ộ hình nền &amp;quot;Hoạt hình siêu dễ thương&amp;quot; chất lượng cao cho Powerpoint"/>
          <p:cNvPicPr>
            <a:picLocks noChangeAspect="1" noChangeArrowheads="1"/>
          </p:cNvPicPr>
          <p:nvPr/>
        </p:nvPicPr>
        <p:blipFill rotWithShape="1">
          <a:blip r:embed="rId2">
            <a:extLst>
              <a:ext uri="{28A0092B-C50C-407E-A947-70E740481C1C}">
                <a14:useLocalDpi xmlns:a14="http://schemas.microsoft.com/office/drawing/2010/main" val="0"/>
              </a:ext>
            </a:extLst>
          </a:blip>
          <a:srcRect t="20577"/>
          <a:stretch>
            <a:fillRect/>
          </a:stretch>
        </p:blipFill>
        <p:spPr bwMode="auto">
          <a:xfrm>
            <a:off x="0" y="2795"/>
            <a:ext cx="18288000" cy="1028420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594860" y="205740"/>
            <a:ext cx="9079992" cy="1536192"/>
          </a:xfrm>
          <a:prstGeom prst="rect">
            <a:avLst/>
          </a:prstGeom>
          <a:solidFill>
            <a:schemeClr val="bg1">
              <a:lumMod val="85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spcCol="0" rtlCol="0" anchor="ctr"/>
          <a:lstStyle/>
          <a:p>
            <a:pPr algn="ctr"/>
            <a:r>
              <a:rPr lang="en-US" sz="4800" b="1" dirty="0">
                <a:solidFill>
                  <a:srgbClr val="C00000"/>
                </a:solidFill>
                <a:latin typeface="Times New Roman" pitchFamily="18" charset="0"/>
                <a:cs typeface="Times New Roman" pitchFamily="18" charset="0"/>
              </a:rPr>
              <a:t>YÊU CẦU VỀ NHÀ</a:t>
            </a:r>
          </a:p>
        </p:txBody>
      </p:sp>
      <p:sp>
        <p:nvSpPr>
          <p:cNvPr id="2" name="TextBox 1"/>
          <p:cNvSpPr txBox="1"/>
          <p:nvPr/>
        </p:nvSpPr>
        <p:spPr>
          <a:xfrm>
            <a:off x="4419600" y="2171700"/>
            <a:ext cx="12420600" cy="2554545"/>
          </a:xfrm>
          <a:prstGeom prst="rect">
            <a:avLst/>
          </a:prstGeom>
          <a:noFill/>
        </p:spPr>
        <p:txBody>
          <a:bodyPr wrap="square" rtlCol="0">
            <a:spAutoFit/>
          </a:bodyPr>
          <a:lstStyle/>
          <a:p>
            <a:pPr marL="571500" indent="-571500">
              <a:buFont typeface="Arial" pitchFamily="34" charset="0"/>
              <a:buChar char="•"/>
            </a:pPr>
            <a:r>
              <a:rPr lang="en-US" sz="4000" dirty="0" err="1">
                <a:solidFill>
                  <a:srgbClr val="7030A0"/>
                </a:solidFill>
              </a:rPr>
              <a:t>Thuyết</a:t>
            </a:r>
            <a:r>
              <a:rPr lang="en-US" sz="4000" dirty="0">
                <a:solidFill>
                  <a:srgbClr val="7030A0"/>
                </a:solidFill>
              </a:rPr>
              <a:t> </a:t>
            </a:r>
            <a:r>
              <a:rPr lang="en-US" sz="4000" dirty="0" err="1">
                <a:solidFill>
                  <a:srgbClr val="7030A0"/>
                </a:solidFill>
              </a:rPr>
              <a:t>phục</a:t>
            </a:r>
            <a:r>
              <a:rPr lang="en-US" sz="4000" dirty="0">
                <a:solidFill>
                  <a:srgbClr val="7030A0"/>
                </a:solidFill>
              </a:rPr>
              <a:t> </a:t>
            </a:r>
            <a:r>
              <a:rPr lang="en-US" sz="4000" dirty="0" err="1">
                <a:solidFill>
                  <a:srgbClr val="7030A0"/>
                </a:solidFill>
              </a:rPr>
              <a:t>một</a:t>
            </a:r>
            <a:r>
              <a:rPr lang="en-US" sz="4000" dirty="0">
                <a:solidFill>
                  <a:srgbClr val="7030A0"/>
                </a:solidFill>
              </a:rPr>
              <a:t> </a:t>
            </a:r>
            <a:r>
              <a:rPr lang="en-US" sz="4000" dirty="0" err="1">
                <a:solidFill>
                  <a:srgbClr val="7030A0"/>
                </a:solidFill>
              </a:rPr>
              <a:t>người</a:t>
            </a:r>
            <a:r>
              <a:rPr lang="en-US" sz="4000" dirty="0">
                <a:solidFill>
                  <a:srgbClr val="7030A0"/>
                </a:solidFill>
              </a:rPr>
              <a:t> </a:t>
            </a:r>
            <a:r>
              <a:rPr lang="en-US" sz="4000" dirty="0" err="1">
                <a:solidFill>
                  <a:srgbClr val="7030A0"/>
                </a:solidFill>
              </a:rPr>
              <a:t>bỏ</a:t>
            </a:r>
            <a:r>
              <a:rPr lang="en-US" sz="4000" dirty="0">
                <a:solidFill>
                  <a:srgbClr val="7030A0"/>
                </a:solidFill>
              </a:rPr>
              <a:t> </a:t>
            </a:r>
            <a:r>
              <a:rPr lang="en-US" sz="4000" dirty="0" err="1">
                <a:solidFill>
                  <a:srgbClr val="7030A0"/>
                </a:solidFill>
              </a:rPr>
              <a:t>thuốc</a:t>
            </a:r>
            <a:r>
              <a:rPr lang="en-US" sz="4000" dirty="0">
                <a:solidFill>
                  <a:srgbClr val="7030A0"/>
                </a:solidFill>
              </a:rPr>
              <a:t> </a:t>
            </a:r>
            <a:r>
              <a:rPr lang="en-US" sz="4000" dirty="0" err="1">
                <a:solidFill>
                  <a:srgbClr val="7030A0"/>
                </a:solidFill>
              </a:rPr>
              <a:t>lá</a:t>
            </a:r>
            <a:r>
              <a:rPr lang="en-US" sz="4000" dirty="0">
                <a:solidFill>
                  <a:srgbClr val="7030A0"/>
                </a:solidFill>
              </a:rPr>
              <a:t>/ </a:t>
            </a:r>
            <a:r>
              <a:rPr lang="en-US" sz="4000" dirty="0" err="1">
                <a:solidFill>
                  <a:srgbClr val="7030A0"/>
                </a:solidFill>
              </a:rPr>
              <a:t>giữ</a:t>
            </a:r>
            <a:r>
              <a:rPr lang="en-US" sz="4000" dirty="0">
                <a:solidFill>
                  <a:srgbClr val="7030A0"/>
                </a:solidFill>
              </a:rPr>
              <a:t> </a:t>
            </a:r>
            <a:r>
              <a:rPr lang="en-US" sz="4000" dirty="0" err="1">
                <a:solidFill>
                  <a:srgbClr val="7030A0"/>
                </a:solidFill>
              </a:rPr>
              <a:t>sức</a:t>
            </a:r>
            <a:r>
              <a:rPr lang="en-US" sz="4000" dirty="0">
                <a:solidFill>
                  <a:srgbClr val="7030A0"/>
                </a:solidFill>
              </a:rPr>
              <a:t> </a:t>
            </a:r>
            <a:r>
              <a:rPr lang="en-US" sz="4000" dirty="0" err="1">
                <a:solidFill>
                  <a:srgbClr val="7030A0"/>
                </a:solidFill>
              </a:rPr>
              <a:t>khỏe</a:t>
            </a:r>
            <a:r>
              <a:rPr lang="en-US" sz="4000" dirty="0">
                <a:solidFill>
                  <a:srgbClr val="7030A0"/>
                </a:solidFill>
              </a:rPr>
              <a:t> </a:t>
            </a:r>
            <a:r>
              <a:rPr lang="en-US" sz="4000" dirty="0" err="1">
                <a:solidFill>
                  <a:srgbClr val="7030A0"/>
                </a:solidFill>
              </a:rPr>
              <a:t>đường</a:t>
            </a:r>
            <a:r>
              <a:rPr lang="en-US" sz="4000" dirty="0">
                <a:solidFill>
                  <a:srgbClr val="7030A0"/>
                </a:solidFill>
              </a:rPr>
              <a:t> </a:t>
            </a:r>
            <a:r>
              <a:rPr lang="en-US" sz="4000" dirty="0" err="1">
                <a:solidFill>
                  <a:srgbClr val="7030A0"/>
                </a:solidFill>
              </a:rPr>
              <a:t>hô</a:t>
            </a:r>
            <a:r>
              <a:rPr lang="en-US" sz="4000" dirty="0">
                <a:solidFill>
                  <a:srgbClr val="7030A0"/>
                </a:solidFill>
              </a:rPr>
              <a:t> </a:t>
            </a:r>
            <a:r>
              <a:rPr lang="en-US" sz="4000" dirty="0" err="1">
                <a:solidFill>
                  <a:srgbClr val="7030A0"/>
                </a:solidFill>
              </a:rPr>
              <a:t>hấp</a:t>
            </a:r>
            <a:r>
              <a:rPr lang="en-US" sz="4000" dirty="0">
                <a:solidFill>
                  <a:srgbClr val="7030A0"/>
                </a:solidFill>
              </a:rPr>
              <a:t>.</a:t>
            </a:r>
          </a:p>
          <a:p>
            <a:pPr marL="571500" indent="-571500">
              <a:buFont typeface="Arial" pitchFamily="34" charset="0"/>
              <a:buChar char="•"/>
            </a:pPr>
            <a:r>
              <a:rPr lang="en-US" sz="4000" dirty="0" err="1">
                <a:solidFill>
                  <a:srgbClr val="7030A0"/>
                </a:solidFill>
              </a:rPr>
              <a:t>Viết</a:t>
            </a:r>
            <a:r>
              <a:rPr lang="en-US" sz="4000" dirty="0">
                <a:solidFill>
                  <a:srgbClr val="7030A0"/>
                </a:solidFill>
              </a:rPr>
              <a:t> </a:t>
            </a:r>
            <a:r>
              <a:rPr lang="en-US" sz="4000" dirty="0" err="1">
                <a:solidFill>
                  <a:srgbClr val="7030A0"/>
                </a:solidFill>
              </a:rPr>
              <a:t>vào</a:t>
            </a:r>
            <a:r>
              <a:rPr lang="en-US" sz="4000" dirty="0">
                <a:solidFill>
                  <a:srgbClr val="7030A0"/>
                </a:solidFill>
              </a:rPr>
              <a:t> </a:t>
            </a:r>
            <a:r>
              <a:rPr lang="en-US" sz="4000" dirty="0" err="1">
                <a:solidFill>
                  <a:srgbClr val="7030A0"/>
                </a:solidFill>
              </a:rPr>
              <a:t>hồ</a:t>
            </a:r>
            <a:r>
              <a:rPr lang="en-US" sz="4000" dirty="0">
                <a:solidFill>
                  <a:srgbClr val="7030A0"/>
                </a:solidFill>
              </a:rPr>
              <a:t> </a:t>
            </a:r>
            <a:r>
              <a:rPr lang="en-US" sz="4000" dirty="0" err="1">
                <a:solidFill>
                  <a:srgbClr val="7030A0"/>
                </a:solidFill>
              </a:rPr>
              <a:t>sơ</a:t>
            </a:r>
            <a:r>
              <a:rPr lang="en-US" sz="4000" dirty="0">
                <a:solidFill>
                  <a:srgbClr val="7030A0"/>
                </a:solidFill>
              </a:rPr>
              <a:t> </a:t>
            </a:r>
            <a:r>
              <a:rPr lang="en-US" sz="4000" dirty="0" err="1">
                <a:solidFill>
                  <a:srgbClr val="7030A0"/>
                </a:solidFill>
              </a:rPr>
              <a:t>học</a:t>
            </a:r>
            <a:r>
              <a:rPr lang="en-US" sz="4000" dirty="0">
                <a:solidFill>
                  <a:srgbClr val="7030A0"/>
                </a:solidFill>
              </a:rPr>
              <a:t> </a:t>
            </a:r>
            <a:r>
              <a:rPr lang="en-US" sz="4000" dirty="0" err="1">
                <a:solidFill>
                  <a:srgbClr val="7030A0"/>
                </a:solidFill>
              </a:rPr>
              <a:t>tập</a:t>
            </a:r>
            <a:endParaRPr lang="en-US" sz="4000" dirty="0">
              <a:solidFill>
                <a:srgbClr val="7030A0"/>
              </a:solidFill>
            </a:endParaRPr>
          </a:p>
          <a:p>
            <a:endParaRPr lang="en-US" sz="4000" dirty="0">
              <a:solidFill>
                <a:srgbClr val="7030A0"/>
              </a:solidFill>
              <a:latin typeface="Times New Roman" pitchFamily="18" charset="0"/>
              <a:cs typeface="Times New Roman" pitchFamily="18" charset="0"/>
            </a:endParaRPr>
          </a:p>
        </p:txBody>
      </p:sp>
      <p:sp>
        <p:nvSpPr>
          <p:cNvPr id="6" name="TextBox 5">
            <a:extLst>
              <a:ext uri="{FF2B5EF4-FFF2-40B4-BE49-F238E27FC236}">
                <a16:creationId xmlns:a16="http://schemas.microsoft.com/office/drawing/2014/main" id="{3DAA4F46-0022-8113-A770-4AE94E018557}"/>
              </a:ext>
            </a:extLst>
          </p:cNvPr>
          <p:cNvSpPr txBox="1"/>
          <p:nvPr/>
        </p:nvSpPr>
        <p:spPr>
          <a:xfrm>
            <a:off x="4518406" y="4126080"/>
            <a:ext cx="9232900" cy="1200329"/>
          </a:xfrm>
          <a:prstGeom prst="rect">
            <a:avLst/>
          </a:prstGeom>
          <a:noFill/>
        </p:spPr>
        <p:txBody>
          <a:bodyPr wrap="square">
            <a:spAutoFit/>
          </a:bodyPr>
          <a:lstStyle/>
          <a:p>
            <a:endParaRPr lang="en-US" b="1" dirty="0">
              <a:solidFill>
                <a:srgbClr val="FF0000"/>
              </a:solidFill>
            </a:endParaRPr>
          </a:p>
          <a:p>
            <a:r>
              <a:rPr lang="en-US" b="1" dirty="0" err="1">
                <a:solidFill>
                  <a:srgbClr val="FF0000"/>
                </a:solidFill>
              </a:rPr>
              <a:t>Tài</a:t>
            </a:r>
            <a:r>
              <a:rPr lang="en-US" b="1" dirty="0">
                <a:solidFill>
                  <a:srgbClr val="FF0000"/>
                </a:solidFill>
              </a:rPr>
              <a:t> </a:t>
            </a:r>
            <a:r>
              <a:rPr lang="en-US" b="1" dirty="0" err="1">
                <a:solidFill>
                  <a:srgbClr val="FF0000"/>
                </a:solidFill>
              </a:rPr>
              <a:t>liệu</a:t>
            </a:r>
            <a:r>
              <a:rPr lang="en-US" b="1" dirty="0">
                <a:solidFill>
                  <a:srgbClr val="FF0000"/>
                </a:solidFill>
              </a:rPr>
              <a:t> </a:t>
            </a:r>
            <a:r>
              <a:rPr lang="en-US" b="1" dirty="0" err="1">
                <a:solidFill>
                  <a:srgbClr val="FF0000"/>
                </a:solidFill>
              </a:rPr>
              <a:t>được</a:t>
            </a:r>
            <a:r>
              <a:rPr lang="en-US" b="1" dirty="0">
                <a:solidFill>
                  <a:srgbClr val="FF0000"/>
                </a:solidFill>
              </a:rPr>
              <a:t> chia </a:t>
            </a:r>
            <a:r>
              <a:rPr lang="en-US" b="1" dirty="0" err="1">
                <a:solidFill>
                  <a:srgbClr val="FF0000"/>
                </a:solidFill>
              </a:rPr>
              <a:t>sẻ</a:t>
            </a:r>
            <a:r>
              <a:rPr lang="en-US" b="1" dirty="0">
                <a:solidFill>
                  <a:srgbClr val="FF0000"/>
                </a:solidFill>
              </a:rPr>
              <a:t> </a:t>
            </a:r>
            <a:r>
              <a:rPr lang="en-US" b="1" dirty="0" err="1">
                <a:solidFill>
                  <a:srgbClr val="FF0000"/>
                </a:solidFill>
              </a:rPr>
              <a:t>bởi</a:t>
            </a:r>
            <a:endParaRPr lang="en-US" b="1" dirty="0">
              <a:solidFill>
                <a:srgbClr val="FF0000"/>
              </a:solidFill>
            </a:endParaRPr>
          </a:p>
          <a:p>
            <a:r>
              <a:rPr lang="en-US" b="1" dirty="0">
                <a:solidFill>
                  <a:srgbClr val="FF0000"/>
                </a:solidFill>
              </a:rPr>
              <a:t>https://www.vnteach.com</a:t>
            </a:r>
          </a:p>
          <a:p>
            <a:r>
              <a:rPr lang="en-US" b="1" dirty="0">
                <a:solidFill>
                  <a:srgbClr val="FF0000"/>
                </a:solidFill>
              </a:rPr>
              <a:t>https://www.facebook.com/groups/thuvienvnteach/</a:t>
            </a:r>
          </a:p>
        </p:txBody>
      </p:sp>
    </p:spTree>
    <p:extLst>
      <p:ext uri="{BB962C8B-B14F-4D97-AF65-F5344CB8AC3E}">
        <p14:creationId xmlns:p14="http://schemas.microsoft.com/office/powerpoint/2010/main" val="257134674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1674</TotalTime>
  <Words>2564</Words>
  <Application>Microsoft Office PowerPoint</Application>
  <PresentationFormat>Custom</PresentationFormat>
  <Paragraphs>258</Paragraphs>
  <Slides>50</Slides>
  <Notes>13</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#9Slide03 Arima Madurai Black</vt:lpstr>
      <vt:lpstr>Arial</vt:lpstr>
      <vt:lpstr>Calibri</vt:lpstr>
      <vt:lpstr>#9Slide03 Arima Madurai Bold</vt:lpstr>
      <vt:lpstr>Wingdings</vt:lpstr>
      <vt:lpstr>Times New Roman</vt:lpstr>
      <vt:lpstr>Calibri Light</vt:lpstr>
      <vt:lpstr>#9Slide03 Arima Madurai</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NHIỆM VỤ 2</vt:lpstr>
      <vt:lpstr>PowerPoint Presentation</vt:lpstr>
      <vt:lpstr>PowerPoint Presentation</vt:lpstr>
      <vt:lpstr>PowerPoint Presentation</vt:lpstr>
      <vt:lpstr>PowerPoint Presentation</vt:lpstr>
      <vt:lpstr>PowerPoint Presentation</vt:lpstr>
      <vt:lpstr>PHIẾU HỌC TẬP SỐ 2</vt:lpstr>
      <vt:lpstr>PowerPoint Presentation</vt:lpstr>
      <vt:lpstr>PowerPoint Presentation</vt:lpstr>
      <vt:lpstr>PowerPoint Presentation</vt:lpstr>
      <vt:lpstr>PowerPoint Presentation</vt:lpstr>
      <vt:lpstr>PowerPoint Presentation</vt:lpstr>
      <vt:lpstr>PowerPoint Presentation</vt:lpstr>
      <vt:lpstr>NỘI QUY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Bạn Nam cho rằng, một số người hút thuốc lá nhưng vẫn sống đến gần 100 tuổi. Chứng tỏ hút thuốc lá không ảnh hưởng đến sức khỏe như mọi người nói. Em có đồng tình với nhận định trên không? Vì sao.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VnTeach.Com</dc:creator>
  <cp:keywords>VnTeach.Com</cp:keywords>
  <cp:lastModifiedBy>dinhbao2008nga@gmail.com</cp:lastModifiedBy>
  <cp:revision>3</cp:revision>
  <dcterms:created xsi:type="dcterms:W3CDTF">2006-08-16T00:00:00Z</dcterms:created>
  <dcterms:modified xsi:type="dcterms:W3CDTF">2024-11-13T11:39:20Z</dcterms:modified>
  <dc:identifier>DAE65lQ4ekI</dc:identifier>
</cp:coreProperties>
</file>