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1E352F"/>
        </a:solidFill>
        <a:effectLst/>
      </p:bgPr>
    </p:bg>
    <p:spTree>
      <p:nvGrpSpPr>
        <p:cNvPr id="1" name=""/>
        <p:cNvGrpSpPr/>
        <p:nvPr/>
      </p:nvGrpSpPr>
      <p:grpSpPr/>
      <p:sp>
        <p:nvSpPr>
          <p:cNvPr id="2" name="Rectangle 1"/>
          <p:cNvSpPr/>
          <p:nvPr/>
        </p:nvSpPr>
        <p:spPr>
          <a:xfrm>
            <a:off x="457200" y="457200"/>
            <a:ext cx="137160" cy="5943600"/>
          </a:xfrm>
          <a:prstGeom prst="rect">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828800"/>
            <a:ext cx="10058400" cy="2743200"/>
          </a:xfrm>
          <a:prstGeom prst="rect">
            <a:avLst/>
          </a:prstGeom>
          <a:noFill/>
        </p:spPr>
        <p:txBody>
          <a:bodyPr wrap="square" tIns="101600" bIns="101600" lIns="127000" rIns="127000">
            <a:spAutoFit/>
          </a:bodyPr>
          <a:lstStyle/>
          <a:p>
            <a:pPr>
              <a:spcAft>
                <a:spcPts val="1000"/>
              </a:spcAft>
            </a:pPr>
            <a:r>
              <a:rPr sz="3600" b="1">
                <a:solidFill>
                  <a:srgbClr val="FFFFFF"/>
                </a:solidFill>
                <a:latin typeface="Georgia"/>
              </a:rPr>
              <a:t>GIÁO ÁN ĐIỆN TỬ: BẦY CHIM CHÌA VÔI</a:t>
            </a:r>
          </a:p>
          <a:p>
            <a:pPr>
              <a:spcAft>
                <a:spcPts val="2000"/>
              </a:spcAft>
            </a:pPr>
            <a:r>
              <a:rPr sz="1800">
                <a:solidFill>
                  <a:srgbClr val="758E87"/>
                </a:solidFill>
                <a:latin typeface="Arial"/>
              </a:rPr>
              <a:t>Bài 1: Thiết kế bài giảng Ngữ văn lớp 7 (Sách giáo khoa Kết nối tri thức)</a:t>
            </a:r>
            <a:br/>
            <a:r>
              <a:rPr sz="1800">
                <a:solidFill>
                  <a:srgbClr val="758E87"/>
                </a:solidFill>
                <a:latin typeface="Arial"/>
              </a:rPr>
              <a:t>Tác phẩm của nhà văn Nguyễn Quang Thiều</a:t>
            </a:r>
          </a:p>
          <a:p>
            <a:r>
              <a:rPr sz="1400" i="1">
                <a:solidFill>
                  <a:srgbClr val="E07A5F"/>
                </a:solidFill>
                <a:latin typeface="Arial"/>
              </a:rPr>
              <a:t>Đối tượng: Học sinh Lớp 7 | Thời lượng dự kiến: 2 Tiết học</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4F7F6"/>
        </a:solidFill>
        <a:effectLst/>
      </p:bgPr>
    </p:bg>
    <p:spTree>
      <p:nvGrpSpPr>
        <p:cNvPr id="1" name=""/>
        <p:cNvGrpSpPr/>
        <p:nvPr/>
      </p:nvGrpSpPr>
      <p:grpSpPr/>
      <p:sp>
        <p:nvSpPr>
          <p:cNvPr id="2" name="TextBox 1"/>
          <p:cNvSpPr txBox="1"/>
          <p:nvPr/>
        </p:nvSpPr>
        <p:spPr>
          <a:xfrm>
            <a:off x="457200" y="457200"/>
            <a:ext cx="11277295" cy="1097280"/>
          </a:xfrm>
          <a:prstGeom prst="rect">
            <a:avLst/>
          </a:prstGeom>
          <a:noFill/>
        </p:spPr>
        <p:txBody>
          <a:bodyPr wrap="square" tIns="101600" bIns="101600" lIns="127000" rIns="127000">
            <a:spAutoFit/>
          </a:bodyPr>
          <a:lstStyle/>
          <a:p>
            <a:r>
              <a:rPr sz="2800" b="1">
                <a:solidFill>
                  <a:srgbClr val="1E352F"/>
                </a:solidFill>
                <a:latin typeface="Georgia"/>
              </a:rPr>
              <a:t>Thiết lập mục tiêu năng lực và phẩm chất cần đạt cho học sinh</a:t>
            </a:r>
          </a:p>
        </p:txBody>
      </p:sp>
      <p:sp>
        <p:nvSpPr>
          <p:cNvPr id="3" name="Rectangle 2"/>
          <p:cNvSpPr/>
          <p:nvPr/>
        </p:nvSpPr>
        <p:spPr>
          <a:xfrm>
            <a:off x="457200" y="1371600"/>
            <a:ext cx="11277295" cy="38100"/>
          </a:xfrm>
          <a:prstGeom prst="rect">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457200" y="1645920"/>
            <a:ext cx="5303520" cy="438912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200"/>
              </a:spcAft>
            </a:pPr>
            <a:r>
              <a:rPr sz="2000" b="1">
                <a:solidFill>
                  <a:srgbClr val="1E352F"/>
                </a:solidFill>
                <a:latin typeface="Georgia"/>
              </a:rPr>
              <a:t>PHÁT TRIỂN NĂNG LỰC</a:t>
            </a:r>
          </a:p>
          <a:p>
            <a:pPr>
              <a:spcBef>
                <a:spcPts val="800"/>
              </a:spcBef>
              <a:spcAft>
                <a:spcPts val="400"/>
              </a:spcAft>
            </a:pPr>
            <a:r>
              <a:rPr b="1" sz="1500">
                <a:solidFill>
                  <a:srgbClr val="E07A5F"/>
                </a:solidFill>
                <a:latin typeface="Arial"/>
              </a:rPr>
              <a:t>Năng lực đặc thù:</a:t>
            </a:r>
          </a:p>
          <a:p>
            <a:pPr>
              <a:spcAft>
                <a:spcPts val="400"/>
              </a:spcAft>
            </a:pPr>
            <a:r>
              <a:rPr sz="1300">
                <a:solidFill>
                  <a:srgbClr val="1E352F"/>
                </a:solidFill>
                <a:latin typeface="Arial"/>
              </a:rPr>
              <a:t>- Xác định đề tài truyện tuổi thơ và người kể chuyện ngôi thứ ba.</a:t>
            </a:r>
          </a:p>
          <a:p>
            <a:pPr>
              <a:spcAft>
                <a:spcPts val="400"/>
              </a:spcAft>
            </a:pPr>
            <a:r>
              <a:rPr sz="1300">
                <a:solidFill>
                  <a:srgbClr val="1E352F"/>
                </a:solidFill>
                <a:latin typeface="Arial"/>
              </a:rPr>
              <a:t>- Phân biệt rõ lời người kể chuyện và lời nhân vật.</a:t>
            </a:r>
          </a:p>
          <a:p>
            <a:pPr>
              <a:spcAft>
                <a:spcPts val="400"/>
              </a:spcAft>
            </a:pPr>
            <a:r>
              <a:rPr sz="1300">
                <a:solidFill>
                  <a:srgbClr val="1E352F"/>
                </a:solidFill>
                <a:latin typeface="Arial"/>
              </a:rPr>
              <a:t>- Nhận biết và phân tích các chi tiết tiêu biểu miêu tả hai nhân vật Mên và Mon (cử chỉ, ngôn ngữ đối thoại, suy nghĩ, cảm xúc).</a:t>
            </a:r>
          </a:p>
          <a:p>
            <a:pPr>
              <a:spcBef>
                <a:spcPts val="800"/>
              </a:spcBef>
              <a:spcAft>
                <a:spcPts val="400"/>
              </a:spcAft>
            </a:pPr>
            <a:r>
              <a:rPr b="1" sz="1500">
                <a:solidFill>
                  <a:srgbClr val="E07A5F"/>
                </a:solidFill>
                <a:latin typeface="Arial"/>
              </a:rPr>
              <a:t>Năng lực chung:</a:t>
            </a:r>
          </a:p>
          <a:p>
            <a:pPr>
              <a:spcAft>
                <a:spcPts val="400"/>
              </a:spcAft>
            </a:pPr>
            <a:r>
              <a:rPr sz="1300">
                <a:solidFill>
                  <a:srgbClr val="1E352F"/>
                </a:solidFill>
                <a:latin typeface="Arial"/>
              </a:rPr>
              <a:t>- Giao tiếp &amp; hợp tác thông qua hoạt động nhóm (khăn trải bàn).</a:t>
            </a:r>
          </a:p>
          <a:p>
            <a:pPr>
              <a:spcAft>
                <a:spcPts val="400"/>
              </a:spcAft>
            </a:pPr>
            <a:r>
              <a:rPr sz="1300">
                <a:solidFill>
                  <a:srgbClr val="1E352F"/>
                </a:solidFill>
                <a:latin typeface="Arial"/>
              </a:rPr>
              <a:t>- Giải quyết vấn đề và tự chủ sáng tạo bài học.</a:t>
            </a:r>
          </a:p>
        </p:txBody>
      </p:sp>
      <p:sp>
        <p:nvSpPr>
          <p:cNvPr id="5" name="Rounded Rectangle 4"/>
          <p:cNvSpPr/>
          <p:nvPr/>
        </p:nvSpPr>
        <p:spPr>
          <a:xfrm>
            <a:off x="6430975" y="1645920"/>
            <a:ext cx="5303520" cy="438912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200"/>
              </a:spcAft>
            </a:pPr>
            <a:r>
              <a:rPr sz="2000" b="1">
                <a:solidFill>
                  <a:srgbClr val="1E352F"/>
                </a:solidFill>
                <a:latin typeface="Georgia"/>
              </a:rPr>
              <a:t>PHẨM CHẤT &amp; CHUẨN BỊ</a:t>
            </a:r>
          </a:p>
          <a:p>
            <a:pPr>
              <a:spcBef>
                <a:spcPts val="800"/>
              </a:spcBef>
              <a:spcAft>
                <a:spcPts val="400"/>
              </a:spcAft>
            </a:pPr>
            <a:r>
              <a:rPr b="1" sz="1500">
                <a:solidFill>
                  <a:srgbClr val="E07A5F"/>
                </a:solidFill>
                <a:latin typeface="Arial"/>
              </a:rPr>
              <a:t>Bồi dưỡng phẩm chất:</a:t>
            </a:r>
          </a:p>
          <a:p>
            <a:pPr>
              <a:spcAft>
                <a:spcPts val="400"/>
              </a:spcAft>
            </a:pPr>
            <a:r>
              <a:rPr sz="1300">
                <a:solidFill>
                  <a:srgbClr val="1E352F"/>
                </a:solidFill>
                <a:latin typeface="Arial"/>
              </a:rPr>
              <a:t>- Nuôi dưỡng tấm lòng nhân hậu, tình yêu thiên nhiên đất nước.</a:t>
            </a:r>
          </a:p>
          <a:p>
            <a:pPr>
              <a:spcAft>
                <a:spcPts val="400"/>
              </a:spcAft>
            </a:pPr>
            <a:r>
              <a:rPr sz="1300">
                <a:solidFill>
                  <a:srgbClr val="1E352F"/>
                </a:solidFill>
                <a:latin typeface="Arial"/>
              </a:rPr>
              <a:t>- Biết yêu quý tuổi thơ và biết trân trọng giá trị sự sống của muôn vật.</a:t>
            </a:r>
          </a:p>
          <a:p>
            <a:pPr>
              <a:spcBef>
                <a:spcPts val="800"/>
              </a:spcBef>
              <a:spcAft>
                <a:spcPts val="400"/>
              </a:spcAft>
            </a:pPr>
            <a:r>
              <a:rPr b="1" sz="1500">
                <a:solidFill>
                  <a:srgbClr val="E07A5F"/>
                </a:solidFill>
                <a:latin typeface="Arial"/>
              </a:rPr>
              <a:t>Thiết bị dạy học của Giáo viên:</a:t>
            </a:r>
          </a:p>
          <a:p>
            <a:pPr>
              <a:spcAft>
                <a:spcPts val="400"/>
              </a:spcAft>
            </a:pPr>
            <a:r>
              <a:rPr sz="1300">
                <a:solidFill>
                  <a:srgbClr val="1E352F"/>
                </a:solidFill>
                <a:latin typeface="Arial"/>
              </a:rPr>
              <a:t>- Kế hoạch bài dạy (Giáo án), phiếu học tập số 1 &amp; 2.</a:t>
            </a:r>
          </a:p>
          <a:p>
            <a:pPr>
              <a:spcAft>
                <a:spcPts val="400"/>
              </a:spcAft>
            </a:pPr>
            <a:r>
              <a:rPr sz="1300">
                <a:solidFill>
                  <a:srgbClr val="1E352F"/>
                </a:solidFill>
                <a:latin typeface="Arial"/>
              </a:rPr>
              <a:t>- Tranh ảnh về tác giả Nguyễn Quang Thiều, loài chim chìa vôi.</a:t>
            </a:r>
          </a:p>
          <a:p>
            <a:pPr>
              <a:spcBef>
                <a:spcPts val="800"/>
              </a:spcBef>
              <a:spcAft>
                <a:spcPts val="400"/>
              </a:spcAft>
            </a:pPr>
            <a:r>
              <a:rPr b="1" sz="1500">
                <a:solidFill>
                  <a:srgbClr val="E07A5F"/>
                </a:solidFill>
                <a:latin typeface="Arial"/>
              </a:rPr>
              <a:t>Nhiệm vụ của Học sinh:</a:t>
            </a:r>
          </a:p>
          <a:p>
            <a:pPr>
              <a:spcAft>
                <a:spcPts val="400"/>
              </a:spcAft>
            </a:pPr>
            <a:r>
              <a:rPr sz="1300">
                <a:solidFill>
                  <a:srgbClr val="1E352F"/>
                </a:solidFill>
                <a:latin typeface="Arial"/>
              </a:rPr>
              <a:t>- SGK, SBT Ngữ văn 7, soạn bài theo hệ thống câu hỏi, hoàn thành vở ghi.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4F7F6"/>
        </a:solidFill>
        <a:effectLst/>
      </p:bgPr>
    </p:bg>
    <p:spTree>
      <p:nvGrpSpPr>
        <p:cNvPr id="1" name=""/>
        <p:cNvGrpSpPr/>
        <p:nvPr/>
      </p:nvGrpSpPr>
      <p:grpSpPr/>
      <p:sp>
        <p:nvSpPr>
          <p:cNvPr id="2" name="TextBox 1"/>
          <p:cNvSpPr txBox="1"/>
          <p:nvPr/>
        </p:nvSpPr>
        <p:spPr>
          <a:xfrm>
            <a:off x="457200" y="457200"/>
            <a:ext cx="11277295" cy="1097280"/>
          </a:xfrm>
          <a:prstGeom prst="rect">
            <a:avLst/>
          </a:prstGeom>
          <a:noFill/>
        </p:spPr>
        <p:txBody>
          <a:bodyPr wrap="square" tIns="101600" bIns="101600" lIns="127000" rIns="127000">
            <a:spAutoFit/>
          </a:bodyPr>
          <a:lstStyle/>
          <a:p>
            <a:r>
              <a:rPr sz="2800" b="1">
                <a:solidFill>
                  <a:srgbClr val="1E352F"/>
                </a:solidFill>
                <a:latin typeface="Georgia"/>
              </a:rPr>
              <a:t>Bốn hoạt động chính cấu trúc bài giảng theo chuẩn phát triển năng lực</a:t>
            </a:r>
          </a:p>
        </p:txBody>
      </p:sp>
      <p:sp>
        <p:nvSpPr>
          <p:cNvPr id="3" name="Rectangle 2"/>
          <p:cNvSpPr/>
          <p:nvPr/>
        </p:nvSpPr>
        <p:spPr>
          <a:xfrm>
            <a:off x="457200" y="1371600"/>
            <a:ext cx="11277295" cy="38100"/>
          </a:xfrm>
          <a:prstGeom prst="rect">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746607" y="1828800"/>
            <a:ext cx="2468880" cy="411480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400"/>
              </a:spcAft>
            </a:pPr>
            <a:r>
              <a:rPr sz="1100" b="1">
                <a:solidFill>
                  <a:srgbClr val="758E87"/>
                </a:solidFill>
                <a:latin typeface="Arial"/>
              </a:rPr>
              <a:t>HOẠT ĐỘNG 1</a:t>
            </a:r>
          </a:p>
          <a:p>
            <a:pPr algn="ctr">
              <a:spcAft>
                <a:spcPts val="400"/>
              </a:spcAft>
            </a:pPr>
            <a:r>
              <a:rPr sz="1800" b="1">
                <a:solidFill>
                  <a:srgbClr val="E07A5F"/>
                </a:solidFill>
                <a:latin typeface="Georgia"/>
              </a:rPr>
              <a:t>Khởi Động</a:t>
            </a:r>
          </a:p>
          <a:p>
            <a:pPr algn="ctr">
              <a:spcAft>
                <a:spcPts val="1200"/>
              </a:spcAft>
            </a:pPr>
            <a:r>
              <a:rPr sz="1200" b="1">
                <a:solidFill>
                  <a:srgbClr val="1E352F"/>
                </a:solidFill>
                <a:latin typeface="Arial"/>
              </a:rPr>
              <a:t>Trải nghiệm vui vẻ</a:t>
            </a:r>
            <a:br/>
            <a:r>
              <a:rPr sz="1200" b="1">
                <a:solidFill>
                  <a:srgbClr val="1E352F"/>
                </a:solidFill>
                <a:latin typeface="Arial"/>
              </a:rPr>
              <a:t>tuổi thơ</a:t>
            </a:r>
          </a:p>
          <a:p>
            <a:pPr algn="ctr">
              <a:spcAft>
                <a:spcPts val="1200"/>
              </a:spcAft>
            </a:pPr>
            <a:r>
              <a:rPr>
                <a:solidFill>
                  <a:srgbClr val="758E87"/>
                </a:solidFill>
              </a:rPr>
              <a:t>---</a:t>
            </a:r>
          </a:p>
          <a:p>
            <a:pPr algn="l"/>
            <a:r>
              <a:rPr sz="1100">
                <a:solidFill>
                  <a:srgbClr val="1E352F"/>
                </a:solidFill>
                <a:latin typeface="Arial"/>
              </a:rPr>
              <a:t>GV dẫn dắt gợi mở bằng câu hỏi trải nghiệm tuổi thơ, tạo tâm thế hứng thú nhận biết vấn đề học tập.</a:t>
            </a:r>
          </a:p>
        </p:txBody>
      </p:sp>
      <p:sp>
        <p:nvSpPr>
          <p:cNvPr id="5" name="Chevron 4"/>
          <p:cNvSpPr/>
          <p:nvPr/>
        </p:nvSpPr>
        <p:spPr>
          <a:xfrm>
            <a:off x="3233775" y="3703320"/>
            <a:ext cx="274320" cy="365760"/>
          </a:xfrm>
          <a:prstGeom prst="chevron">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3489807" y="1828800"/>
            <a:ext cx="2468880" cy="411480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400"/>
              </a:spcAft>
            </a:pPr>
            <a:r>
              <a:rPr sz="1100" b="1">
                <a:solidFill>
                  <a:srgbClr val="758E87"/>
                </a:solidFill>
                <a:latin typeface="Arial"/>
              </a:rPr>
              <a:t>HOẠT ĐỘNG 2</a:t>
            </a:r>
          </a:p>
          <a:p>
            <a:pPr algn="ctr">
              <a:spcAft>
                <a:spcPts val="400"/>
              </a:spcAft>
            </a:pPr>
            <a:r>
              <a:rPr sz="1800" b="1">
                <a:solidFill>
                  <a:srgbClr val="E07A5F"/>
                </a:solidFill>
                <a:latin typeface="Georgia"/>
              </a:rPr>
              <a:t>Hình Thành</a:t>
            </a:r>
          </a:p>
          <a:p>
            <a:pPr algn="ctr">
              <a:spcAft>
                <a:spcPts val="1200"/>
              </a:spcAft>
            </a:pPr>
            <a:r>
              <a:rPr sz="1200" b="1">
                <a:solidFill>
                  <a:srgbClr val="1E352F"/>
                </a:solidFill>
                <a:latin typeface="Arial"/>
              </a:rPr>
              <a:t>Đọc tiếp xúc văn bản</a:t>
            </a:r>
            <a:br/>
            <a:r>
              <a:rPr sz="1200" b="1">
                <a:solidFill>
                  <a:srgbClr val="1E352F"/>
                </a:solidFill>
                <a:latin typeface="Arial"/>
              </a:rPr>
              <a:t>&amp; Tóm tắt</a:t>
            </a:r>
          </a:p>
          <a:p>
            <a:pPr algn="ctr">
              <a:spcAft>
                <a:spcPts val="1200"/>
              </a:spcAft>
            </a:pPr>
            <a:r>
              <a:rPr>
                <a:solidFill>
                  <a:srgbClr val="758E87"/>
                </a:solidFill>
              </a:rPr>
              <a:t>---</a:t>
            </a:r>
          </a:p>
          <a:p>
            <a:pPr algn="l"/>
            <a:r>
              <a:rPr sz="1100">
                <a:solidFill>
                  <a:srgbClr val="1E352F"/>
                </a:solidFill>
                <a:latin typeface="Arial"/>
              </a:rPr>
              <a:t>Đọc văn bản giọng chậm, tìm hiểu tác giả Nguyễn Quang Thiều và tóm tắt diễn biến bầy chim chìa vôi.</a:t>
            </a:r>
          </a:p>
        </p:txBody>
      </p:sp>
      <p:sp>
        <p:nvSpPr>
          <p:cNvPr id="7" name="Chevron 6"/>
          <p:cNvSpPr/>
          <p:nvPr/>
        </p:nvSpPr>
        <p:spPr>
          <a:xfrm>
            <a:off x="5976975" y="3703320"/>
            <a:ext cx="274320" cy="365760"/>
          </a:xfrm>
          <a:prstGeom prst="chevron">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6233007" y="1828800"/>
            <a:ext cx="2468880" cy="411480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400"/>
              </a:spcAft>
            </a:pPr>
            <a:r>
              <a:rPr sz="1100" b="1">
                <a:solidFill>
                  <a:srgbClr val="758E87"/>
                </a:solidFill>
                <a:latin typeface="Arial"/>
              </a:rPr>
              <a:t>HOẠT ĐỘNG 3</a:t>
            </a:r>
          </a:p>
          <a:p>
            <a:pPr algn="ctr">
              <a:spcAft>
                <a:spcPts val="400"/>
              </a:spcAft>
            </a:pPr>
            <a:r>
              <a:rPr sz="1800" b="1">
                <a:solidFill>
                  <a:srgbClr val="E07A5F"/>
                </a:solidFill>
                <a:latin typeface="Georgia"/>
              </a:rPr>
              <a:t>Luyện Tập</a:t>
            </a:r>
          </a:p>
          <a:p>
            <a:pPr algn="ctr">
              <a:spcAft>
                <a:spcPts val="1200"/>
              </a:spcAft>
            </a:pPr>
            <a:r>
              <a:rPr sz="1200" b="1">
                <a:solidFill>
                  <a:srgbClr val="1E352F"/>
                </a:solidFill>
                <a:latin typeface="Arial"/>
              </a:rPr>
              <a:t>Viết kết nối</a:t>
            </a:r>
            <a:br/>
            <a:r>
              <a:rPr sz="1200" b="1">
                <a:solidFill>
                  <a:srgbClr val="1E352F"/>
                </a:solidFill>
                <a:latin typeface="Arial"/>
              </a:rPr>
              <a:t>với đọc</a:t>
            </a:r>
          </a:p>
          <a:p>
            <a:pPr algn="ctr">
              <a:spcAft>
                <a:spcPts val="1200"/>
              </a:spcAft>
            </a:pPr>
            <a:r>
              <a:rPr>
                <a:solidFill>
                  <a:srgbClr val="758E87"/>
                </a:solidFill>
              </a:rPr>
              <a:t>---</a:t>
            </a:r>
          </a:p>
          <a:p>
            <a:pPr algn="l"/>
            <a:r>
              <a:rPr sz="1100">
                <a:solidFill>
                  <a:srgbClr val="1E352F"/>
                </a:solidFill>
                <a:latin typeface="Arial"/>
              </a:rPr>
              <a:t>Khắc sâu kĩ năng bằng cách viết đoạn văn (5-7 câu) đóng vai Mên/Mon tự kể lại cảnh bầy chim cất cánh.</a:t>
            </a:r>
          </a:p>
        </p:txBody>
      </p:sp>
      <p:sp>
        <p:nvSpPr>
          <p:cNvPr id="9" name="Chevron 8"/>
          <p:cNvSpPr/>
          <p:nvPr/>
        </p:nvSpPr>
        <p:spPr>
          <a:xfrm>
            <a:off x="8720175" y="3703320"/>
            <a:ext cx="274320" cy="365760"/>
          </a:xfrm>
          <a:prstGeom prst="chevron">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976207" y="1828800"/>
            <a:ext cx="2468880" cy="411480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400"/>
              </a:spcAft>
            </a:pPr>
            <a:r>
              <a:rPr sz="1100" b="1">
                <a:solidFill>
                  <a:srgbClr val="758E87"/>
                </a:solidFill>
                <a:latin typeface="Arial"/>
              </a:rPr>
              <a:t>HOẠT ĐỘNG 4</a:t>
            </a:r>
          </a:p>
          <a:p>
            <a:pPr algn="ctr">
              <a:spcAft>
                <a:spcPts val="400"/>
              </a:spcAft>
            </a:pPr>
            <a:r>
              <a:rPr sz="1800" b="1">
                <a:solidFill>
                  <a:srgbClr val="E07A5F"/>
                </a:solidFill>
                <a:latin typeface="Georgia"/>
              </a:rPr>
              <a:t>Vận Dụng</a:t>
            </a:r>
          </a:p>
          <a:p>
            <a:pPr algn="ctr">
              <a:spcAft>
                <a:spcPts val="1200"/>
              </a:spcAft>
            </a:pPr>
            <a:r>
              <a:rPr sz="1200" b="1">
                <a:solidFill>
                  <a:srgbClr val="1E352F"/>
                </a:solidFill>
                <a:latin typeface="Arial"/>
              </a:rPr>
              <a:t>Kết nối liên hệ</a:t>
            </a:r>
            <a:br/>
            <a:r>
              <a:rPr sz="1200" b="1">
                <a:solidFill>
                  <a:srgbClr val="1E352F"/>
                </a:solidFill>
                <a:latin typeface="Arial"/>
              </a:rPr>
              <a:t>thực tiễn</a:t>
            </a:r>
          </a:p>
          <a:p>
            <a:pPr algn="ctr">
              <a:spcAft>
                <a:spcPts val="1200"/>
              </a:spcAft>
            </a:pPr>
            <a:r>
              <a:rPr>
                <a:solidFill>
                  <a:srgbClr val="758E87"/>
                </a:solidFill>
              </a:rPr>
              <a:t>---</a:t>
            </a:r>
          </a:p>
          <a:p>
            <a:pPr algn="l"/>
            <a:r>
              <a:rPr sz="1100">
                <a:solidFill>
                  <a:srgbClr val="1E352F"/>
                </a:solidFill>
                <a:latin typeface="Arial"/>
              </a:rPr>
              <a:t>Vẽ tranh minh họa chi tiết yêu thích hoặc viết nhật ký đọc sách về các tác phẩm tuổi thơ tại nhà.</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4F7F6"/>
        </a:solidFill>
        <a:effectLst/>
      </p:bgPr>
    </p:bg>
    <p:spTree>
      <p:nvGrpSpPr>
        <p:cNvPr id="1" name=""/>
        <p:cNvGrpSpPr/>
        <p:nvPr/>
      </p:nvGrpSpPr>
      <p:grpSpPr/>
      <p:sp>
        <p:nvSpPr>
          <p:cNvPr id="2" name="TextBox 1"/>
          <p:cNvSpPr txBox="1"/>
          <p:nvPr/>
        </p:nvSpPr>
        <p:spPr>
          <a:xfrm>
            <a:off x="457200" y="457200"/>
            <a:ext cx="11277295" cy="1097280"/>
          </a:xfrm>
          <a:prstGeom prst="rect">
            <a:avLst/>
          </a:prstGeom>
          <a:noFill/>
        </p:spPr>
        <p:txBody>
          <a:bodyPr wrap="square" tIns="101600" bIns="101600" lIns="127000" rIns="127000">
            <a:spAutoFit/>
          </a:bodyPr>
          <a:lstStyle/>
          <a:p>
            <a:r>
              <a:rPr sz="2800" b="1">
                <a:solidFill>
                  <a:srgbClr val="1E352F"/>
                </a:solidFill>
                <a:latin typeface="Georgia"/>
              </a:rPr>
              <a:t>Hai cuộc trò chuyện đêm mưa thể hiện tình cảm nhân hậu trong sáng</a:t>
            </a:r>
          </a:p>
        </p:txBody>
      </p:sp>
      <p:sp>
        <p:nvSpPr>
          <p:cNvPr id="3" name="Rectangle 2"/>
          <p:cNvSpPr/>
          <p:nvPr/>
        </p:nvSpPr>
        <p:spPr>
          <a:xfrm>
            <a:off x="457200" y="1371600"/>
            <a:ext cx="11277295" cy="38100"/>
          </a:xfrm>
          <a:prstGeom prst="rect">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457200" y="1645920"/>
            <a:ext cx="5303520" cy="438912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200"/>
              </a:spcAft>
            </a:pPr>
            <a:r>
              <a:rPr sz="1800" b="1">
                <a:solidFill>
                  <a:srgbClr val="1E352F"/>
                </a:solidFill>
                <a:latin typeface="Georgia"/>
              </a:rPr>
              <a:t>ĐOẠN 1: NỖI LO SỢ NỬA ĐÊM</a:t>
            </a:r>
          </a:p>
          <a:p>
            <a:pPr>
              <a:spcBef>
                <a:spcPts val="600"/>
              </a:spcBef>
              <a:spcAft>
                <a:spcPts val="400"/>
              </a:spcAft>
            </a:pPr>
            <a:r>
              <a:rPr b="1" sz="1400">
                <a:solidFill>
                  <a:srgbClr val="E07A5F"/>
                </a:solidFill>
                <a:latin typeface="Arial"/>
              </a:rPr>
              <a:t>Thời gian &amp; Hoàn cảnh:</a:t>
            </a:r>
          </a:p>
          <a:p>
            <a:pPr>
              <a:spcAft>
                <a:spcPts val="400"/>
              </a:spcAft>
            </a:pPr>
            <a:r>
              <a:rPr sz="1200">
                <a:solidFill>
                  <a:srgbClr val="1E352F"/>
                </a:solidFill>
                <a:latin typeface="Arial"/>
              </a:rPr>
              <a:t>- Lúc nửa đêm, khoảng 2 giờ sáng trằn trọc.</a:t>
            </a:r>
          </a:p>
          <a:p>
            <a:pPr>
              <a:spcAft>
                <a:spcPts val="400"/>
              </a:spcAft>
            </a:pPr>
            <a:r>
              <a:rPr sz="1200">
                <a:solidFill>
                  <a:srgbClr val="1E352F"/>
                </a:solidFill>
                <a:latin typeface="Arial"/>
              </a:rPr>
              <a:t>- Bên ngoài mưa vẫn to, tiếng nước sông dâng cao xiên xiết chảy.</a:t>
            </a:r>
          </a:p>
          <a:p>
            <a:pPr>
              <a:spcBef>
                <a:spcPts val="600"/>
              </a:spcBef>
              <a:spcAft>
                <a:spcPts val="400"/>
              </a:spcAft>
            </a:pPr>
            <a:r>
              <a:rPr b="1" sz="1400">
                <a:solidFill>
                  <a:srgbClr val="E07A5F"/>
                </a:solidFill>
                <a:latin typeface="Arial"/>
              </a:rPr>
              <a:t>Diễn biến tâm trạng:</a:t>
            </a:r>
          </a:p>
          <a:p>
            <a:pPr>
              <a:spcAft>
                <a:spcPts val="400"/>
              </a:spcAft>
            </a:pPr>
            <a:r>
              <a:rPr sz="1200">
                <a:solidFill>
                  <a:srgbClr val="1E352F"/>
                </a:solidFill>
                <a:latin typeface="Arial"/>
              </a:rPr>
              <a:t>- Mên và Mon lo sợ bầy chim non ở dải cát giữa sông bị ngập.</a:t>
            </a:r>
          </a:p>
          <a:p>
            <a:pPr>
              <a:spcAft>
                <a:spcPts val="400"/>
              </a:spcAft>
            </a:pPr>
            <a:r>
              <a:rPr sz="1200">
                <a:solidFill>
                  <a:srgbClr val="1E352F"/>
                </a:solidFill>
                <a:latin typeface="Arial"/>
              </a:rPr>
              <a:t>- Mon hỏi liên tục: 'Em sợ những con chim chìa vôi non bị chết đuối mất.'</a:t>
            </a:r>
          </a:p>
          <a:p>
            <a:pPr>
              <a:spcAft>
                <a:spcPts val="400"/>
              </a:spcAft>
            </a:pPr>
            <a:r>
              <a:rPr sz="1200">
                <a:solidFill>
                  <a:srgbClr val="1E352F"/>
                </a:solidFill>
                <a:latin typeface="Arial"/>
              </a:rPr>
              <a:t>- Mên thừa nhận: 'Tao cũng sợ.'</a:t>
            </a:r>
          </a:p>
          <a:p>
            <a:pPr>
              <a:spcBef>
                <a:spcPts val="600"/>
              </a:spcBef>
              <a:spcAft>
                <a:spcPts val="400"/>
              </a:spcAft>
            </a:pPr>
            <a:r>
              <a:rPr b="1" sz="1400">
                <a:solidFill>
                  <a:srgbClr val="E07A5F"/>
                </a:solidFill>
                <a:latin typeface="Arial"/>
              </a:rPr>
              <a:t>Ý nghĩa chi tiết:</a:t>
            </a:r>
          </a:p>
          <a:p>
            <a:pPr>
              <a:spcAft>
                <a:spcPts val="400"/>
              </a:spcAft>
            </a:pPr>
            <a:r>
              <a:rPr sz="1200">
                <a:solidFill>
                  <a:srgbClr val="1E352F"/>
                </a:solidFill>
                <a:latin typeface="Arial"/>
              </a:rPr>
              <a:t>- Hai đứa trẻ hồn nhiên sở hữu trái tim trong sáng, đầy lòng trắc ẩn và lo lắng tự nhiên dành cho sinh mệnh nhỏ bé.</a:t>
            </a:r>
          </a:p>
        </p:txBody>
      </p:sp>
      <p:sp>
        <p:nvSpPr>
          <p:cNvPr id="5" name="Rounded Rectangle 4"/>
          <p:cNvSpPr/>
          <p:nvPr/>
        </p:nvSpPr>
        <p:spPr>
          <a:xfrm>
            <a:off x="6430975" y="1645920"/>
            <a:ext cx="5303520" cy="4389120"/>
          </a:xfrm>
          <a:prstGeom prst="roundRect">
            <a:avLst/>
          </a:prstGeom>
          <a:solidFill>
            <a:srgbClr val="FFFFFF"/>
          </a:solidFill>
          <a:ln w="19050">
            <a:solidFill>
              <a:srgbClr val="E07A5F"/>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200"/>
              </a:spcAft>
            </a:pPr>
            <a:r>
              <a:rPr sz="1800" b="1">
                <a:solidFill>
                  <a:srgbClr val="1E352F"/>
                </a:solidFill>
                <a:latin typeface="Georgia"/>
              </a:rPr>
              <a:t>QUYẾT TÂM HÀNH ĐỘNG</a:t>
            </a:r>
          </a:p>
          <a:p>
            <a:pPr>
              <a:spcBef>
                <a:spcPts val="600"/>
              </a:spcBef>
              <a:spcAft>
                <a:spcPts val="400"/>
              </a:spcAft>
            </a:pPr>
            <a:r>
              <a:rPr b="1" sz="1400">
                <a:solidFill>
                  <a:srgbClr val="E07A5F"/>
                </a:solidFill>
                <a:latin typeface="Arial"/>
              </a:rPr>
              <a:t>Quyết định táo bạo:</a:t>
            </a:r>
          </a:p>
          <a:p>
            <a:pPr>
              <a:spcAft>
                <a:spcPts val="400"/>
              </a:spcAft>
            </a:pPr>
            <a:r>
              <a:rPr sz="1200">
                <a:solidFill>
                  <a:srgbClr val="1E352F"/>
                </a:solidFill>
                <a:latin typeface="Arial"/>
              </a:rPr>
              <a:t>- Hai anh em bàn cách giải cứu: 'Hay mình mang chúng nó vào bờ.'</a:t>
            </a:r>
          </a:p>
          <a:p>
            <a:pPr>
              <a:spcAft>
                <a:spcPts val="400"/>
              </a:spcAft>
            </a:pPr>
            <a:r>
              <a:rPr sz="1200">
                <a:solidFill>
                  <a:srgbClr val="1E352F"/>
                </a:solidFill>
                <a:latin typeface="Arial"/>
              </a:rPr>
              <a:t>- Quyết tâm lấy đò của ông Hảo để chèo ra bãi cát bất chấp mưa gió.</a:t>
            </a:r>
          </a:p>
          <a:p>
            <a:pPr>
              <a:spcBef>
                <a:spcPts val="600"/>
              </a:spcBef>
              <a:spcAft>
                <a:spcPts val="400"/>
              </a:spcAft>
            </a:pPr>
            <a:r>
              <a:rPr b="1" sz="1400">
                <a:solidFill>
                  <a:srgbClr val="E07A5F"/>
                </a:solidFill>
                <a:latin typeface="Arial"/>
              </a:rPr>
              <a:t>Sự kiện bên lề ý nghĩa:</a:t>
            </a:r>
          </a:p>
          <a:p>
            <a:pPr>
              <a:spcAft>
                <a:spcPts val="400"/>
              </a:spcAft>
            </a:pPr>
            <a:r>
              <a:rPr sz="1200">
                <a:solidFill>
                  <a:srgbClr val="1E352F"/>
                </a:solidFill>
                <a:latin typeface="Arial"/>
              </a:rPr>
              <a:t>- Mon từng lén thả con cá bống trộm của bố về sông để giải thoát cuộc sống tự do.</a:t>
            </a:r>
          </a:p>
          <a:p>
            <a:pPr>
              <a:spcAft>
                <a:spcPts val="400"/>
              </a:spcAft>
            </a:pPr>
            <a:r>
              <a:rPr sz="1200">
                <a:solidFill>
                  <a:srgbClr val="1E352F"/>
                </a:solidFill>
                <a:latin typeface="Arial"/>
              </a:rPr>
              <a:t>- Khẳng định tính cách nhân hậu, thích chở che, bảo vệ tự nhiên.</a:t>
            </a:r>
          </a:p>
          <a:p>
            <a:pPr>
              <a:spcBef>
                <a:spcPts val="600"/>
              </a:spcBef>
              <a:spcAft>
                <a:spcPts val="400"/>
              </a:spcAft>
            </a:pPr>
            <a:r>
              <a:rPr b="1" sz="1400">
                <a:solidFill>
                  <a:srgbClr val="E07A5F"/>
                </a:solidFill>
                <a:latin typeface="Arial"/>
              </a:rPr>
              <a:t>Đặc sắc nghệ thuật:</a:t>
            </a:r>
          </a:p>
          <a:p>
            <a:pPr>
              <a:spcAft>
                <a:spcPts val="400"/>
              </a:spcAft>
            </a:pPr>
            <a:r>
              <a:rPr sz="1200">
                <a:solidFill>
                  <a:srgbClr val="1E352F"/>
                </a:solidFill>
                <a:latin typeface="Arial"/>
              </a:rPr>
              <a:t>- Sử dụng ngôn ngữ đối thoại ngắn gọn, ngây ngô nhưng cực kì ấm áp, khắc họa sinh động tâm lý trẻ nhỏ.</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4F7F6"/>
        </a:solidFill>
        <a:effectLst/>
      </p:bgPr>
    </p:bg>
    <p:spTree>
      <p:nvGrpSpPr>
        <p:cNvPr id="1" name=""/>
        <p:cNvGrpSpPr/>
        <p:nvPr/>
      </p:nvGrpSpPr>
      <p:grpSpPr/>
      <p:sp>
        <p:nvSpPr>
          <p:cNvPr id="2" name="TextBox 1"/>
          <p:cNvSpPr txBox="1"/>
          <p:nvPr/>
        </p:nvSpPr>
        <p:spPr>
          <a:xfrm>
            <a:off x="457200" y="457200"/>
            <a:ext cx="11277295" cy="1097280"/>
          </a:xfrm>
          <a:prstGeom prst="rect">
            <a:avLst/>
          </a:prstGeom>
          <a:noFill/>
        </p:spPr>
        <p:txBody>
          <a:bodyPr wrap="square" tIns="101600" bIns="101600" lIns="127000" rIns="127000">
            <a:spAutoFit/>
          </a:bodyPr>
          <a:lstStyle/>
          <a:p>
            <a:r>
              <a:rPr sz="2800" b="1">
                <a:solidFill>
                  <a:srgbClr val="1E352F"/>
                </a:solidFill>
                <a:latin typeface="Georgia"/>
              </a:rPr>
              <a:t>Cảnh bầy chim chìa vôi cất cánh lúc bình minh là khúc ca kỳ vĩ</a:t>
            </a:r>
          </a:p>
        </p:txBody>
      </p:sp>
      <p:sp>
        <p:nvSpPr>
          <p:cNvPr id="3" name="Rectangle 2"/>
          <p:cNvSpPr/>
          <p:nvPr/>
        </p:nvSpPr>
        <p:spPr>
          <a:xfrm>
            <a:off x="457200" y="1371600"/>
            <a:ext cx="11277295" cy="38100"/>
          </a:xfrm>
          <a:prstGeom prst="rect">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457200" y="1645920"/>
            <a:ext cx="5486400" cy="4389120"/>
          </a:xfrm>
          <a:prstGeom prst="roundRect">
            <a:avLst/>
          </a:prstGeom>
          <a:solidFill>
            <a:srgbClr val="FFFFFF"/>
          </a:solidFill>
          <a:ln>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000"/>
              </a:spcAft>
            </a:pPr>
            <a:r>
              <a:rPr sz="1800" b="1">
                <a:solidFill>
                  <a:srgbClr val="1E352F"/>
                </a:solidFill>
                <a:latin typeface="Georgia"/>
              </a:rPr>
              <a:t>CẢNH TƯỢNG NHƯ HUYỀN THOẠI</a:t>
            </a:r>
          </a:p>
          <a:p>
            <a:pPr>
              <a:spcBef>
                <a:spcPts val="600"/>
              </a:spcBef>
              <a:spcAft>
                <a:spcPts val="400"/>
              </a:spcAft>
            </a:pPr>
            <a:r>
              <a:rPr b="1" sz="1300">
                <a:solidFill>
                  <a:srgbClr val="E07A5F"/>
                </a:solidFill>
                <a:latin typeface="Arial"/>
              </a:rPr>
              <a:t>Khung cảnh bãi sông nước dâng tràn:</a:t>
            </a:r>
          </a:p>
          <a:p>
            <a:pPr>
              <a:spcAft>
                <a:spcPts val="400"/>
              </a:spcAft>
            </a:pPr>
            <a:r>
              <a:rPr sz="1150">
                <a:solidFill>
                  <a:srgbClr val="1E352F"/>
                </a:solidFill>
                <a:latin typeface="Arial"/>
              </a:rPr>
              <a:t>- Khi ánh sáng bình minh soi tỏ mặt nước xiên xiết, dòng nước khổng lồ nuốt chửng dải cát cuối cùng.</a:t>
            </a:r>
          </a:p>
          <a:p>
            <a:pPr>
              <a:spcBef>
                <a:spcPts val="600"/>
              </a:spcBef>
              <a:spcAft>
                <a:spcPts val="400"/>
              </a:spcAft>
            </a:pPr>
            <a:r>
              <a:rPr b="1" sz="1300">
                <a:solidFill>
                  <a:srgbClr val="E07A5F"/>
                </a:solidFill>
                <a:latin typeface="Arial"/>
              </a:rPr>
              <a:t>Hành trình bứt phá dũng cảm:</a:t>
            </a:r>
          </a:p>
          <a:p>
            <a:pPr>
              <a:spcAft>
                <a:spcPts val="400"/>
              </a:spcAft>
            </a:pPr>
            <a:r>
              <a:rPr sz="1150">
                <a:solidFill>
                  <a:srgbClr val="1E352F"/>
                </a:solidFill>
                <a:latin typeface="Arial"/>
              </a:rPr>
              <a:t>- 'Những cánh chim bé bỏng và ướt át đột ngột bứt khỏi dòng nước khổng lồ bay lên...'</a:t>
            </a:r>
          </a:p>
          <a:p>
            <a:pPr>
              <a:spcAft>
                <a:spcPts val="400"/>
              </a:spcAft>
            </a:pPr>
            <a:r>
              <a:rPr sz="1150">
                <a:solidFill>
                  <a:srgbClr val="1E352F"/>
                </a:solidFill>
                <a:latin typeface="Arial"/>
              </a:rPr>
              <a:t>- Thực hiện chuyến bay quan trọng nhất, kì vĩ nhất trong đời khi vừa non nớt chào đời.</a:t>
            </a:r>
          </a:p>
          <a:p>
            <a:pPr>
              <a:spcAft>
                <a:spcPts val="400"/>
              </a:spcAft>
            </a:pPr>
            <a:r>
              <a:rPr sz="1150">
                <a:solidFill>
                  <a:srgbClr val="1E352F"/>
                </a:solidFill>
                <a:latin typeface="Arial"/>
              </a:rPr>
              <a:t>- Đích đến an toàn của bầy chim là lùm dứa dại bên kia bờ sông.</a:t>
            </a:r>
          </a:p>
        </p:txBody>
      </p:sp>
      <p:sp>
        <p:nvSpPr>
          <p:cNvPr id="5" name="Rounded Rectangle 4"/>
          <p:cNvSpPr/>
          <p:nvPr/>
        </p:nvSpPr>
        <p:spPr>
          <a:xfrm>
            <a:off x="6248095" y="1645920"/>
            <a:ext cx="5486400" cy="4389120"/>
          </a:xfrm>
          <a:prstGeom prst="roundRect">
            <a:avLst/>
          </a:prstGeom>
          <a:solidFill>
            <a:srgbClr val="1E352F"/>
          </a:solidFill>
          <a:ln>
            <a:no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000"/>
              </a:spcAft>
            </a:pPr>
            <a:r>
              <a:rPr sz="1800" b="1">
                <a:solidFill>
                  <a:srgbClr val="E07A5F"/>
                </a:solidFill>
                <a:latin typeface="Georgia"/>
              </a:rPr>
              <a:t>CẢM XÚC THĂNG HOA CỦA TRẺ THƠ</a:t>
            </a:r>
          </a:p>
          <a:p>
            <a:pPr>
              <a:spcBef>
                <a:spcPts val="600"/>
              </a:spcBef>
              <a:spcAft>
                <a:spcPts val="400"/>
              </a:spcAft>
            </a:pPr>
            <a:r>
              <a:rPr b="1" sz="1300">
                <a:solidFill>
                  <a:srgbClr val="E07A5F"/>
                </a:solidFill>
                <a:latin typeface="Arial"/>
              </a:rPr>
              <a:t>Trạng thái ngỡ ngàng:</a:t>
            </a:r>
          </a:p>
          <a:p>
            <a:pPr>
              <a:spcAft>
                <a:spcPts val="400"/>
              </a:spcAft>
            </a:pPr>
            <a:r>
              <a:rPr sz="1150">
                <a:solidFill>
                  <a:srgbClr val="FFFFFF"/>
                </a:solidFill>
                <a:latin typeface="Arial"/>
              </a:rPr>
              <a:t>- Cả hai anh em đứng không nhúc nhích dõi theo bầy chim.</a:t>
            </a:r>
          </a:p>
          <a:p>
            <a:pPr>
              <a:spcAft>
                <a:spcPts val="400"/>
              </a:spcAft>
            </a:pPr>
            <a:r>
              <a:rPr sz="1150">
                <a:solidFill>
                  <a:srgbClr val="FFFFFF"/>
                </a:solidFill>
                <a:latin typeface="Arial"/>
              </a:rPr>
              <a:t>- Hơi nóng tỏa ra ngùn ngụt khắp người trước sự chứng kiến trực tiếp.</a:t>
            </a:r>
          </a:p>
          <a:p>
            <a:pPr>
              <a:spcBef>
                <a:spcPts val="600"/>
              </a:spcBef>
              <a:spcAft>
                <a:spcPts val="400"/>
              </a:spcAft>
            </a:pPr>
            <a:r>
              <a:rPr b="1" sz="1300">
                <a:solidFill>
                  <a:srgbClr val="E07A5F"/>
                </a:solidFill>
                <a:latin typeface="Arial"/>
              </a:rPr>
              <a:t>Giọt nước mắt hạnh phúc:</a:t>
            </a:r>
          </a:p>
          <a:p>
            <a:pPr>
              <a:spcAft>
                <a:spcPts val="400"/>
              </a:spcAft>
            </a:pPr>
            <a:r>
              <a:rPr sz="1150">
                <a:solidFill>
                  <a:srgbClr val="FFFFFF"/>
                </a:solidFill>
                <a:latin typeface="Arial"/>
              </a:rPr>
              <a:t>- 'Cả hai đã khóc tự lúc nào' trong âm thầm lặng lẽ.</a:t>
            </a:r>
          </a:p>
          <a:p>
            <a:pPr>
              <a:spcAft>
                <a:spcPts val="400"/>
              </a:spcAft>
            </a:pPr>
            <a:r>
              <a:rPr sz="1150">
                <a:solidFill>
                  <a:srgbClr val="FFFFFF"/>
                </a:solidFill>
                <a:latin typeface="Arial"/>
              </a:rPr>
              <a:t>- Vẻ mặt tái nhợt vì ướt mưa bỗng hửng sáng tươi vui rực rỡ.</a:t>
            </a:r>
          </a:p>
          <a:p>
            <a:pPr>
              <a:spcBef>
                <a:spcPts val="600"/>
              </a:spcBef>
              <a:spcAft>
                <a:spcPts val="400"/>
              </a:spcAft>
            </a:pPr>
            <a:r>
              <a:rPr b="1" sz="1300">
                <a:solidFill>
                  <a:srgbClr val="E07A5F"/>
                </a:solidFill>
                <a:latin typeface="Arial"/>
              </a:rPr>
              <a:t>Sự thức tỉnh tâm hồn trong trẻo:</a:t>
            </a:r>
          </a:p>
          <a:p>
            <a:pPr>
              <a:spcAft>
                <a:spcPts val="400"/>
              </a:spcAft>
            </a:pPr>
            <a:r>
              <a:rPr sz="1150">
                <a:solidFill>
                  <a:srgbClr val="FFFFFF"/>
                </a:solidFill>
                <a:latin typeface="Arial"/>
              </a:rPr>
              <a:t>- Chúng nhìn nhau cười ngượng nghịu, nhận ra sự kì diệu của sự sống.</a:t>
            </a:r>
          </a:p>
          <a:p>
            <a:pPr>
              <a:spcAft>
                <a:spcPts val="400"/>
              </a:spcAft>
            </a:pPr>
            <a:r>
              <a:rPr sz="1150">
                <a:solidFill>
                  <a:srgbClr val="FFFFFF"/>
                </a:solidFill>
                <a:latin typeface="Arial"/>
              </a:rPr>
              <a:t>- Trải nghiệm đầy xúc động bồi đắp tâm hồn, tạo dấu ấn sâu sắc nâng đỡ tuổi thơ.</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4F7F6"/>
        </a:solidFill>
        <a:effectLst/>
      </p:bgPr>
    </p:bg>
    <p:spTree>
      <p:nvGrpSpPr>
        <p:cNvPr id="1" name=""/>
        <p:cNvGrpSpPr/>
        <p:nvPr/>
      </p:nvGrpSpPr>
      <p:grpSpPr/>
      <p:sp>
        <p:nvSpPr>
          <p:cNvPr id="2" name="TextBox 1"/>
          <p:cNvSpPr txBox="1"/>
          <p:nvPr/>
        </p:nvSpPr>
        <p:spPr>
          <a:xfrm>
            <a:off x="457200" y="457200"/>
            <a:ext cx="11277295" cy="1097280"/>
          </a:xfrm>
          <a:prstGeom prst="rect">
            <a:avLst/>
          </a:prstGeom>
          <a:noFill/>
        </p:spPr>
        <p:txBody>
          <a:bodyPr wrap="square" tIns="101600" bIns="101600" lIns="127000" rIns="127000">
            <a:spAutoFit/>
          </a:bodyPr>
          <a:lstStyle/>
          <a:p>
            <a:r>
              <a:rPr sz="2800" b="1">
                <a:solidFill>
                  <a:srgbClr val="1E352F"/>
                </a:solidFill>
                <a:latin typeface="Georgia"/>
              </a:rPr>
              <a:t>Ba cột trụ kiến thức tổng kết toàn diện giá trị văn bản</a:t>
            </a:r>
          </a:p>
        </p:txBody>
      </p:sp>
      <p:sp>
        <p:nvSpPr>
          <p:cNvPr id="3" name="Rectangle 2"/>
          <p:cNvSpPr/>
          <p:nvPr/>
        </p:nvSpPr>
        <p:spPr>
          <a:xfrm>
            <a:off x="457200" y="1371600"/>
            <a:ext cx="11277295" cy="38100"/>
          </a:xfrm>
          <a:prstGeom prst="rect">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609447" y="1828800"/>
            <a:ext cx="3474720" cy="411480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400"/>
              </a:spcAft>
            </a:pPr>
            <a:r>
              <a:rPr sz="1600" b="1">
                <a:solidFill>
                  <a:srgbClr val="1E352F"/>
                </a:solidFill>
                <a:latin typeface="Georgia"/>
              </a:rPr>
              <a:t>ĐỀ TÀI &amp; CHI TIẾT</a:t>
            </a:r>
          </a:p>
          <a:p>
            <a:pPr>
              <a:spcAft>
                <a:spcPts val="1000"/>
              </a:spcAft>
            </a:pPr>
            <a:r>
              <a:rPr sz="1100" b="1">
                <a:solidFill>
                  <a:srgbClr val="E07A5F"/>
                </a:solidFill>
                <a:latin typeface="Arial"/>
              </a:rPr>
              <a:t>Ý nghĩa công cụ văn học</a:t>
            </a:r>
          </a:p>
          <a:p>
            <a:pPr>
              <a:spcAft>
                <a:spcPts val="1000"/>
              </a:spcAft>
            </a:pPr>
            <a:r>
              <a:rPr sz="1000">
                <a:solidFill>
                  <a:srgbClr val="758E87"/>
                </a:solidFill>
              </a:rPr>
              <a:t>------------------------</a:t>
            </a:r>
          </a:p>
          <a:p>
            <a:pPr>
              <a:spcBef>
                <a:spcPts val="400"/>
              </a:spcBef>
              <a:spcAft>
                <a:spcPts val="200"/>
              </a:spcAft>
            </a:pPr>
            <a:r>
              <a:rPr b="1" sz="1200">
                <a:solidFill>
                  <a:srgbClr val="1E352F"/>
                </a:solidFill>
                <a:latin typeface="Arial"/>
              </a:rPr>
              <a:t>Đề tài thế giới tuổi thơ:</a:t>
            </a:r>
          </a:p>
          <a:p>
            <a:pPr>
              <a:spcAft>
                <a:spcPts val="200"/>
              </a:spcAft>
            </a:pPr>
            <a:r>
              <a:rPr sz="1100">
                <a:solidFill>
                  <a:srgbClr val="758E87"/>
                </a:solidFill>
                <a:latin typeface="Arial"/>
              </a:rPr>
              <a:t>Phạm vi đời sống tinh tế, tươi sáng của trẻ em trước thế giới tự nhiên phong phú.</a:t>
            </a:r>
          </a:p>
          <a:p>
            <a:pPr>
              <a:spcBef>
                <a:spcPts val="400"/>
              </a:spcBef>
              <a:spcAft>
                <a:spcPts val="200"/>
              </a:spcAft>
            </a:pPr>
            <a:r>
              <a:rPr b="1" sz="1200">
                <a:solidFill>
                  <a:srgbClr val="1E352F"/>
                </a:solidFill>
                <a:latin typeface="Arial"/>
              </a:rPr>
              <a:t>Vai trò của chi tiết:</a:t>
            </a:r>
          </a:p>
          <a:p>
            <a:pPr>
              <a:spcAft>
                <a:spcPts val="200"/>
              </a:spcAft>
            </a:pPr>
            <a:r>
              <a:rPr sz="1100">
                <a:solidFill>
                  <a:srgbClr val="758E87"/>
                </a:solidFill>
                <a:latin typeface="Arial"/>
              </a:rPr>
              <a:t>Yếu tố nhỏ tạo nên thế giới hình tượng sinh động.</a:t>
            </a:r>
          </a:p>
          <a:p>
            <a:pPr>
              <a:spcAft>
                <a:spcPts val="200"/>
              </a:spcAft>
            </a:pPr>
            <a:r>
              <a:rPr sz="1100">
                <a:solidFill>
                  <a:srgbClr val="758E87"/>
                </a:solidFill>
                <a:latin typeface="Arial"/>
              </a:rPr>
              <a:t>Từng lời nói, cử chỉ run sợ hay tiếng khóc của hai đứa trẻ mang tầm quan trọng đặc biệt gợi niềm lôi cuốn hấp dẫn.</a:t>
            </a:r>
          </a:p>
        </p:txBody>
      </p:sp>
      <p:sp>
        <p:nvSpPr>
          <p:cNvPr id="5" name="Rounded Rectangle 4"/>
          <p:cNvSpPr/>
          <p:nvPr/>
        </p:nvSpPr>
        <p:spPr>
          <a:xfrm>
            <a:off x="4358487" y="1828800"/>
            <a:ext cx="3474720" cy="411480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400"/>
              </a:spcAft>
            </a:pPr>
            <a:r>
              <a:rPr sz="1600" b="1">
                <a:solidFill>
                  <a:srgbClr val="1E352F"/>
                </a:solidFill>
                <a:latin typeface="Georgia"/>
              </a:rPr>
              <a:t>GIÁ TRỊ NỘI DUNG</a:t>
            </a:r>
          </a:p>
          <a:p>
            <a:pPr>
              <a:spcAft>
                <a:spcPts val="1000"/>
              </a:spcAft>
            </a:pPr>
            <a:r>
              <a:rPr sz="1100" b="1">
                <a:solidFill>
                  <a:srgbClr val="E07A5F"/>
                </a:solidFill>
                <a:latin typeface="Arial"/>
              </a:rPr>
              <a:t>Sự sống &amp; Trái tim ấm áp</a:t>
            </a:r>
          </a:p>
          <a:p>
            <a:pPr>
              <a:spcAft>
                <a:spcPts val="1000"/>
              </a:spcAft>
            </a:pPr>
            <a:r>
              <a:rPr sz="1000">
                <a:solidFill>
                  <a:srgbClr val="758E87"/>
                </a:solidFill>
              </a:rPr>
              <a:t>------------------------</a:t>
            </a:r>
          </a:p>
          <a:p>
            <a:pPr>
              <a:spcBef>
                <a:spcPts val="400"/>
              </a:spcBef>
              <a:spcAft>
                <a:spcPts val="200"/>
              </a:spcAft>
            </a:pPr>
            <a:r>
              <a:rPr b="1" sz="1200">
                <a:solidFill>
                  <a:srgbClr val="1E352F"/>
                </a:solidFill>
                <a:latin typeface="Arial"/>
              </a:rPr>
              <a:t>Tôn vinh tình yêu thương:</a:t>
            </a:r>
          </a:p>
          <a:p>
            <a:pPr>
              <a:spcAft>
                <a:spcPts val="200"/>
              </a:spcAft>
            </a:pPr>
            <a:r>
              <a:rPr sz="1100">
                <a:solidFill>
                  <a:srgbClr val="758E87"/>
                </a:solidFill>
                <a:latin typeface="Arial"/>
              </a:rPr>
              <a:t>Ca ngợi trái tim ngây thơ, thánh thiện và giàu tình nhân hậu của hai anh em Mên, Mon.</a:t>
            </a:r>
          </a:p>
          <a:p>
            <a:pPr>
              <a:spcBef>
                <a:spcPts val="400"/>
              </a:spcBef>
              <a:spcAft>
                <a:spcPts val="200"/>
              </a:spcAft>
            </a:pPr>
            <a:r>
              <a:rPr b="1" sz="1200">
                <a:solidFill>
                  <a:srgbClr val="1E352F"/>
                </a:solidFill>
                <a:latin typeface="Arial"/>
              </a:rPr>
              <a:t>Lòng trân trọng sự sống:</a:t>
            </a:r>
          </a:p>
          <a:p>
            <a:pPr>
              <a:spcAft>
                <a:spcPts val="200"/>
              </a:spcAft>
            </a:pPr>
            <a:r>
              <a:rPr sz="1100">
                <a:solidFill>
                  <a:srgbClr val="758E87"/>
                </a:solidFill>
                <a:latin typeface="Arial"/>
              </a:rPr>
              <a:t>Cảm nhận sâu sắc về vẻ đẹp kỳ diệu của thiên nhiên và bản năng sinh tồn, dũng cảm của muôn loài trong cuộc đời.</a:t>
            </a:r>
          </a:p>
        </p:txBody>
      </p:sp>
      <p:sp>
        <p:nvSpPr>
          <p:cNvPr id="6" name="Rounded Rectangle 5"/>
          <p:cNvSpPr/>
          <p:nvPr/>
        </p:nvSpPr>
        <p:spPr>
          <a:xfrm>
            <a:off x="8107527" y="1828800"/>
            <a:ext cx="3474720" cy="411480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400"/>
              </a:spcAft>
            </a:pPr>
            <a:r>
              <a:rPr sz="1600" b="1">
                <a:solidFill>
                  <a:srgbClr val="1E352F"/>
                </a:solidFill>
                <a:latin typeface="Georgia"/>
              </a:rPr>
              <a:t>ĐẶC SẮC NGHỆ THUẬT</a:t>
            </a:r>
          </a:p>
          <a:p>
            <a:pPr>
              <a:spcAft>
                <a:spcPts val="1000"/>
              </a:spcAft>
            </a:pPr>
            <a:r>
              <a:rPr sz="1100" b="1">
                <a:solidFill>
                  <a:srgbClr val="E07A5F"/>
                </a:solidFill>
                <a:latin typeface="Arial"/>
              </a:rPr>
              <a:t>Phương thức biểu đạt tinh tế</a:t>
            </a:r>
          </a:p>
          <a:p>
            <a:pPr>
              <a:spcAft>
                <a:spcPts val="1000"/>
              </a:spcAft>
            </a:pPr>
            <a:r>
              <a:rPr sz="1000">
                <a:solidFill>
                  <a:srgbClr val="758E87"/>
                </a:solidFill>
              </a:rPr>
              <a:t>------------------------</a:t>
            </a:r>
          </a:p>
          <a:p>
            <a:pPr>
              <a:spcBef>
                <a:spcPts val="400"/>
              </a:spcBef>
              <a:spcAft>
                <a:spcPts val="200"/>
              </a:spcAft>
            </a:pPr>
            <a:r>
              <a:rPr b="1" sz="1200">
                <a:solidFill>
                  <a:srgbClr val="1E352F"/>
                </a:solidFill>
                <a:latin typeface="Arial"/>
              </a:rPr>
              <a:t>Nghệ thuật kể chuyện:</a:t>
            </a:r>
          </a:p>
          <a:p>
            <a:pPr>
              <a:spcAft>
                <a:spcPts val="200"/>
              </a:spcAft>
            </a:pPr>
            <a:r>
              <a:rPr sz="1100">
                <a:solidFill>
                  <a:srgbClr val="758E87"/>
                </a:solidFill>
                <a:latin typeface="Arial"/>
              </a:rPr>
              <a:t>Ngôi kể thứ ba khách quan kết hợp hài hòa lời thoại nhân vật.</a:t>
            </a:r>
          </a:p>
          <a:p>
            <a:pPr>
              <a:spcBef>
                <a:spcPts val="400"/>
              </a:spcBef>
              <a:spcAft>
                <a:spcPts val="200"/>
              </a:spcAft>
            </a:pPr>
            <a:r>
              <a:rPr b="1" sz="1200">
                <a:solidFill>
                  <a:srgbClr val="1E352F"/>
                </a:solidFill>
                <a:latin typeface="Arial"/>
              </a:rPr>
              <a:t>Miêu tả tâm lí trẻ thơ:</a:t>
            </a:r>
          </a:p>
          <a:p>
            <a:pPr>
              <a:spcAft>
                <a:spcPts val="200"/>
              </a:spcAft>
            </a:pPr>
            <a:r>
              <a:rPr sz="1100">
                <a:solidFill>
                  <a:srgbClr val="758E87"/>
                </a:solidFill>
                <a:latin typeface="Arial"/>
              </a:rPr>
              <a:t>Khắc họa chân thật qua cử chỉ, đối thoại ngây ngô nhưng chứa đựng tình thương vô bờ.</a:t>
            </a:r>
          </a:p>
          <a:p>
            <a:pPr>
              <a:spcBef>
                <a:spcPts val="400"/>
              </a:spcBef>
              <a:spcAft>
                <a:spcPts val="200"/>
              </a:spcAft>
            </a:pPr>
            <a:r>
              <a:rPr b="1" sz="1200">
                <a:solidFill>
                  <a:srgbClr val="1E352F"/>
                </a:solidFill>
                <a:latin typeface="Arial"/>
              </a:rPr>
              <a:t>Thiên nhiên sống động:</a:t>
            </a:r>
          </a:p>
          <a:p>
            <a:pPr>
              <a:spcAft>
                <a:spcPts val="200"/>
              </a:spcAft>
            </a:pPr>
            <a:r>
              <a:rPr sz="1100">
                <a:solidFill>
                  <a:srgbClr val="758E87"/>
                </a:solidFill>
                <a:latin typeface="Arial"/>
              </a:rPr>
              <a:t>Cảnh tượng bãi sông đêm mưa và bình minh đầy chất thơ.</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4F7F6"/>
        </a:solidFill>
        <a:effectLst/>
      </p:bgPr>
    </p:bg>
    <p:spTree>
      <p:nvGrpSpPr>
        <p:cNvPr id="1" name=""/>
        <p:cNvGrpSpPr/>
        <p:nvPr/>
      </p:nvGrpSpPr>
      <p:grpSpPr/>
      <p:sp>
        <p:nvSpPr>
          <p:cNvPr id="2" name="TextBox 1"/>
          <p:cNvSpPr txBox="1"/>
          <p:nvPr/>
        </p:nvSpPr>
        <p:spPr>
          <a:xfrm>
            <a:off x="457200" y="457200"/>
            <a:ext cx="11277295" cy="1097280"/>
          </a:xfrm>
          <a:prstGeom prst="rect">
            <a:avLst/>
          </a:prstGeom>
          <a:noFill/>
        </p:spPr>
        <p:txBody>
          <a:bodyPr wrap="square" tIns="101600" bIns="101600" lIns="127000" rIns="127000">
            <a:spAutoFit/>
          </a:bodyPr>
          <a:lstStyle/>
          <a:p>
            <a:r>
              <a:rPr sz="2800" b="1">
                <a:solidFill>
                  <a:srgbClr val="1E352F"/>
                </a:solidFill>
                <a:latin typeface="Georgia"/>
              </a:rPr>
              <a:t>Giao nhiệm vụ tự học tự rèn phát triển tư duy sáng tạo</a:t>
            </a:r>
          </a:p>
        </p:txBody>
      </p:sp>
      <p:sp>
        <p:nvSpPr>
          <p:cNvPr id="3" name="Rectangle 2"/>
          <p:cNvSpPr/>
          <p:nvPr/>
        </p:nvSpPr>
        <p:spPr>
          <a:xfrm>
            <a:off x="457200" y="1371600"/>
            <a:ext cx="11277295" cy="38100"/>
          </a:xfrm>
          <a:prstGeom prst="rect">
            <a:avLst/>
          </a:prstGeom>
          <a:solidFill>
            <a:srgbClr val="E07A5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ounded Rectangle 3"/>
          <p:cNvSpPr/>
          <p:nvPr/>
        </p:nvSpPr>
        <p:spPr>
          <a:xfrm>
            <a:off x="457200" y="1645920"/>
            <a:ext cx="5303520" cy="4389120"/>
          </a:xfrm>
          <a:prstGeom prst="roundRect">
            <a:avLst/>
          </a:prstGeom>
          <a:solidFill>
            <a:srgbClr val="FFFFFF"/>
          </a:solidFill>
          <a:ln w="12700">
            <a:solidFill>
              <a:srgbClr val="758E87"/>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200"/>
              </a:spcAft>
            </a:pPr>
            <a:r>
              <a:rPr sz="1800" b="1">
                <a:solidFill>
                  <a:srgbClr val="1E352F"/>
                </a:solidFill>
                <a:latin typeface="Georgia"/>
              </a:rPr>
              <a:t>HOẠT ĐỘNG 3: LUYỆN TẬP TẠI LỚP</a:t>
            </a:r>
          </a:p>
          <a:p>
            <a:pPr>
              <a:spcBef>
                <a:spcPts val="600"/>
              </a:spcBef>
              <a:spcAft>
                <a:spcPts val="400"/>
              </a:spcAft>
            </a:pPr>
            <a:r>
              <a:rPr b="1" sz="1300">
                <a:solidFill>
                  <a:srgbClr val="E07A5F"/>
                </a:solidFill>
                <a:latin typeface="Arial"/>
              </a:rPr>
              <a:t>Viết kết nối với đọc (Dung lượng 5-7 câu):</a:t>
            </a:r>
          </a:p>
          <a:p>
            <a:pPr>
              <a:spcBef>
                <a:spcPts val="600"/>
              </a:spcBef>
              <a:spcAft>
                <a:spcPts val="400"/>
              </a:spcAft>
            </a:pPr>
            <a:r>
              <a:rPr b="1" sz="1300">
                <a:solidFill>
                  <a:srgbClr val="E07A5F"/>
                </a:solidFill>
                <a:latin typeface="Arial"/>
              </a:rPr>
              <a:t>Đề bài:</a:t>
            </a:r>
          </a:p>
          <a:p>
            <a:pPr>
              <a:spcAft>
                <a:spcPts val="400"/>
              </a:spcAft>
            </a:pPr>
            <a:r>
              <a:rPr i="1" sz="1200">
                <a:solidFill>
                  <a:srgbClr val="1E352F"/>
                </a:solidFill>
                <a:latin typeface="Arial"/>
              </a:rPr>
              <a:t>Em hãy viết đoạn văn kể lại sự việc bầy chim chìa vôi bay lên khỏi bãi sông bằng lời của một trong hai nhân vật Mon hoặc Mên (ngôi kể thứ nhất).</a:t>
            </a:r>
          </a:p>
          <a:p>
            <a:pPr>
              <a:spcBef>
                <a:spcPts val="600"/>
              </a:spcBef>
              <a:spcAft>
                <a:spcPts val="400"/>
              </a:spcAft>
            </a:pPr>
            <a:r>
              <a:rPr b="1" sz="1300">
                <a:solidFill>
                  <a:srgbClr val="E07A5F"/>
                </a:solidFill>
                <a:latin typeface="Arial"/>
              </a:rPr>
              <a:t>Tiêu chí cần chú ý đánh giá:</a:t>
            </a:r>
          </a:p>
          <a:p>
            <a:pPr>
              <a:spcAft>
                <a:spcPts val="400"/>
              </a:spcAft>
            </a:pPr>
            <a:r>
              <a:rPr sz="1150">
                <a:solidFill>
                  <a:srgbClr val="1E352F"/>
                </a:solidFill>
                <a:latin typeface="Arial"/>
              </a:rPr>
              <a:t>- Nội dung: Kể đúng diễn biến sự việc cất cánh an toàn.</a:t>
            </a:r>
          </a:p>
          <a:p>
            <a:pPr>
              <a:spcAft>
                <a:spcPts val="400"/>
              </a:spcAft>
            </a:pPr>
            <a:r>
              <a:rPr sz="1150">
                <a:solidFill>
                  <a:srgbClr val="1E352F"/>
                </a:solidFill>
                <a:latin typeface="Arial"/>
              </a:rPr>
              <a:t>- Ngôi kể: Bắt buộc sử dụng ngôi thứ nhất (xưng 'tôi').</a:t>
            </a:r>
          </a:p>
          <a:p>
            <a:pPr>
              <a:spcAft>
                <a:spcPts val="400"/>
              </a:spcAft>
            </a:pPr>
            <a:r>
              <a:rPr sz="1150">
                <a:solidFill>
                  <a:srgbClr val="1E352F"/>
                </a:solidFill>
                <a:latin typeface="Arial"/>
              </a:rPr>
              <a:t>- Diễn đạt &amp; Chính tả: Không mắc lỗi diễn đạt, đúng dung lượng bài viết.</a:t>
            </a:r>
          </a:p>
          <a:p>
            <a:pPr>
              <a:spcAft>
                <a:spcPts val="400"/>
              </a:spcAft>
            </a:pPr>
            <a:r>
              <a:rPr sz="1150">
                <a:solidFill>
                  <a:srgbClr val="1E352F"/>
                </a:solidFill>
                <a:latin typeface="Arial"/>
              </a:rPr>
              <a:t>- Tình cảm: Thể hiện được hơi nóng rạo rực, sự thở phào nhẹ nhõm và xúc động trào nước mắt.</a:t>
            </a:r>
          </a:p>
        </p:txBody>
      </p:sp>
      <p:sp>
        <p:nvSpPr>
          <p:cNvPr id="5" name="Rounded Rectangle 4"/>
          <p:cNvSpPr/>
          <p:nvPr/>
        </p:nvSpPr>
        <p:spPr>
          <a:xfrm>
            <a:off x="6430975" y="1645920"/>
            <a:ext cx="5303520" cy="4389120"/>
          </a:xfrm>
          <a:prstGeom prst="roundRect">
            <a:avLst/>
          </a:prstGeom>
          <a:solidFill>
            <a:srgbClr val="FFFFFF"/>
          </a:solidFill>
          <a:ln w="19050">
            <a:solidFill>
              <a:srgbClr val="E07A5F"/>
            </a:solidFill>
          </a:ln>
          <a:effectLst>
            <a:outerShdw blurRad="30000" dist="15000" dir="5400000">
              <a:srgbClr val="000000">
                <a:alpha val="20000"/>
              </a:srgbClr>
            </a:outerShdw>
          </a:effectLst>
        </p:spPr>
        <p:style>
          <a:lnRef idx="1">
            <a:schemeClr val="accent1"/>
          </a:lnRef>
          <a:fillRef idx="3">
            <a:schemeClr val="accent1"/>
          </a:fillRef>
          <a:effectRef idx="2">
            <a:schemeClr val="accent1"/>
          </a:effectRef>
          <a:fontRef idx="minor">
            <a:schemeClr val="lt1"/>
          </a:fontRef>
        </p:style>
        <p:txBody>
          <a:bodyPr rtlCol="0" anchor="ctr" wrap="square" tIns="101600" bIns="101600" lIns="127000" rIns="127000"/>
          <a:lstStyle/>
          <a:p>
            <a:pPr algn="ctr">
              <a:spcAft>
                <a:spcPts val="1200"/>
              </a:spcAft>
            </a:pPr>
            <a:r>
              <a:rPr sz="1800" b="1">
                <a:solidFill>
                  <a:srgbClr val="1E352F"/>
                </a:solidFill>
                <a:latin typeface="Georgia"/>
              </a:rPr>
              <a:t>HOẠT ĐỘNG 4: VẬN DỤNG TỰ HỌC</a:t>
            </a:r>
          </a:p>
          <a:p>
            <a:pPr>
              <a:spcBef>
                <a:spcPts val="600"/>
              </a:spcBef>
              <a:spcAft>
                <a:spcPts val="400"/>
              </a:spcAft>
            </a:pPr>
            <a:r>
              <a:rPr b="1" sz="1300">
                <a:solidFill>
                  <a:srgbClr val="E07A5F"/>
                </a:solidFill>
                <a:latin typeface="Arial"/>
              </a:rPr>
              <a:t>Nhiệm vụ 1: Vẽ tranh sáng tạo</a:t>
            </a:r>
          </a:p>
          <a:p>
            <a:pPr>
              <a:spcAft>
                <a:spcPts val="400"/>
              </a:spcAft>
            </a:pPr>
            <a:r>
              <a:rPr sz="1150">
                <a:solidFill>
                  <a:srgbClr val="1E352F"/>
                </a:solidFill>
                <a:latin typeface="Arial"/>
              </a:rPr>
              <a:t>- Vẽ tranh thể hiện một chi tiết nghệ thuật trong văn bản 'Bầy chim chìa vôi' mà em ấn tượng sâu sắc nhất (Gợi ý: Cảnh hai anh em đứng khóc trên bến sông hoặc cảnh bầy chim đột ngột cất cánh).</a:t>
            </a:r>
          </a:p>
          <a:p>
            <a:pPr>
              <a:spcBef>
                <a:spcPts val="600"/>
              </a:spcBef>
              <a:spcAft>
                <a:spcPts val="400"/>
              </a:spcAft>
            </a:pPr>
            <a:r>
              <a:rPr b="1" sz="1300">
                <a:solidFill>
                  <a:srgbClr val="E07A5F"/>
                </a:solidFill>
                <a:latin typeface="Arial"/>
              </a:rPr>
              <a:t>Nhiệm vụ 2: Thiết kế nhật ký đọc sách</a:t>
            </a:r>
          </a:p>
          <a:p>
            <a:pPr>
              <a:spcAft>
                <a:spcPts val="400"/>
              </a:spcAft>
            </a:pPr>
            <a:r>
              <a:rPr sz="1150">
                <a:solidFill>
                  <a:srgbClr val="1E352F"/>
                </a:solidFill>
                <a:latin typeface="Arial"/>
              </a:rPr>
              <a:t>- Tìm đọc một truyện ngắn bất kỳ cùng chủ đề tuổi thơ.</a:t>
            </a:r>
          </a:p>
          <a:p>
            <a:pPr>
              <a:spcAft>
                <a:spcPts val="400"/>
              </a:spcAft>
            </a:pPr>
            <a:r>
              <a:rPr sz="1150">
                <a:solidFill>
                  <a:srgbClr val="1E352F"/>
                </a:solidFill>
                <a:latin typeface="Arial"/>
              </a:rPr>
              <a:t>- Điền các thông tin (đề tài, chi tiết tiêu biểu, cảm nhận nhân vật) vào mẫu nhật ký tự thiết kế.</a:t>
            </a:r>
          </a:p>
          <a:p>
            <a:pPr>
              <a:spcBef>
                <a:spcPts val="600"/>
              </a:spcBef>
              <a:spcAft>
                <a:spcPts val="400"/>
              </a:spcAft>
            </a:pPr>
            <a:r>
              <a:rPr b="1" sz="1300">
                <a:solidFill>
                  <a:srgbClr val="E07A5F"/>
                </a:solidFill>
                <a:latin typeface="Arial"/>
              </a:rPr>
              <a:t>Dặn dò học sinh về nhà chuẩn bị bài sau:</a:t>
            </a:r>
          </a:p>
          <a:p>
            <a:pPr>
              <a:spcAft>
                <a:spcPts val="400"/>
              </a:spcAft>
            </a:pPr>
            <a:r>
              <a:rPr sz="1150">
                <a:solidFill>
                  <a:srgbClr val="1E352F"/>
                </a:solidFill>
                <a:latin typeface="Arial"/>
              </a:rPr>
              <a:t>- Xem kỹ lại kiến thức đã đúc kết trong tiết học hôm nay.</a:t>
            </a:r>
          </a:p>
          <a:p>
            <a:pPr>
              <a:spcAft>
                <a:spcPts val="400"/>
              </a:spcAft>
            </a:pPr>
            <a:r>
              <a:rPr sz="1150">
                <a:solidFill>
                  <a:srgbClr val="1E352F"/>
                </a:solidFill>
                <a:latin typeface="Arial"/>
              </a:rPr>
              <a:t>- Soạn bài mới: 'Thực hành tiếng Việt' (Trang 17, 18 Sách giáo khoa).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