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0" r:id="rId1"/>
  </p:sldMasterIdLst>
  <p:notesMasterIdLst>
    <p:notesMasterId r:id="rId24"/>
  </p:notesMasterIdLst>
  <p:sldIdLst>
    <p:sldId id="1228" r:id="rId2"/>
    <p:sldId id="1209" r:id="rId3"/>
    <p:sldId id="1202" r:id="rId4"/>
    <p:sldId id="1234" r:id="rId5"/>
    <p:sldId id="1237" r:id="rId6"/>
    <p:sldId id="1235" r:id="rId7"/>
    <p:sldId id="1236" r:id="rId8"/>
    <p:sldId id="1238" r:id="rId9"/>
    <p:sldId id="1239" r:id="rId10"/>
    <p:sldId id="1210" r:id="rId11"/>
    <p:sldId id="1222" r:id="rId12"/>
    <p:sldId id="1221" r:id="rId13"/>
    <p:sldId id="1230" r:id="rId14"/>
    <p:sldId id="1206" r:id="rId15"/>
    <p:sldId id="1242" r:id="rId16"/>
    <p:sldId id="1213" r:id="rId17"/>
    <p:sldId id="1214" r:id="rId18"/>
    <p:sldId id="1204" r:id="rId19"/>
    <p:sldId id="1207" r:id="rId20"/>
    <p:sldId id="1205" r:id="rId21"/>
    <p:sldId id="1208" r:id="rId22"/>
    <p:sldId id="122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83D2940-1C2F-43BA-B9B8-6D7820454061}">
          <p14:sldIdLst>
            <p14:sldId id="1228"/>
            <p14:sldId id="1209"/>
            <p14:sldId id="1202"/>
            <p14:sldId id="1234"/>
            <p14:sldId id="1237"/>
            <p14:sldId id="1235"/>
            <p14:sldId id="1236"/>
            <p14:sldId id="1238"/>
            <p14:sldId id="1239"/>
            <p14:sldId id="1210"/>
            <p14:sldId id="1222"/>
            <p14:sldId id="1221"/>
            <p14:sldId id="1230"/>
            <p14:sldId id="1206"/>
            <p14:sldId id="1242"/>
            <p14:sldId id="1213"/>
            <p14:sldId id="1214"/>
            <p14:sldId id="1204"/>
            <p14:sldId id="1207"/>
            <p14:sldId id="1205"/>
            <p14:sldId id="1208"/>
            <p14:sldId id="122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8F3D"/>
    <a:srgbClr val="002366"/>
    <a:srgbClr val="14279B"/>
    <a:srgbClr val="3D56B2"/>
    <a:srgbClr val="5C7AEA"/>
    <a:srgbClr val="336699"/>
    <a:srgbClr val="638090"/>
    <a:srgbClr val="4DB1E4"/>
    <a:srgbClr val="00CC00"/>
    <a:srgbClr val="002F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33" autoAdjust="0"/>
  </p:normalViewPr>
  <p:slideViewPr>
    <p:cSldViewPr snapToGrid="0">
      <p:cViewPr>
        <p:scale>
          <a:sx n="70" d="100"/>
          <a:sy n="70" d="100"/>
        </p:scale>
        <p:origin x="605" y="317"/>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5E9060-4CCE-417B-AA36-6978DE3EB0CC}" type="datetimeFigureOut">
              <a:rPr lang="en-US" smtClean="0"/>
              <a:t>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411D4-E7BC-40C5-98CB-C6AEF7FCAE4F}" type="slidenum">
              <a:rPr lang="en-US" smtClean="0"/>
              <a:t>‹#›</a:t>
            </a:fld>
            <a:endParaRPr lang="en-US"/>
          </a:p>
        </p:txBody>
      </p:sp>
    </p:spTree>
    <p:extLst>
      <p:ext uri="{BB962C8B-B14F-4D97-AF65-F5344CB8AC3E}">
        <p14:creationId xmlns:p14="http://schemas.microsoft.com/office/powerpoint/2010/main" val="886313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12411D4-E7BC-40C5-98CB-C6AEF7FCAE4F}" type="slidenum">
              <a:rPr lang="en-US" smtClean="0"/>
              <a:t>16</a:t>
            </a:fld>
            <a:endParaRPr lang="en-US"/>
          </a:p>
        </p:txBody>
      </p:sp>
    </p:spTree>
    <p:extLst>
      <p:ext uri="{BB962C8B-B14F-4D97-AF65-F5344CB8AC3E}">
        <p14:creationId xmlns:p14="http://schemas.microsoft.com/office/powerpoint/2010/main" val="3418156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DE61F6A-6C8D-4C12-97EF-999418BDE4E9}" type="datetimeFigureOut">
              <a:rPr lang="en-US" smtClean="0"/>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3015043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E61F6A-6C8D-4C12-97EF-999418BDE4E9}"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3154959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E61F6A-6C8D-4C12-97EF-999418BDE4E9}"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3823743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E61F6A-6C8D-4C12-97EF-999418BDE4E9}"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3406799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E61F6A-6C8D-4C12-97EF-999418BDE4E9}" type="datetimeFigureOut">
              <a:rPr lang="en-US" smtClean="0"/>
              <a:t>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3269108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E61F6A-6C8D-4C12-97EF-999418BDE4E9}" type="datetimeFigureOut">
              <a:rPr lang="en-US" smtClean="0"/>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178587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E61F6A-6C8D-4C12-97EF-999418BDE4E9}" type="datetimeFigureOut">
              <a:rPr lang="en-US" smtClean="0"/>
              <a:t>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1335464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61F6A-6C8D-4C12-97EF-999418BDE4E9}"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2110703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61F6A-6C8D-4C12-97EF-999418BDE4E9}"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2293329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61F6A-6C8D-4C12-97EF-999418BDE4E9}"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1507655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61F6A-6C8D-4C12-97EF-999418BDE4E9}"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272076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61F6A-6C8D-4C12-97EF-999418BDE4E9}"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C098-74A2-43F6-80E3-2F78C624353F}"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940487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E61F6A-6C8D-4C12-97EF-999418BDE4E9}" type="datetimeFigureOut">
              <a:rPr lang="en-US" smtClean="0"/>
              <a:t>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3899513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DE61F6A-6C8D-4C12-97EF-999418BDE4E9}" type="datetimeFigureOut">
              <a:rPr lang="en-US" smtClean="0"/>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1619101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DE61F6A-6C8D-4C12-97EF-999418BDE4E9}" type="datetimeFigureOut">
              <a:rPr lang="en-US" smtClean="0"/>
              <a:t>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1418358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E61F6A-6C8D-4C12-97EF-999418BDE4E9}"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490585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E61F6A-6C8D-4C12-97EF-999418BDE4E9}" type="datetimeFigureOut">
              <a:rPr lang="en-US" smtClean="0"/>
              <a:t>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DBC098-74A2-43F6-80E3-2F78C624353F}" type="slidenum">
              <a:rPr lang="en-US" smtClean="0"/>
              <a:t>‹#›</a:t>
            </a:fld>
            <a:endParaRPr lang="en-US"/>
          </a:p>
        </p:txBody>
      </p:sp>
    </p:spTree>
    <p:extLst>
      <p:ext uri="{BB962C8B-B14F-4D97-AF65-F5344CB8AC3E}">
        <p14:creationId xmlns:p14="http://schemas.microsoft.com/office/powerpoint/2010/main" val="3786801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3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DE61F6A-6C8D-4C12-97EF-999418BDE4E9}" type="datetimeFigureOut">
              <a:rPr lang="en-US" smtClean="0"/>
              <a:t>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91DBC098-74A2-43F6-80E3-2F78C624353F}" type="slidenum">
              <a:rPr lang="en-US" smtClean="0"/>
              <a:t>‹#›</a:t>
            </a:fld>
            <a:endParaRPr lang="en-US"/>
          </a:p>
        </p:txBody>
      </p:sp>
    </p:spTree>
    <p:extLst>
      <p:ext uri="{BB962C8B-B14F-4D97-AF65-F5344CB8AC3E}">
        <p14:creationId xmlns:p14="http://schemas.microsoft.com/office/powerpoint/2010/main" val="736665600"/>
      </p:ext>
    </p:extLst>
  </p:cSld>
  <p:clrMap bg1="dk1" tx1="lt1" bg2="dk2" tx2="lt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 id="2147484064" r:id="rId14"/>
    <p:sldLayoutId id="2147484065" r:id="rId15"/>
    <p:sldLayoutId id="2147484066" r:id="rId16"/>
    <p:sldLayoutId id="214748406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3.png"/><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12" Type="http://schemas.microsoft.com/office/2007/relationships/hdphoto" Target="../media/hdphoto5.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png"/><Relationship Id="rId5" Type="http://schemas.microsoft.com/office/2007/relationships/hdphoto" Target="../media/hdphoto2.wdp"/><Relationship Id="rId15" Type="http://schemas.openxmlformats.org/officeDocument/2006/relationships/image" Target="../media/image9.png"/><Relationship Id="rId10" Type="http://schemas.openxmlformats.org/officeDocument/2006/relationships/image" Target="../media/image6.png"/><Relationship Id="rId4" Type="http://schemas.openxmlformats.org/officeDocument/2006/relationships/image" Target="../media/image3.png"/><Relationship Id="rId9" Type="http://schemas.microsoft.com/office/2007/relationships/hdphoto" Target="../media/hdphoto4.wdp"/><Relationship Id="rId14" Type="http://schemas.microsoft.com/office/2007/relationships/hdphoto" Target="../media/hdphoto6.wdp"/></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png"/><Relationship Id="rId5" Type="http://schemas.microsoft.com/office/2007/relationships/hdphoto" Target="../media/hdphoto6.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7.png"/><Relationship Id="rId18" Type="http://schemas.openxmlformats.org/officeDocument/2006/relationships/image" Target="../media/image11.png"/><Relationship Id="rId3" Type="http://schemas.microsoft.com/office/2007/relationships/hdphoto" Target="../media/hdphoto1.wdp"/><Relationship Id="rId7" Type="http://schemas.microsoft.com/office/2007/relationships/hdphoto" Target="../media/hdphoto3.wdp"/><Relationship Id="rId12" Type="http://schemas.microsoft.com/office/2007/relationships/hdphoto" Target="../media/hdphoto7.wdp"/><Relationship Id="rId17" Type="http://schemas.openxmlformats.org/officeDocument/2006/relationships/image" Target="../media/image9.png"/><Relationship Id="rId2" Type="http://schemas.openxmlformats.org/officeDocument/2006/relationships/image" Target="../media/image2.png"/><Relationship Id="rId16" Type="http://schemas.microsoft.com/office/2007/relationships/hdphoto" Target="../media/hdphoto6.wdp"/><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0.png"/><Relationship Id="rId5" Type="http://schemas.microsoft.com/office/2007/relationships/hdphoto" Target="../media/hdphoto2.wdp"/><Relationship Id="rId15" Type="http://schemas.openxmlformats.org/officeDocument/2006/relationships/image" Target="../media/image8.png"/><Relationship Id="rId10" Type="http://schemas.openxmlformats.org/officeDocument/2006/relationships/image" Target="../media/image6.png"/><Relationship Id="rId19" Type="http://schemas.microsoft.com/office/2007/relationships/hdphoto" Target="../media/hdphoto8.wdp"/><Relationship Id="rId4" Type="http://schemas.openxmlformats.org/officeDocument/2006/relationships/image" Target="../media/image3.png"/><Relationship Id="rId9" Type="http://schemas.microsoft.com/office/2007/relationships/hdphoto" Target="../media/hdphoto4.wdp"/><Relationship Id="rId14" Type="http://schemas.microsoft.com/office/2007/relationships/hdphoto" Target="../media/hdphoto5.wdp"/></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8.png"/><Relationship Id="rId18" Type="http://schemas.openxmlformats.org/officeDocument/2006/relationships/image" Target="../media/image13.png"/><Relationship Id="rId3" Type="http://schemas.microsoft.com/office/2007/relationships/hdphoto" Target="../media/hdphoto1.wdp"/><Relationship Id="rId7" Type="http://schemas.microsoft.com/office/2007/relationships/hdphoto" Target="../media/hdphoto3.wdp"/><Relationship Id="rId12" Type="http://schemas.microsoft.com/office/2007/relationships/hdphoto" Target="../media/hdphoto5.wdp"/><Relationship Id="rId17" Type="http://schemas.openxmlformats.org/officeDocument/2006/relationships/image" Target="../media/image9.png"/><Relationship Id="rId2" Type="http://schemas.openxmlformats.org/officeDocument/2006/relationships/image" Target="../media/image2.png"/><Relationship Id="rId16" Type="http://schemas.microsoft.com/office/2007/relationships/hdphoto" Target="../media/hdphoto9.wdp"/><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7.png"/><Relationship Id="rId5" Type="http://schemas.microsoft.com/office/2007/relationships/hdphoto" Target="../media/hdphoto2.wdp"/><Relationship Id="rId15" Type="http://schemas.openxmlformats.org/officeDocument/2006/relationships/image" Target="../media/image12.png"/><Relationship Id="rId10" Type="http://schemas.openxmlformats.org/officeDocument/2006/relationships/image" Target="../media/image6.png"/><Relationship Id="rId4" Type="http://schemas.openxmlformats.org/officeDocument/2006/relationships/image" Target="../media/image3.png"/><Relationship Id="rId9" Type="http://schemas.microsoft.com/office/2007/relationships/hdphoto" Target="../media/hdphoto4.wdp"/><Relationship Id="rId14"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microsoft.com/office/2007/relationships/hdphoto" Target="../media/hdphoto11.wdp"/><Relationship Id="rId10" Type="http://schemas.openxmlformats.org/officeDocument/2006/relationships/image" Target="../media/image18.png"/><Relationship Id="rId4" Type="http://schemas.openxmlformats.org/officeDocument/2006/relationships/image" Target="../media/image15.png"/><Relationship Id="rId9" Type="http://schemas.microsoft.com/office/2007/relationships/hdphoto" Target="../media/hdphoto13.wdp"/></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 Id="rId9" Type="http://schemas.openxmlformats.org/officeDocument/2006/relationships/image" Target="../media/image33.jpeg"/></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5.jpeg"/><Relationship Id="rId5" Type="http://schemas.microsoft.com/office/2007/relationships/hdphoto" Target="../media/hdphoto15.wdp"/><Relationship Id="rId10" Type="http://schemas.openxmlformats.org/officeDocument/2006/relationships/image" Target="../media/image39.jpeg"/><Relationship Id="rId4" Type="http://schemas.openxmlformats.org/officeDocument/2006/relationships/image" Target="../media/image34.png"/><Relationship Id="rId9"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 Id="rId11" Type="http://schemas.openxmlformats.org/officeDocument/2006/relationships/audio" Target="../media/audio2.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E739DBE-BBC6-FA6C-6ABC-B0592E30FBF5}"/>
              </a:ext>
            </a:extLst>
          </p:cNvPr>
          <p:cNvSpPr/>
          <p:nvPr/>
        </p:nvSpPr>
        <p:spPr>
          <a:xfrm>
            <a:off x="4409408" y="1517814"/>
            <a:ext cx="7784124" cy="3861302"/>
          </a:xfrm>
          <a:custGeom>
            <a:avLst/>
            <a:gdLst>
              <a:gd name="connsiteX0" fmla="*/ 1714500 w 7784124"/>
              <a:gd name="connsiteY0" fmla="*/ 0 h 6858000"/>
              <a:gd name="connsiteX1" fmla="*/ 7757746 w 7784124"/>
              <a:gd name="connsiteY1" fmla="*/ 0 h 6858000"/>
              <a:gd name="connsiteX2" fmla="*/ 7784124 w 7784124"/>
              <a:gd name="connsiteY2" fmla="*/ 105512 h 6858000"/>
              <a:gd name="connsiteX3" fmla="*/ 7784124 w 7784124"/>
              <a:gd name="connsiteY3" fmla="*/ 6858000 h 6858000"/>
              <a:gd name="connsiteX4" fmla="*/ 0 w 778412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4124" h="6858000">
                <a:moveTo>
                  <a:pt x="1714500" y="0"/>
                </a:moveTo>
                <a:lnTo>
                  <a:pt x="7757746" y="0"/>
                </a:lnTo>
                <a:lnTo>
                  <a:pt x="7784124" y="105512"/>
                </a:lnTo>
                <a:lnTo>
                  <a:pt x="7784124" y="6858000"/>
                </a:lnTo>
                <a:lnTo>
                  <a:pt x="0" y="6858000"/>
                </a:lnTo>
                <a:close/>
              </a:path>
            </a:pathLst>
          </a:custGeom>
          <a:solidFill>
            <a:srgbClr val="90269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F608A784-B315-44A7-B28F-4693CBDDD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248" y="790982"/>
            <a:ext cx="3202135" cy="4588134"/>
          </a:xfrm>
          <a:prstGeom prst="rect">
            <a:avLst/>
          </a:prstGeom>
          <a:ln>
            <a:noFill/>
          </a:ln>
          <a:effectLst>
            <a:outerShdw blurRad="190500" algn="tl" rotWithShape="0">
              <a:srgbClr val="000000">
                <a:alpha val="70000"/>
              </a:srgbClr>
            </a:outerShdw>
          </a:effectLst>
        </p:spPr>
      </p:pic>
      <p:sp>
        <p:nvSpPr>
          <p:cNvPr id="12" name="TextBox 11">
            <a:extLst>
              <a:ext uri="{FF2B5EF4-FFF2-40B4-BE49-F238E27FC236}">
                <a16:creationId xmlns:a16="http://schemas.microsoft.com/office/drawing/2014/main" id="{BEE3E4E7-45F7-A34F-355C-95FD612E4D30}"/>
              </a:ext>
            </a:extLst>
          </p:cNvPr>
          <p:cNvSpPr txBox="1"/>
          <p:nvPr/>
        </p:nvSpPr>
        <p:spPr>
          <a:xfrm>
            <a:off x="5206480" y="2767280"/>
            <a:ext cx="6938865" cy="1323439"/>
          </a:xfrm>
          <a:prstGeom prst="rect">
            <a:avLst/>
          </a:prstGeom>
          <a:noFill/>
        </p:spPr>
        <p:txBody>
          <a:bodyPr wrap="square" rtlCol="0">
            <a:spAutoFit/>
          </a:bodyPr>
          <a:lstStyle/>
          <a:p>
            <a:pPr algn="ctr"/>
            <a:r>
              <a:rPr lang="en-US" sz="4000" u="sng">
                <a:latin typeface="Times New Roman" panose="02020603050405020304" pitchFamily="18" charset="0"/>
                <a:cs typeface="Times New Roman" panose="02020603050405020304" pitchFamily="18" charset="0"/>
              </a:rPr>
              <a:t>BÀI 1:</a:t>
            </a:r>
          </a:p>
          <a:p>
            <a:pPr algn="ctr"/>
            <a:r>
              <a:rPr lang="en-US" sz="4000" b="1">
                <a:latin typeface="Times New Roman" panose="02020603050405020304" pitchFamily="18" charset="0"/>
                <a:cs typeface="Times New Roman" panose="02020603050405020304" pitchFamily="18" charset="0"/>
              </a:rPr>
              <a:t>THIẾT BỊ VÀO - RA</a:t>
            </a:r>
            <a:endParaRPr lang="en-US" sz="4000" b="1" dirty="0">
              <a:latin typeface="Times New Roman" panose="02020603050405020304" pitchFamily="18" charset="0"/>
              <a:cs typeface="Times New Roman" panose="02020603050405020304" pitchFamily="18" charset="0"/>
            </a:endParaRPr>
          </a:p>
        </p:txBody>
      </p:sp>
      <p:grpSp>
        <p:nvGrpSpPr>
          <p:cNvPr id="50" name="Group 49">
            <a:extLst>
              <a:ext uri="{FF2B5EF4-FFF2-40B4-BE49-F238E27FC236}">
                <a16:creationId xmlns:a16="http://schemas.microsoft.com/office/drawing/2014/main" id="{7B8DEE07-9F04-4A92-4E0B-35892FE05D22}"/>
              </a:ext>
            </a:extLst>
          </p:cNvPr>
          <p:cNvGrpSpPr/>
          <p:nvPr/>
        </p:nvGrpSpPr>
        <p:grpSpPr>
          <a:xfrm>
            <a:off x="0" y="5863214"/>
            <a:ext cx="4052595" cy="1058392"/>
            <a:chOff x="0" y="5863214"/>
            <a:chExt cx="4052595" cy="1058392"/>
          </a:xfrm>
        </p:grpSpPr>
        <p:sp>
          <p:nvSpPr>
            <p:cNvPr id="48" name="Freeform: Shape 47">
              <a:extLst>
                <a:ext uri="{FF2B5EF4-FFF2-40B4-BE49-F238E27FC236}">
                  <a16:creationId xmlns:a16="http://schemas.microsoft.com/office/drawing/2014/main" id="{331E0595-27C5-481C-2EF0-51CEEC5CEE84}"/>
                </a:ext>
              </a:extLst>
            </p:cNvPr>
            <p:cNvSpPr/>
            <p:nvPr/>
          </p:nvSpPr>
          <p:spPr>
            <a:xfrm>
              <a:off x="0" y="6107723"/>
              <a:ext cx="4052595" cy="750277"/>
            </a:xfrm>
            <a:custGeom>
              <a:avLst/>
              <a:gdLst>
                <a:gd name="connsiteX0" fmla="*/ 0 w 4052595"/>
                <a:gd name="connsiteY0" fmla="*/ 0 h 750277"/>
                <a:gd name="connsiteX1" fmla="*/ 4052595 w 4052595"/>
                <a:gd name="connsiteY1" fmla="*/ 0 h 750277"/>
                <a:gd name="connsiteX2" fmla="*/ 3715410 w 4052595"/>
                <a:gd name="connsiteY2" fmla="*/ 750277 h 750277"/>
                <a:gd name="connsiteX3" fmla="*/ 0 w 4052595"/>
                <a:gd name="connsiteY3" fmla="*/ 750277 h 750277"/>
              </a:gdLst>
              <a:ahLst/>
              <a:cxnLst>
                <a:cxn ang="0">
                  <a:pos x="connsiteX0" y="connsiteY0"/>
                </a:cxn>
                <a:cxn ang="0">
                  <a:pos x="connsiteX1" y="connsiteY1"/>
                </a:cxn>
                <a:cxn ang="0">
                  <a:pos x="connsiteX2" y="connsiteY2"/>
                </a:cxn>
                <a:cxn ang="0">
                  <a:pos x="connsiteX3" y="connsiteY3"/>
                </a:cxn>
              </a:cxnLst>
              <a:rect l="l" t="t" r="r" b="b"/>
              <a:pathLst>
                <a:path w="4052595" h="750277">
                  <a:moveTo>
                    <a:pt x="0" y="0"/>
                  </a:moveTo>
                  <a:lnTo>
                    <a:pt x="4052595" y="0"/>
                  </a:lnTo>
                  <a:lnTo>
                    <a:pt x="3715410" y="750277"/>
                  </a:lnTo>
                  <a:lnTo>
                    <a:pt x="0" y="750277"/>
                  </a:lnTo>
                  <a:close/>
                </a:path>
              </a:pathLst>
            </a:custGeom>
            <a:solidFill>
              <a:srgbClr val="F9A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E91CE21-8009-9A1F-9729-32EC7DDBF9EF}"/>
                </a:ext>
              </a:extLst>
            </p:cNvPr>
            <p:cNvSpPr/>
            <p:nvPr/>
          </p:nvSpPr>
          <p:spPr>
            <a:xfrm rot="1476055">
              <a:off x="3750071" y="5863214"/>
              <a:ext cx="105507" cy="1058392"/>
            </a:xfrm>
            <a:custGeom>
              <a:avLst/>
              <a:gdLst>
                <a:gd name="connsiteX0" fmla="*/ 0 w 105507"/>
                <a:gd name="connsiteY0" fmla="*/ 0 h 1058392"/>
                <a:gd name="connsiteX1" fmla="*/ 105507 w 105507"/>
                <a:gd name="connsiteY1" fmla="*/ 0 h 1058392"/>
                <a:gd name="connsiteX2" fmla="*/ 105507 w 105507"/>
                <a:gd name="connsiteY2" fmla="*/ 1017489 h 1058392"/>
                <a:gd name="connsiteX3" fmla="*/ 0 w 105507"/>
                <a:gd name="connsiteY3" fmla="*/ 1058392 h 1058392"/>
              </a:gdLst>
              <a:ahLst/>
              <a:cxnLst>
                <a:cxn ang="0">
                  <a:pos x="connsiteX0" y="connsiteY0"/>
                </a:cxn>
                <a:cxn ang="0">
                  <a:pos x="connsiteX1" y="connsiteY1"/>
                </a:cxn>
                <a:cxn ang="0">
                  <a:pos x="connsiteX2" y="connsiteY2"/>
                </a:cxn>
                <a:cxn ang="0">
                  <a:pos x="connsiteX3" y="connsiteY3"/>
                </a:cxn>
              </a:cxnLst>
              <a:rect l="l" t="t" r="r" b="b"/>
              <a:pathLst>
                <a:path w="105507" h="1058392">
                  <a:moveTo>
                    <a:pt x="0" y="0"/>
                  </a:moveTo>
                  <a:lnTo>
                    <a:pt x="105507" y="0"/>
                  </a:lnTo>
                  <a:lnTo>
                    <a:pt x="105507" y="1017489"/>
                  </a:lnTo>
                  <a:lnTo>
                    <a:pt x="0" y="1058392"/>
                  </a:lnTo>
                  <a:close/>
                </a:path>
              </a:pathLst>
            </a:cu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537A5564-8A70-D642-283E-F0CA6DD1C40E}"/>
                </a:ext>
              </a:extLst>
            </p:cNvPr>
            <p:cNvSpPr/>
            <p:nvPr/>
          </p:nvSpPr>
          <p:spPr>
            <a:xfrm rot="1476055">
              <a:off x="3549302" y="5863214"/>
              <a:ext cx="105507" cy="1058392"/>
            </a:xfrm>
            <a:custGeom>
              <a:avLst/>
              <a:gdLst>
                <a:gd name="connsiteX0" fmla="*/ 0 w 105507"/>
                <a:gd name="connsiteY0" fmla="*/ 0 h 1058392"/>
                <a:gd name="connsiteX1" fmla="*/ 105507 w 105507"/>
                <a:gd name="connsiteY1" fmla="*/ 0 h 1058392"/>
                <a:gd name="connsiteX2" fmla="*/ 105507 w 105507"/>
                <a:gd name="connsiteY2" fmla="*/ 1017489 h 1058392"/>
                <a:gd name="connsiteX3" fmla="*/ 0 w 105507"/>
                <a:gd name="connsiteY3" fmla="*/ 1058392 h 1058392"/>
              </a:gdLst>
              <a:ahLst/>
              <a:cxnLst>
                <a:cxn ang="0">
                  <a:pos x="connsiteX0" y="connsiteY0"/>
                </a:cxn>
                <a:cxn ang="0">
                  <a:pos x="connsiteX1" y="connsiteY1"/>
                </a:cxn>
                <a:cxn ang="0">
                  <a:pos x="connsiteX2" y="connsiteY2"/>
                </a:cxn>
                <a:cxn ang="0">
                  <a:pos x="connsiteX3" y="connsiteY3"/>
                </a:cxn>
              </a:cxnLst>
              <a:rect l="l" t="t" r="r" b="b"/>
              <a:pathLst>
                <a:path w="105507" h="1058392">
                  <a:moveTo>
                    <a:pt x="0" y="0"/>
                  </a:moveTo>
                  <a:lnTo>
                    <a:pt x="105507" y="0"/>
                  </a:lnTo>
                  <a:lnTo>
                    <a:pt x="105507" y="1017489"/>
                  </a:lnTo>
                  <a:lnTo>
                    <a:pt x="0" y="1058392"/>
                  </a:lnTo>
                  <a:close/>
                </a:path>
              </a:pathLst>
            </a:cu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E918E483-5C86-4AA5-A303-8AC2E7717B1A}"/>
                </a:ext>
              </a:extLst>
            </p:cNvPr>
            <p:cNvSpPr/>
            <p:nvPr/>
          </p:nvSpPr>
          <p:spPr>
            <a:xfrm rot="1476055">
              <a:off x="3314047" y="5863214"/>
              <a:ext cx="105507" cy="1058392"/>
            </a:xfrm>
            <a:custGeom>
              <a:avLst/>
              <a:gdLst>
                <a:gd name="connsiteX0" fmla="*/ 0 w 105507"/>
                <a:gd name="connsiteY0" fmla="*/ 0 h 1058392"/>
                <a:gd name="connsiteX1" fmla="*/ 105507 w 105507"/>
                <a:gd name="connsiteY1" fmla="*/ 0 h 1058392"/>
                <a:gd name="connsiteX2" fmla="*/ 105507 w 105507"/>
                <a:gd name="connsiteY2" fmla="*/ 1017489 h 1058392"/>
                <a:gd name="connsiteX3" fmla="*/ 0 w 105507"/>
                <a:gd name="connsiteY3" fmla="*/ 1058392 h 1058392"/>
              </a:gdLst>
              <a:ahLst/>
              <a:cxnLst>
                <a:cxn ang="0">
                  <a:pos x="connsiteX0" y="connsiteY0"/>
                </a:cxn>
                <a:cxn ang="0">
                  <a:pos x="connsiteX1" y="connsiteY1"/>
                </a:cxn>
                <a:cxn ang="0">
                  <a:pos x="connsiteX2" y="connsiteY2"/>
                </a:cxn>
                <a:cxn ang="0">
                  <a:pos x="connsiteX3" y="connsiteY3"/>
                </a:cxn>
              </a:cxnLst>
              <a:rect l="l" t="t" r="r" b="b"/>
              <a:pathLst>
                <a:path w="105507" h="1058392">
                  <a:moveTo>
                    <a:pt x="0" y="0"/>
                  </a:moveTo>
                  <a:lnTo>
                    <a:pt x="105507" y="0"/>
                  </a:lnTo>
                  <a:lnTo>
                    <a:pt x="105507" y="1017489"/>
                  </a:lnTo>
                  <a:lnTo>
                    <a:pt x="0" y="1058392"/>
                  </a:lnTo>
                  <a:close/>
                </a:path>
              </a:pathLst>
            </a:cu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9" name="Group 48">
            <a:extLst>
              <a:ext uri="{FF2B5EF4-FFF2-40B4-BE49-F238E27FC236}">
                <a16:creationId xmlns:a16="http://schemas.microsoft.com/office/drawing/2014/main" id="{53974290-4B4A-E689-8D00-83D056E857F1}"/>
              </a:ext>
            </a:extLst>
          </p:cNvPr>
          <p:cNvGrpSpPr/>
          <p:nvPr/>
        </p:nvGrpSpPr>
        <p:grpSpPr>
          <a:xfrm>
            <a:off x="6435190" y="-63167"/>
            <a:ext cx="5756811" cy="998811"/>
            <a:chOff x="6435190" y="-63167"/>
            <a:chExt cx="5756811" cy="998811"/>
          </a:xfrm>
        </p:grpSpPr>
        <p:sp>
          <p:nvSpPr>
            <p:cNvPr id="26" name="Freeform: Shape 25">
              <a:extLst>
                <a:ext uri="{FF2B5EF4-FFF2-40B4-BE49-F238E27FC236}">
                  <a16:creationId xmlns:a16="http://schemas.microsoft.com/office/drawing/2014/main" id="{AB30F8ED-B8D5-491B-6CED-66603F3CB96E}"/>
                </a:ext>
              </a:extLst>
            </p:cNvPr>
            <p:cNvSpPr/>
            <p:nvPr/>
          </p:nvSpPr>
          <p:spPr>
            <a:xfrm>
              <a:off x="6435190" y="5"/>
              <a:ext cx="5756811" cy="750277"/>
            </a:xfrm>
            <a:custGeom>
              <a:avLst/>
              <a:gdLst>
                <a:gd name="connsiteX0" fmla="*/ 328812 w 5756811"/>
                <a:gd name="connsiteY0" fmla="*/ 0 h 750277"/>
                <a:gd name="connsiteX1" fmla="*/ 5756811 w 5756811"/>
                <a:gd name="connsiteY1" fmla="*/ 0 h 750277"/>
                <a:gd name="connsiteX2" fmla="*/ 5756811 w 5756811"/>
                <a:gd name="connsiteY2" fmla="*/ 750277 h 750277"/>
                <a:gd name="connsiteX3" fmla="*/ 0 w 5756811"/>
                <a:gd name="connsiteY3" fmla="*/ 750277 h 750277"/>
              </a:gdLst>
              <a:ahLst/>
              <a:cxnLst>
                <a:cxn ang="0">
                  <a:pos x="connsiteX0" y="connsiteY0"/>
                </a:cxn>
                <a:cxn ang="0">
                  <a:pos x="connsiteX1" y="connsiteY1"/>
                </a:cxn>
                <a:cxn ang="0">
                  <a:pos x="connsiteX2" y="connsiteY2"/>
                </a:cxn>
                <a:cxn ang="0">
                  <a:pos x="connsiteX3" y="connsiteY3"/>
                </a:cxn>
              </a:cxnLst>
              <a:rect l="l" t="t" r="r" b="b"/>
              <a:pathLst>
                <a:path w="5756811" h="750277">
                  <a:moveTo>
                    <a:pt x="328812" y="0"/>
                  </a:moveTo>
                  <a:lnTo>
                    <a:pt x="5756811" y="0"/>
                  </a:lnTo>
                  <a:lnTo>
                    <a:pt x="5756811" y="750277"/>
                  </a:lnTo>
                  <a:lnTo>
                    <a:pt x="0" y="750277"/>
                  </a:lnTo>
                  <a:close/>
                </a:path>
              </a:pathLst>
            </a:custGeom>
            <a:solidFill>
              <a:srgbClr val="F9A21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8FE7B79C-6A67-C670-884E-25927BAC2E99}"/>
                </a:ext>
              </a:extLst>
            </p:cNvPr>
            <p:cNvSpPr/>
            <p:nvPr/>
          </p:nvSpPr>
          <p:spPr>
            <a:xfrm rot="1419863">
              <a:off x="6667617" y="-56199"/>
              <a:ext cx="105507" cy="862261"/>
            </a:xfrm>
            <a:custGeom>
              <a:avLst/>
              <a:gdLst>
                <a:gd name="connsiteX0" fmla="*/ 0 w 105507"/>
                <a:gd name="connsiteY0" fmla="*/ 46236 h 862261"/>
                <a:gd name="connsiteX1" fmla="*/ 105507 w 105507"/>
                <a:gd name="connsiteY1" fmla="*/ 0 h 862261"/>
                <a:gd name="connsiteX2" fmla="*/ 105507 w 105507"/>
                <a:gd name="connsiteY2" fmla="*/ 821358 h 862261"/>
                <a:gd name="connsiteX3" fmla="*/ 0 w 105507"/>
                <a:gd name="connsiteY3" fmla="*/ 862261 h 862261"/>
              </a:gdLst>
              <a:ahLst/>
              <a:cxnLst>
                <a:cxn ang="0">
                  <a:pos x="connsiteX0" y="connsiteY0"/>
                </a:cxn>
                <a:cxn ang="0">
                  <a:pos x="connsiteX1" y="connsiteY1"/>
                </a:cxn>
                <a:cxn ang="0">
                  <a:pos x="connsiteX2" y="connsiteY2"/>
                </a:cxn>
                <a:cxn ang="0">
                  <a:pos x="connsiteX3" y="connsiteY3"/>
                </a:cxn>
              </a:cxnLst>
              <a:rect l="l" t="t" r="r" b="b"/>
              <a:pathLst>
                <a:path w="105507" h="862261">
                  <a:moveTo>
                    <a:pt x="0" y="46236"/>
                  </a:moveTo>
                  <a:lnTo>
                    <a:pt x="105507" y="0"/>
                  </a:lnTo>
                  <a:lnTo>
                    <a:pt x="105507" y="821358"/>
                  </a:lnTo>
                  <a:lnTo>
                    <a:pt x="0" y="862261"/>
                  </a:lnTo>
                  <a:close/>
                </a:path>
              </a:pathLst>
            </a:cu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42">
              <a:extLst>
                <a:ext uri="{FF2B5EF4-FFF2-40B4-BE49-F238E27FC236}">
                  <a16:creationId xmlns:a16="http://schemas.microsoft.com/office/drawing/2014/main" id="{6A037CB7-B804-11E1-A710-87E39336F98B}"/>
                </a:ext>
              </a:extLst>
            </p:cNvPr>
            <p:cNvSpPr/>
            <p:nvPr/>
          </p:nvSpPr>
          <p:spPr>
            <a:xfrm rot="1419863">
              <a:off x="6863286" y="-63077"/>
              <a:ext cx="105507" cy="888579"/>
            </a:xfrm>
            <a:custGeom>
              <a:avLst/>
              <a:gdLst>
                <a:gd name="connsiteX0" fmla="*/ 0 w 105507"/>
                <a:gd name="connsiteY0" fmla="*/ 46236 h 888579"/>
                <a:gd name="connsiteX1" fmla="*/ 105507 w 105507"/>
                <a:gd name="connsiteY1" fmla="*/ 0 h 888579"/>
                <a:gd name="connsiteX2" fmla="*/ 105507 w 105507"/>
                <a:gd name="connsiteY2" fmla="*/ 847676 h 888579"/>
                <a:gd name="connsiteX3" fmla="*/ 0 w 105507"/>
                <a:gd name="connsiteY3" fmla="*/ 888579 h 888579"/>
              </a:gdLst>
              <a:ahLst/>
              <a:cxnLst>
                <a:cxn ang="0">
                  <a:pos x="connsiteX0" y="connsiteY0"/>
                </a:cxn>
                <a:cxn ang="0">
                  <a:pos x="connsiteX1" y="connsiteY1"/>
                </a:cxn>
                <a:cxn ang="0">
                  <a:pos x="connsiteX2" y="connsiteY2"/>
                </a:cxn>
                <a:cxn ang="0">
                  <a:pos x="connsiteX3" y="connsiteY3"/>
                </a:cxn>
              </a:cxnLst>
              <a:rect l="l" t="t" r="r" b="b"/>
              <a:pathLst>
                <a:path w="105507" h="888579">
                  <a:moveTo>
                    <a:pt x="0" y="46236"/>
                  </a:moveTo>
                  <a:lnTo>
                    <a:pt x="105507" y="0"/>
                  </a:lnTo>
                  <a:lnTo>
                    <a:pt x="105507" y="847676"/>
                  </a:lnTo>
                  <a:lnTo>
                    <a:pt x="0" y="888579"/>
                  </a:lnTo>
                  <a:close/>
                </a:path>
              </a:pathLst>
            </a:cu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5F37B019-1B3E-1E8F-D72D-6FBD3792C535}"/>
                </a:ext>
              </a:extLst>
            </p:cNvPr>
            <p:cNvSpPr/>
            <p:nvPr/>
          </p:nvSpPr>
          <p:spPr>
            <a:xfrm rot="1419863">
              <a:off x="7049531" y="-63167"/>
              <a:ext cx="105507" cy="998811"/>
            </a:xfrm>
            <a:custGeom>
              <a:avLst/>
              <a:gdLst>
                <a:gd name="connsiteX0" fmla="*/ 0 w 105507"/>
                <a:gd name="connsiteY0" fmla="*/ 46236 h 998811"/>
                <a:gd name="connsiteX1" fmla="*/ 105507 w 105507"/>
                <a:gd name="connsiteY1" fmla="*/ 0 h 998811"/>
                <a:gd name="connsiteX2" fmla="*/ 105507 w 105507"/>
                <a:gd name="connsiteY2" fmla="*/ 957908 h 998811"/>
                <a:gd name="connsiteX3" fmla="*/ 0 w 105507"/>
                <a:gd name="connsiteY3" fmla="*/ 998811 h 998811"/>
              </a:gdLst>
              <a:ahLst/>
              <a:cxnLst>
                <a:cxn ang="0">
                  <a:pos x="connsiteX0" y="connsiteY0"/>
                </a:cxn>
                <a:cxn ang="0">
                  <a:pos x="connsiteX1" y="connsiteY1"/>
                </a:cxn>
                <a:cxn ang="0">
                  <a:pos x="connsiteX2" y="connsiteY2"/>
                </a:cxn>
                <a:cxn ang="0">
                  <a:pos x="connsiteX3" y="connsiteY3"/>
                </a:cxn>
              </a:cxnLst>
              <a:rect l="l" t="t" r="r" b="b"/>
              <a:pathLst>
                <a:path w="105507" h="998811">
                  <a:moveTo>
                    <a:pt x="0" y="46236"/>
                  </a:moveTo>
                  <a:lnTo>
                    <a:pt x="105507" y="0"/>
                  </a:lnTo>
                  <a:lnTo>
                    <a:pt x="105507" y="957908"/>
                  </a:lnTo>
                  <a:lnTo>
                    <a:pt x="0" y="998811"/>
                  </a:lnTo>
                  <a:close/>
                </a:path>
              </a:pathLst>
            </a:custGeom>
            <a:solidFill>
              <a:srgbClr val="00236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509388460"/>
      </p:ext>
    </p:extLst>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46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46000">
                                          <p:cBhvr additive="base">
                                            <p:cTn id="7" dur="500" fill="hold"/>
                                            <p:tgtEl>
                                              <p:spTgt spid="49"/>
                                            </p:tgtEl>
                                            <p:attrNameLst>
                                              <p:attrName>ppt_x</p:attrName>
                                            </p:attrNameLst>
                                          </p:cBhvr>
                                          <p:tavLst>
                                            <p:tav tm="0">
                                              <p:val>
                                                <p:strVal val="1+#ppt_w/2"/>
                                              </p:val>
                                            </p:tav>
                                            <p:tav tm="100000">
                                              <p:val>
                                                <p:strVal val="#ppt_x"/>
                                              </p:val>
                                            </p:tav>
                                          </p:tavLst>
                                        </p:anim>
                                        <p:anim calcmode="lin" valueType="num" p14:bounceEnd="46000">
                                          <p:cBhvr additive="base">
                                            <p:cTn id="8" dur="50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46000">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14:bounceEnd="46000">
                                          <p:cBhvr additive="base">
                                            <p:cTn id="11" dur="500" fill="hold"/>
                                            <p:tgtEl>
                                              <p:spTgt spid="50"/>
                                            </p:tgtEl>
                                            <p:attrNameLst>
                                              <p:attrName>ppt_x</p:attrName>
                                            </p:attrNameLst>
                                          </p:cBhvr>
                                          <p:tavLst>
                                            <p:tav tm="0">
                                              <p:val>
                                                <p:strVal val="0-#ppt_w/2"/>
                                              </p:val>
                                            </p:tav>
                                            <p:tav tm="100000">
                                              <p:val>
                                                <p:strVal val="#ppt_x"/>
                                              </p:val>
                                            </p:tav>
                                          </p:tavLst>
                                        </p:anim>
                                        <p:anim calcmode="lin" valueType="num" p14:bounceEnd="46000">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2" presetClass="entr" presetSubtype="2" fill="hold" grpId="0" nodeType="withEffect" p14:presetBounceEnd="46000">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14:bounceEnd="46000">
                                          <p:cBhvr additive="base">
                                            <p:cTn id="21" dur="500" fill="hold"/>
                                            <p:tgtEl>
                                              <p:spTgt spid="11"/>
                                            </p:tgtEl>
                                            <p:attrNameLst>
                                              <p:attrName>ppt_x</p:attrName>
                                            </p:attrNameLst>
                                          </p:cBhvr>
                                          <p:tavLst>
                                            <p:tav tm="0">
                                              <p:val>
                                                <p:strVal val="1+#ppt_w/2"/>
                                              </p:val>
                                            </p:tav>
                                            <p:tav tm="100000">
                                              <p:val>
                                                <p:strVal val="#ppt_x"/>
                                              </p:val>
                                            </p:tav>
                                          </p:tavLst>
                                        </p:anim>
                                        <p:anim calcmode="lin" valueType="num" p14:bounceEnd="46000">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46000">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14:bounceEnd="46000">
                                          <p:cBhvr additive="base">
                                            <p:cTn id="25" dur="500" fill="hold"/>
                                            <p:tgtEl>
                                              <p:spTgt spid="12"/>
                                            </p:tgtEl>
                                            <p:attrNameLst>
                                              <p:attrName>ppt_x</p:attrName>
                                            </p:attrNameLst>
                                          </p:cBhvr>
                                          <p:tavLst>
                                            <p:tav tm="0">
                                              <p:val>
                                                <p:strVal val="1+#ppt_w/2"/>
                                              </p:val>
                                            </p:tav>
                                            <p:tav tm="100000">
                                              <p:val>
                                                <p:strVal val="#ppt_x"/>
                                              </p:val>
                                            </p:tav>
                                          </p:tavLst>
                                        </p:anim>
                                        <p:anim calcmode="lin" valueType="num" p14:bounceEnd="46000">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1+#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0-#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1+#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06F67320-0C17-4484-B1EA-FCBF4F84443D}"/>
              </a:ext>
            </a:extLst>
          </p:cNvPr>
          <p:cNvSpPr/>
          <p:nvPr/>
        </p:nvSpPr>
        <p:spPr>
          <a:xfrm>
            <a:off x="1313895" y="2541233"/>
            <a:ext cx="1775534" cy="1775534"/>
          </a:xfrm>
          <a:prstGeom prst="ellipse">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Times New Roman" panose="02020603050405020304" pitchFamily="18" charset="0"/>
                <a:cs typeface="Times New Roman" panose="02020603050405020304" pitchFamily="18" charset="0"/>
              </a:rPr>
              <a:t>MỤC TIÊU</a:t>
            </a:r>
          </a:p>
        </p:txBody>
      </p:sp>
      <p:sp>
        <p:nvSpPr>
          <p:cNvPr id="7" name="Oval 6">
            <a:extLst>
              <a:ext uri="{FF2B5EF4-FFF2-40B4-BE49-F238E27FC236}">
                <a16:creationId xmlns:a16="http://schemas.microsoft.com/office/drawing/2014/main" id="{7991713E-4B0C-4C09-814F-0104E08A6B5D}"/>
              </a:ext>
            </a:extLst>
          </p:cNvPr>
          <p:cNvSpPr/>
          <p:nvPr/>
        </p:nvSpPr>
        <p:spPr>
          <a:xfrm>
            <a:off x="1149552" y="2376890"/>
            <a:ext cx="2082447" cy="2082447"/>
          </a:xfrm>
          <a:prstGeom prst="ellipse">
            <a:avLst/>
          </a:prstGeom>
          <a:noFill/>
          <a:ln w="38100" cap="rnd">
            <a:solidFill>
              <a:srgbClr val="FF0000"/>
            </a:solidFill>
            <a:prstDash val="sysDash"/>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latin typeface="Times New Roman" panose="02020603050405020304" pitchFamily="18" charset="0"/>
              <a:cs typeface="Times New Roman" panose="02020603050405020304" pitchFamily="18" charset="0"/>
            </a:endParaRPr>
          </a:p>
        </p:txBody>
      </p:sp>
      <p:sp>
        <p:nvSpPr>
          <p:cNvPr id="9" name="Oval 8">
            <a:extLst>
              <a:ext uri="{FF2B5EF4-FFF2-40B4-BE49-F238E27FC236}">
                <a16:creationId xmlns:a16="http://schemas.microsoft.com/office/drawing/2014/main" id="{B6AAB1A9-71A6-4D13-8E73-2EA39336F475}"/>
              </a:ext>
            </a:extLst>
          </p:cNvPr>
          <p:cNvSpPr/>
          <p:nvPr/>
        </p:nvSpPr>
        <p:spPr>
          <a:xfrm>
            <a:off x="1034723" y="2251174"/>
            <a:ext cx="2333877" cy="2333877"/>
          </a:xfrm>
          <a:prstGeom prst="ellipse">
            <a:avLst/>
          </a:prstGeom>
          <a:noFill/>
          <a:ln w="38100" cap="rnd">
            <a:solidFill>
              <a:srgbClr val="FFFF00"/>
            </a:solidFill>
            <a:prstDash val="sysDash"/>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4C7CE0A5-9A78-4A85-847A-A67AA5C1AB58}"/>
              </a:ext>
            </a:extLst>
          </p:cNvPr>
          <p:cNvSpPr txBox="1"/>
          <p:nvPr/>
        </p:nvSpPr>
        <p:spPr>
          <a:xfrm>
            <a:off x="3781472" y="2643455"/>
            <a:ext cx="7753633" cy="1384995"/>
          </a:xfrm>
          <a:prstGeom prst="rect">
            <a:avLst/>
          </a:prstGeom>
          <a:noFill/>
        </p:spPr>
        <p:txBody>
          <a:bodyPr wrap="square" rtlCol="0">
            <a:spAutoFit/>
          </a:bodyPr>
          <a:lstStyle/>
          <a:p>
            <a:pPr marL="457200" indent="-457200">
              <a:buFont typeface="Wingdings" panose="05000000000000000000" pitchFamily="2" charset="2"/>
              <a:buChar char="Ø"/>
            </a:pPr>
            <a:r>
              <a:rPr lang="en-US" sz="2800">
                <a:latin typeface="Times New Roman" panose="02020603050405020304" pitchFamily="18" charset="0"/>
                <a:cs typeface="Times New Roman" panose="02020603050405020304" pitchFamily="18" charset="0"/>
              </a:rPr>
              <a:t>Nhận biết các thiết bị vào ra</a:t>
            </a:r>
          </a:p>
          <a:p>
            <a:pPr marL="457200" indent="-457200">
              <a:buFont typeface="Wingdings" panose="05000000000000000000" pitchFamily="2" charset="2"/>
              <a:buChar char="Ø"/>
            </a:pPr>
            <a:r>
              <a:rPr lang="en-US" sz="2800">
                <a:latin typeface="Times New Roman" panose="02020603050405020304" pitchFamily="18" charset="0"/>
                <a:cs typeface="Times New Roman" panose="02020603050405020304" pitchFamily="18" charset="0"/>
              </a:rPr>
              <a:t>Tìm hiểu chức năng các thiết bị vào ra</a:t>
            </a:r>
          </a:p>
          <a:p>
            <a:pPr marL="457200" indent="-457200">
              <a:buFont typeface="Wingdings" panose="05000000000000000000" pitchFamily="2" charset="2"/>
              <a:buChar char="Ø"/>
            </a:pPr>
            <a:r>
              <a:rPr lang="en-US" sz="2800">
                <a:latin typeface="Times New Roman" panose="02020603050405020304" pitchFamily="18" charset="0"/>
                <a:cs typeface="Times New Roman" panose="02020603050405020304" pitchFamily="18" charset="0"/>
              </a:rPr>
              <a:t>Thao tác an toàn với các thiết bị máy tính</a:t>
            </a:r>
          </a:p>
        </p:txBody>
      </p:sp>
    </p:spTree>
    <p:extLst>
      <p:ext uri="{BB962C8B-B14F-4D97-AF65-F5344CB8AC3E}">
        <p14:creationId xmlns:p14="http://schemas.microsoft.com/office/powerpoint/2010/main" val="28604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49" presetClass="entr" presetSubtype="0" decel="100000" fill="hold" grpId="0" nodeType="withEffect">
                                  <p:stCondLst>
                                    <p:cond delay="50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360"/>
                                          </p:val>
                                        </p:tav>
                                        <p:tav tm="100000">
                                          <p:val>
                                            <p:fltVal val="0"/>
                                          </p:val>
                                        </p:tav>
                                      </p:tavLst>
                                    </p:anim>
                                    <p:animEffect transition="in" filter="fade">
                                      <p:cBhvr>
                                        <p:cTn id="15" dur="1000"/>
                                        <p:tgtEl>
                                          <p:spTgt spid="9"/>
                                        </p:tgtEl>
                                      </p:cBhvr>
                                    </p:animEffect>
                                  </p:childTnLst>
                                </p:cTn>
                              </p:par>
                              <p:par>
                                <p:cTn id="16" presetID="49" presetClass="entr" presetSubtype="0" decel="100000" fill="hold" grpId="0" nodeType="withEffect">
                                  <p:stCondLst>
                                    <p:cond delay="100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style.rotation</p:attrName>
                                        </p:attrNameLst>
                                      </p:cBhvr>
                                      <p:tavLst>
                                        <p:tav tm="0">
                                          <p:val>
                                            <p:fltVal val="360"/>
                                          </p:val>
                                        </p:tav>
                                        <p:tav tm="100000">
                                          <p:val>
                                            <p:fltVal val="0"/>
                                          </p:val>
                                        </p:tav>
                                      </p:tavLst>
                                    </p:anim>
                                    <p:animEffect transition="in" filter="fade">
                                      <p:cBhvr>
                                        <p:cTn id="21" dur="1000"/>
                                        <p:tgtEl>
                                          <p:spTgt spid="7"/>
                                        </p:tgtEl>
                                      </p:cBhvr>
                                    </p:animEffect>
                                  </p:childTnLst>
                                </p:cTn>
                              </p:par>
                            </p:childTnLst>
                          </p:cTn>
                        </p:par>
                        <p:par>
                          <p:cTn id="22" fill="hold">
                            <p:stCondLst>
                              <p:cond delay="2000"/>
                            </p:stCondLst>
                            <p:childTnLst>
                              <p:par>
                                <p:cTn id="23" presetID="8" presetClass="emph" presetSubtype="0" repeatCount="indefinite" fill="hold" grpId="1" nodeType="afterEffect">
                                  <p:stCondLst>
                                    <p:cond delay="0"/>
                                  </p:stCondLst>
                                  <p:childTnLst>
                                    <p:animRot by="-21600000">
                                      <p:cBhvr>
                                        <p:cTn id="24" dur="1000" fill="hold"/>
                                        <p:tgtEl>
                                          <p:spTgt spid="9"/>
                                        </p:tgtEl>
                                        <p:attrNameLst>
                                          <p:attrName>r</p:attrName>
                                        </p:attrNameLst>
                                      </p:cBhvr>
                                    </p:animRot>
                                  </p:childTnLst>
                                </p:cTn>
                              </p:par>
                              <p:par>
                                <p:cTn id="25" presetID="8" presetClass="emph" presetSubtype="0" repeatCount="indefinite" fill="hold" grpId="1" nodeType="withEffect">
                                  <p:stCondLst>
                                    <p:cond delay="0"/>
                                  </p:stCondLst>
                                  <p:childTnLst>
                                    <p:animRot by="21600000">
                                      <p:cBhvr>
                                        <p:cTn id="26" dur="1000" fill="hold"/>
                                        <p:tgtEl>
                                          <p:spTgt spid="7"/>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Effect transition="in" filter="fade">
                                      <p:cBhvr>
                                        <p:cTn id="31" dur="500"/>
                                        <p:tgtEl>
                                          <p:spTgt spid="10">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
                                            <p:txEl>
                                              <p:pRg st="1" end="1"/>
                                            </p:txEl>
                                          </p:spTgt>
                                        </p:tgtEl>
                                        <p:attrNameLst>
                                          <p:attrName>style.visibility</p:attrName>
                                        </p:attrNameLst>
                                      </p:cBhvr>
                                      <p:to>
                                        <p:strVal val="visible"/>
                                      </p:to>
                                    </p:set>
                                    <p:animEffect transition="in" filter="fade">
                                      <p:cBhvr>
                                        <p:cTn id="36" dur="500"/>
                                        <p:tgtEl>
                                          <p:spTgt spid="10">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xEl>
                                              <p:pRg st="2" end="2"/>
                                            </p:txEl>
                                          </p:spTgt>
                                        </p:tgtEl>
                                        <p:attrNameLst>
                                          <p:attrName>style.visibility</p:attrName>
                                        </p:attrNameLst>
                                      </p:cBhvr>
                                      <p:to>
                                        <p:strVal val="visible"/>
                                      </p:to>
                                    </p:set>
                                    <p:animEffect transition="in" filter="fade">
                                      <p:cBhvr>
                                        <p:cTn id="41"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7" grpId="1" animBg="1"/>
      <p:bldP spid="9" grpId="0" animBg="1"/>
      <p:bldP spid="9"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a:extLst>
              <a:ext uri="{FF2B5EF4-FFF2-40B4-BE49-F238E27FC236}">
                <a16:creationId xmlns:a16="http://schemas.microsoft.com/office/drawing/2014/main" id="{F2EA708B-3B90-473D-8572-78023295F388}"/>
              </a:ext>
            </a:extLst>
          </p:cNvPr>
          <p:cNvSpPr/>
          <p:nvPr/>
        </p:nvSpPr>
        <p:spPr>
          <a:xfrm>
            <a:off x="2292219" y="2334205"/>
            <a:ext cx="3665375" cy="1952939"/>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latin typeface="Times New Roman" panose="02020603050405020304" pitchFamily="18" charset="0"/>
                <a:cs typeface="Times New Roman" panose="02020603050405020304" pitchFamily="18" charset="0"/>
              </a:rPr>
              <a:t>1.THIẾT BỊ VÀO - RA</a:t>
            </a:r>
          </a:p>
        </p:txBody>
      </p:sp>
      <p:sp>
        <p:nvSpPr>
          <p:cNvPr id="6" name="!!2">
            <a:extLst>
              <a:ext uri="{FF2B5EF4-FFF2-40B4-BE49-F238E27FC236}">
                <a16:creationId xmlns:a16="http://schemas.microsoft.com/office/drawing/2014/main" id="{67EF9C1F-D8CC-4CE3-B7B9-26FBAA42E078}"/>
              </a:ext>
            </a:extLst>
          </p:cNvPr>
          <p:cNvSpPr/>
          <p:nvPr/>
        </p:nvSpPr>
        <p:spPr>
          <a:xfrm>
            <a:off x="6374361" y="2334205"/>
            <a:ext cx="3665375" cy="1952939"/>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latin typeface="Times New Roman" panose="02020603050405020304" pitchFamily="18" charset="0"/>
                <a:cs typeface="Times New Roman" panose="02020603050405020304" pitchFamily="18" charset="0"/>
              </a:rPr>
              <a:t>2. AN TOÀN THIẾT BỊ</a:t>
            </a:r>
          </a:p>
        </p:txBody>
      </p:sp>
    </p:spTree>
    <p:extLst>
      <p:ext uri="{BB962C8B-B14F-4D97-AF65-F5344CB8AC3E}">
        <p14:creationId xmlns:p14="http://schemas.microsoft.com/office/powerpoint/2010/main" val="2567509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25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xit" presetSubtype="544" fill="hold" grpId="1" nodeType="clickEffect">
                                  <p:stCondLst>
                                    <p:cond delay="0"/>
                                  </p:stCondLst>
                                  <p:childTnLst>
                                    <p:anim calcmode="lin" valueType="num">
                                      <p:cBhvr>
                                        <p:cTn id="22" dur="500"/>
                                        <p:tgtEl>
                                          <p:spTgt spid="6"/>
                                        </p:tgtEl>
                                        <p:attrNameLst>
                                          <p:attrName>ppt_w</p:attrName>
                                        </p:attrNameLst>
                                      </p:cBhvr>
                                      <p:tavLst>
                                        <p:tav tm="0">
                                          <p:val>
                                            <p:strVal val="ppt_w"/>
                                          </p:val>
                                        </p:tav>
                                        <p:tav tm="100000">
                                          <p:val>
                                            <p:fltVal val="0"/>
                                          </p:val>
                                        </p:tav>
                                      </p:tavLst>
                                    </p:anim>
                                    <p:anim calcmode="lin" valueType="num">
                                      <p:cBhvr>
                                        <p:cTn id="23" dur="500"/>
                                        <p:tgtEl>
                                          <p:spTgt spid="6"/>
                                        </p:tgtEl>
                                        <p:attrNameLst>
                                          <p:attrName>ppt_h</p:attrName>
                                        </p:attrNameLst>
                                      </p:cBhvr>
                                      <p:tavLst>
                                        <p:tav tm="0">
                                          <p:val>
                                            <p:strVal val="ppt_h"/>
                                          </p:val>
                                        </p:tav>
                                        <p:tav tm="100000">
                                          <p:val>
                                            <p:fltVal val="0"/>
                                          </p:val>
                                        </p:tav>
                                      </p:tavLst>
                                    </p:anim>
                                    <p:animEffect transition="out" filter="fade">
                                      <p:cBhvr>
                                        <p:cTn id="24" dur="500"/>
                                        <p:tgtEl>
                                          <p:spTgt spid="6"/>
                                        </p:tgtEl>
                                      </p:cBhvr>
                                    </p:animEffect>
                                    <p:anim calcmode="lin" valueType="num">
                                      <p:cBhvr>
                                        <p:cTn id="25" dur="500"/>
                                        <p:tgtEl>
                                          <p:spTgt spid="6"/>
                                        </p:tgtEl>
                                        <p:attrNameLst>
                                          <p:attrName>ppt_x</p:attrName>
                                        </p:attrNameLst>
                                      </p:cBhvr>
                                      <p:tavLst>
                                        <p:tav tm="0">
                                          <p:val>
                                            <p:strVal val="ppt_x"/>
                                          </p:val>
                                        </p:tav>
                                        <p:tav tm="100000">
                                          <p:val>
                                            <p:fltVal val="0.5"/>
                                          </p:val>
                                        </p:tav>
                                      </p:tavLst>
                                    </p:anim>
                                    <p:anim calcmode="lin" valueType="num">
                                      <p:cBhvr>
                                        <p:cTn id="26" dur="500"/>
                                        <p:tgtEl>
                                          <p:spTgt spid="6"/>
                                        </p:tgtEl>
                                        <p:attrNameLst>
                                          <p:attrName>ppt_y</p:attrName>
                                        </p:attrNameLst>
                                      </p:cBhvr>
                                      <p:tavLst>
                                        <p:tav tm="0">
                                          <p:val>
                                            <p:strVal val="ppt_y"/>
                                          </p:val>
                                        </p:tav>
                                        <p:tav tm="100000">
                                          <p:val>
                                            <p:fltVal val="0.5"/>
                                          </p:val>
                                        </p:tav>
                                      </p:tavLst>
                                    </p:anim>
                                    <p:set>
                                      <p:cBhvr>
                                        <p:cTn id="2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1. THIẾT BỊ VÀO - RA</a:t>
            </a:r>
          </a:p>
        </p:txBody>
      </p:sp>
      <p:sp>
        <p:nvSpPr>
          <p:cNvPr id="30" name="Freeform: Shape 29">
            <a:extLst>
              <a:ext uri="{FF2B5EF4-FFF2-40B4-BE49-F238E27FC236}">
                <a16:creationId xmlns:a16="http://schemas.microsoft.com/office/drawing/2014/main" id="{67916F03-13DC-AE27-58A8-87D76626265F}"/>
              </a:ext>
            </a:extLst>
          </p:cNvPr>
          <p:cNvSpPr/>
          <p:nvPr/>
        </p:nvSpPr>
        <p:spPr>
          <a:xfrm>
            <a:off x="590117" y="1079968"/>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Thành phần của máy tính</a:t>
            </a:r>
          </a:p>
        </p:txBody>
      </p:sp>
      <p:sp>
        <p:nvSpPr>
          <p:cNvPr id="14" name="Freeform: Shape 13">
            <a:extLst>
              <a:ext uri="{FF2B5EF4-FFF2-40B4-BE49-F238E27FC236}">
                <a16:creationId xmlns:a16="http://schemas.microsoft.com/office/drawing/2014/main" id="{F44582D2-D1AD-036E-C7E5-240491A8FBAE}"/>
              </a:ext>
            </a:extLst>
          </p:cNvPr>
          <p:cNvSpPr/>
          <p:nvPr/>
        </p:nvSpPr>
        <p:spPr>
          <a:xfrm>
            <a:off x="6601190" y="3223340"/>
            <a:ext cx="1774682" cy="1774682"/>
          </a:xfrm>
          <a:custGeom>
            <a:avLst/>
            <a:gdLst>
              <a:gd name="connsiteX0" fmla="*/ 0 w 1774682"/>
              <a:gd name="connsiteY0" fmla="*/ 295786 h 1774682"/>
              <a:gd name="connsiteX1" fmla="*/ 295786 w 1774682"/>
              <a:gd name="connsiteY1" fmla="*/ 0 h 1774682"/>
              <a:gd name="connsiteX2" fmla="*/ 1478896 w 1774682"/>
              <a:gd name="connsiteY2" fmla="*/ 0 h 1774682"/>
              <a:gd name="connsiteX3" fmla="*/ 1774682 w 1774682"/>
              <a:gd name="connsiteY3" fmla="*/ 295786 h 1774682"/>
              <a:gd name="connsiteX4" fmla="*/ 1774682 w 1774682"/>
              <a:gd name="connsiteY4" fmla="*/ 1478896 h 1774682"/>
              <a:gd name="connsiteX5" fmla="*/ 1478896 w 1774682"/>
              <a:gd name="connsiteY5" fmla="*/ 1774682 h 1774682"/>
              <a:gd name="connsiteX6" fmla="*/ 295786 w 1774682"/>
              <a:gd name="connsiteY6" fmla="*/ 1774682 h 1774682"/>
              <a:gd name="connsiteX7" fmla="*/ 0 w 1774682"/>
              <a:gd name="connsiteY7" fmla="*/ 1478896 h 1774682"/>
              <a:gd name="connsiteX8" fmla="*/ 0 w 1774682"/>
              <a:gd name="connsiteY8" fmla="*/ 295786 h 1774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4682" h="1774682">
                <a:moveTo>
                  <a:pt x="0" y="295786"/>
                </a:moveTo>
                <a:cubicBezTo>
                  <a:pt x="0" y="132428"/>
                  <a:pt x="132428" y="0"/>
                  <a:pt x="295786" y="0"/>
                </a:cubicBezTo>
                <a:lnTo>
                  <a:pt x="1478896" y="0"/>
                </a:lnTo>
                <a:cubicBezTo>
                  <a:pt x="1642254" y="0"/>
                  <a:pt x="1774682" y="132428"/>
                  <a:pt x="1774682" y="295786"/>
                </a:cubicBezTo>
                <a:lnTo>
                  <a:pt x="1774682" y="1478896"/>
                </a:lnTo>
                <a:cubicBezTo>
                  <a:pt x="1774682" y="1642254"/>
                  <a:pt x="1642254" y="1774682"/>
                  <a:pt x="1478896" y="1774682"/>
                </a:cubicBezTo>
                <a:lnTo>
                  <a:pt x="295786" y="1774682"/>
                </a:lnTo>
                <a:cubicBezTo>
                  <a:pt x="132428" y="1774682"/>
                  <a:pt x="0" y="1642254"/>
                  <a:pt x="0" y="1478896"/>
                </a:cubicBezTo>
                <a:lnTo>
                  <a:pt x="0" y="29578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7593" tIns="147593" rIns="147593" bIns="147593"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Bộ xử lí</a:t>
            </a: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15" name="Freeform: Shape 14">
            <a:extLst>
              <a:ext uri="{FF2B5EF4-FFF2-40B4-BE49-F238E27FC236}">
                <a16:creationId xmlns:a16="http://schemas.microsoft.com/office/drawing/2014/main" id="{5D9629FF-1045-3493-FAE0-4DE94389D533}"/>
              </a:ext>
            </a:extLst>
          </p:cNvPr>
          <p:cNvSpPr/>
          <p:nvPr/>
        </p:nvSpPr>
        <p:spPr>
          <a:xfrm rot="16200000">
            <a:off x="6866098" y="2600907"/>
            <a:ext cx="1244865" cy="0"/>
          </a:xfrm>
          <a:custGeom>
            <a:avLst/>
            <a:gdLst/>
            <a:ahLst/>
            <a:cxnLst/>
            <a:rect l="0" t="0" r="0" b="0"/>
            <a:pathLst>
              <a:path>
                <a:moveTo>
                  <a:pt x="0" y="0"/>
                </a:moveTo>
                <a:lnTo>
                  <a:pt x="1244865"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16" name="Freeform: Shape 15">
            <a:extLst>
              <a:ext uri="{FF2B5EF4-FFF2-40B4-BE49-F238E27FC236}">
                <a16:creationId xmlns:a16="http://schemas.microsoft.com/office/drawing/2014/main" id="{6BF5A002-8693-40C5-35EA-23B647C41433}"/>
              </a:ext>
            </a:extLst>
          </p:cNvPr>
          <p:cNvSpPr/>
          <p:nvPr/>
        </p:nvSpPr>
        <p:spPr>
          <a:xfrm>
            <a:off x="6591465" y="190090"/>
            <a:ext cx="1774681" cy="1774682"/>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284855"/>
              <a:satOff val="-6022"/>
              <a:lumOff val="-4967"/>
              <a:alphaOff val="0"/>
            </a:schemeClr>
          </a:fillRef>
          <a:effectRef idx="0">
            <a:schemeClr val="accent3">
              <a:hueOff val="284855"/>
              <a:satOff val="-6022"/>
              <a:lumOff val="-4967"/>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lưu trữ</a:t>
            </a: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21" name="Freeform: Shape 20">
            <a:extLst>
              <a:ext uri="{FF2B5EF4-FFF2-40B4-BE49-F238E27FC236}">
                <a16:creationId xmlns:a16="http://schemas.microsoft.com/office/drawing/2014/main" id="{FCDFE7E1-DB22-3B95-488D-C4EFEA87AC58}"/>
              </a:ext>
            </a:extLst>
          </p:cNvPr>
          <p:cNvSpPr/>
          <p:nvPr/>
        </p:nvSpPr>
        <p:spPr>
          <a:xfrm rot="1800000">
            <a:off x="8307838" y="4876893"/>
            <a:ext cx="1015621" cy="0"/>
          </a:xfrm>
          <a:custGeom>
            <a:avLst/>
            <a:gdLst/>
            <a:ahLst/>
            <a:cxnLst/>
            <a:rect l="0" t="0" r="0" b="0"/>
            <a:pathLst>
              <a:path>
                <a:moveTo>
                  <a:pt x="0" y="0"/>
                </a:moveTo>
                <a:lnTo>
                  <a:pt x="1015621"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3" name="Freeform: Shape 22">
            <a:extLst>
              <a:ext uri="{FF2B5EF4-FFF2-40B4-BE49-F238E27FC236}">
                <a16:creationId xmlns:a16="http://schemas.microsoft.com/office/drawing/2014/main" id="{D9D3A3E8-0631-17A4-CEF9-71CBF1C902C0}"/>
              </a:ext>
            </a:extLst>
          </p:cNvPr>
          <p:cNvSpPr/>
          <p:nvPr/>
        </p:nvSpPr>
        <p:spPr>
          <a:xfrm>
            <a:off x="9255426" y="4407204"/>
            <a:ext cx="1794131" cy="1788384"/>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569710"/>
              <a:satOff val="-12044"/>
              <a:lumOff val="-9934"/>
              <a:alphaOff val="0"/>
            </a:schemeClr>
          </a:fillRef>
          <a:effectRef idx="0">
            <a:schemeClr val="accent3">
              <a:hueOff val="569710"/>
              <a:satOff val="-12044"/>
              <a:lumOff val="-9934"/>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ra</a:t>
            </a:r>
          </a:p>
          <a:p>
            <a:pPr marL="0" lvl="0" indent="0" algn="ctr" defTabSz="1066800">
              <a:lnSpc>
                <a:spcPct val="90000"/>
              </a:lnSpc>
              <a:spcBef>
                <a:spcPct val="0"/>
              </a:spcBef>
              <a:spcAft>
                <a:spcPct val="35000"/>
              </a:spcAft>
              <a:buNone/>
            </a:pPr>
            <a:endParaRPr lang="en-US" sz="24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25" name="Freeform: Shape 24">
            <a:extLst>
              <a:ext uri="{FF2B5EF4-FFF2-40B4-BE49-F238E27FC236}">
                <a16:creationId xmlns:a16="http://schemas.microsoft.com/office/drawing/2014/main" id="{684DE5F9-0007-EFCF-8C90-1CC134CDB4F2}"/>
              </a:ext>
            </a:extLst>
          </p:cNvPr>
          <p:cNvSpPr/>
          <p:nvPr/>
        </p:nvSpPr>
        <p:spPr>
          <a:xfrm rot="9000000">
            <a:off x="5653602" y="4876893"/>
            <a:ext cx="1015621" cy="0"/>
          </a:xfrm>
          <a:custGeom>
            <a:avLst/>
            <a:gdLst/>
            <a:ahLst/>
            <a:cxnLst/>
            <a:rect l="0" t="0" r="0" b="0"/>
            <a:pathLst>
              <a:path>
                <a:moveTo>
                  <a:pt x="0" y="0"/>
                </a:moveTo>
                <a:lnTo>
                  <a:pt x="1015621"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7" name="Freeform: Shape 26">
            <a:extLst>
              <a:ext uri="{FF2B5EF4-FFF2-40B4-BE49-F238E27FC236}">
                <a16:creationId xmlns:a16="http://schemas.microsoft.com/office/drawing/2014/main" id="{75C35436-68D5-BC34-A033-2AAE7344147B}"/>
              </a:ext>
            </a:extLst>
          </p:cNvPr>
          <p:cNvSpPr/>
          <p:nvPr/>
        </p:nvSpPr>
        <p:spPr>
          <a:xfrm>
            <a:off x="3982116" y="4412721"/>
            <a:ext cx="1742995" cy="1788384"/>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854565"/>
              <a:satOff val="-18066"/>
              <a:lumOff val="-14901"/>
              <a:alphaOff val="0"/>
            </a:schemeClr>
          </a:fillRef>
          <a:effectRef idx="0">
            <a:schemeClr val="accent3">
              <a:hueOff val="854565"/>
              <a:satOff val="-18066"/>
              <a:lumOff val="-14901"/>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vào</a:t>
            </a:r>
          </a:p>
          <a:p>
            <a:pPr marL="0" lvl="0" indent="0" algn="ctr" defTabSz="1066800">
              <a:lnSpc>
                <a:spcPct val="90000"/>
              </a:lnSpc>
              <a:spcBef>
                <a:spcPct val="0"/>
              </a:spcBef>
              <a:spcAft>
                <a:spcPct val="35000"/>
              </a:spcAft>
              <a:buNone/>
            </a:pPr>
            <a:endParaRPr lang="en-US" sz="24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4AC8B075-53C1-F680-629F-01A4EFDFCE5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694" b="95000" l="10000" r="90000">
                        <a14:foregroundMark x1="46806" y1="39583" x2="43472" y2="19722"/>
                        <a14:foregroundMark x1="43472" y1="19722" x2="43750" y2="17639"/>
                        <a14:foregroundMark x1="24583" y1="55833" x2="27500" y2="70417"/>
                        <a14:foregroundMark x1="34722" y1="90694" x2="52917" y2="95000"/>
                        <a14:foregroundMark x1="52917" y1="95000" x2="63750" y2="89306"/>
                        <a14:foregroundMark x1="41250" y1="9583" x2="54861" y2="9861"/>
                        <a14:foregroundMark x1="49028" y1="5694" x2="49028" y2="5694"/>
                        <a14:foregroundMark x1="72500" y1="57500" x2="72500" y2="65972"/>
                      </a14:backgroundRemoval>
                    </a14:imgEffect>
                  </a14:imgLayer>
                </a14:imgProps>
              </a:ext>
              <a:ext uri="{28A0092B-C50C-407E-A947-70E740481C1C}">
                <a14:useLocalDpi xmlns:a14="http://schemas.microsoft.com/office/drawing/2010/main" val="0"/>
              </a:ext>
            </a:extLst>
          </a:blip>
          <a:stretch>
            <a:fillRect/>
          </a:stretch>
        </p:blipFill>
        <p:spPr>
          <a:xfrm>
            <a:off x="4009218" y="5284561"/>
            <a:ext cx="500429" cy="500429"/>
          </a:xfrm>
          <a:prstGeom prst="rect">
            <a:avLst/>
          </a:prstGeom>
        </p:spPr>
      </p:pic>
      <p:pic>
        <p:nvPicPr>
          <p:cNvPr id="42" name="Picture 41">
            <a:extLst>
              <a:ext uri="{FF2B5EF4-FFF2-40B4-BE49-F238E27FC236}">
                <a16:creationId xmlns:a16="http://schemas.microsoft.com/office/drawing/2014/main" id="{3F39FE83-E520-28AE-50C0-B35CA07E554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3214" b="90536" l="10000" r="90000">
                        <a14:foregroundMark x1="52333" y1="8214" x2="52333" y2="8214"/>
                        <a14:foregroundMark x1="43444" y1="90536" x2="51222" y2="89643"/>
                        <a14:foregroundMark x1="42667" y1="3036" x2="48556" y2="3214"/>
                        <a14:foregroundMark x1="48556" y1="3214" x2="48889" y2="4643"/>
                      </a14:backgroundRemoval>
                    </a14:imgEffect>
                  </a14:imgLayer>
                </a14:imgProps>
              </a:ext>
              <a:ext uri="{28A0092B-C50C-407E-A947-70E740481C1C}">
                <a14:useLocalDpi xmlns:a14="http://schemas.microsoft.com/office/drawing/2010/main" val="0"/>
              </a:ext>
            </a:extLst>
          </a:blip>
          <a:stretch>
            <a:fillRect/>
          </a:stretch>
        </p:blipFill>
        <p:spPr>
          <a:xfrm>
            <a:off x="6591465" y="3880532"/>
            <a:ext cx="1846072" cy="1148667"/>
          </a:xfrm>
          <a:prstGeom prst="rect">
            <a:avLst/>
          </a:prstGeom>
        </p:spPr>
      </p:pic>
      <p:pic>
        <p:nvPicPr>
          <p:cNvPr id="45" name="Picture 44">
            <a:extLst>
              <a:ext uri="{FF2B5EF4-FFF2-40B4-BE49-F238E27FC236}">
                <a16:creationId xmlns:a16="http://schemas.microsoft.com/office/drawing/2014/main" id="{4834652D-9989-22FD-2358-22C05807454D}"/>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3429" r="99143">
                        <a14:foregroundMark x1="4000" y1="45714" x2="3429" y2="50571"/>
                        <a14:foregroundMark x1="45429" y1="79714" x2="54000" y2="72857"/>
                        <a14:foregroundMark x1="62571" y1="61429" x2="67429" y2="58286"/>
                        <a14:foregroundMark x1="81714" y1="20000" x2="82927" y2="20433"/>
                        <a14:foregroundMark x1="91117" y1="23004" x2="94000" y2="24286"/>
                        <a14:foregroundMark x1="80286" y1="19714" x2="82941" y2="20461"/>
                        <a14:foregroundMark x1="97143" y1="28286" x2="97143" y2="28286"/>
                        <a14:foregroundMark x1="98994" y1="32000" x2="99143" y2="32286"/>
                        <a14:foregroundMark x1="96487" y1="27179" x2="98994" y2="32000"/>
                        <a14:foregroundMark x1="95429" y1="25143" x2="95668" y2="25603"/>
                        <a14:foregroundMark x1="95714" y1="26286" x2="95714" y2="26286"/>
                        <a14:foregroundMark x1="97143" y1="28000" x2="97143" y2="28000"/>
                        <a14:foregroundMark x1="97714" y1="29143" x2="97714" y2="29143"/>
                        <a14:foregroundMark x1="96857" y1="27143" x2="96857" y2="27143"/>
                        <a14:backgroundMark x1="84000" y1="22000" x2="84000" y2="22000"/>
                        <a14:backgroundMark x1="84857" y1="22286" x2="84857" y2="22286"/>
                        <a14:backgroundMark x1="86286" y1="23143" x2="83714" y2="22000"/>
                        <a14:backgroundMark x1="88286" y1="23143" x2="85714" y2="22286"/>
                        <a14:backgroundMark x1="99143" y1="32000" x2="99143" y2="32000"/>
                        <a14:backgroundMark x1="99143" y1="32286" x2="99143" y2="32286"/>
                        <a14:backgroundMark x1="98857" y1="33429" x2="98857" y2="33429"/>
                        <a14:backgroundMark x1="96666" y1="28000" x2="96571" y2="27429"/>
                        <a14:backgroundMark x1="96857" y1="29143" x2="96666" y2="28000"/>
                        <a14:backgroundMark x1="97143" y1="29143" x2="97143" y2="28857"/>
                        <a14:backgroundMark x1="97143" y1="30286" x2="97143" y2="29143"/>
                        <a14:backgroundMark x1="89429" y1="23429" x2="88000" y2="22000"/>
                        <a14:backgroundMark x1="82286" y1="21429" x2="90571" y2="23714"/>
                      </a14:backgroundRemoval>
                    </a14:imgEffect>
                  </a14:imgLayer>
                </a14:imgProps>
              </a:ext>
              <a:ext uri="{28A0092B-C50C-407E-A947-70E740481C1C}">
                <a14:useLocalDpi xmlns:a14="http://schemas.microsoft.com/office/drawing/2010/main" val="0"/>
              </a:ext>
            </a:extLst>
          </a:blip>
          <a:stretch>
            <a:fillRect/>
          </a:stretch>
        </p:blipFill>
        <p:spPr>
          <a:xfrm>
            <a:off x="6837589" y="834758"/>
            <a:ext cx="1282432" cy="1282432"/>
          </a:xfrm>
          <a:prstGeom prst="rect">
            <a:avLst/>
          </a:prstGeom>
        </p:spPr>
      </p:pic>
      <p:pic>
        <p:nvPicPr>
          <p:cNvPr id="46" name="Picture 45">
            <a:extLst>
              <a:ext uri="{FF2B5EF4-FFF2-40B4-BE49-F238E27FC236}">
                <a16:creationId xmlns:a16="http://schemas.microsoft.com/office/drawing/2014/main" id="{5022F208-4B90-D0E4-0A5A-1B50B8D1FBDB}"/>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52937" y="4806843"/>
            <a:ext cx="1455864" cy="1455864"/>
          </a:xfrm>
          <a:prstGeom prst="rect">
            <a:avLst/>
          </a:prstGeom>
        </p:spPr>
      </p:pic>
      <p:pic>
        <p:nvPicPr>
          <p:cNvPr id="47" name="Picture 46">
            <a:extLst>
              <a:ext uri="{FF2B5EF4-FFF2-40B4-BE49-F238E27FC236}">
                <a16:creationId xmlns:a16="http://schemas.microsoft.com/office/drawing/2014/main" id="{1ED88F28-6E3A-CE78-2F1E-D3CB44A9B4F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65954" y="5029199"/>
            <a:ext cx="1292527" cy="1090569"/>
          </a:xfrm>
          <a:prstGeom prst="rect">
            <a:avLst/>
          </a:prstGeom>
        </p:spPr>
      </p:pic>
    </p:spTree>
    <p:extLst>
      <p:ext uri="{BB962C8B-B14F-4D97-AF65-F5344CB8AC3E}">
        <p14:creationId xmlns:p14="http://schemas.microsoft.com/office/powerpoint/2010/main" val="27866315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14" grpId="0" animBg="1"/>
      <p:bldP spid="16" grpId="0" animBg="1"/>
      <p:bldP spid="23"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1. THIẾT BỊ VÀO - RA</a:t>
            </a:r>
          </a:p>
        </p:txBody>
      </p:sp>
      <p:sp>
        <p:nvSpPr>
          <p:cNvPr id="30" name="Freeform: Shape 29">
            <a:extLst>
              <a:ext uri="{FF2B5EF4-FFF2-40B4-BE49-F238E27FC236}">
                <a16:creationId xmlns:a16="http://schemas.microsoft.com/office/drawing/2014/main" id="{67916F03-13DC-AE27-58A8-87D76626265F}"/>
              </a:ext>
            </a:extLst>
          </p:cNvPr>
          <p:cNvSpPr/>
          <p:nvPr/>
        </p:nvSpPr>
        <p:spPr>
          <a:xfrm>
            <a:off x="590117" y="1079968"/>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Thành phần của máy tính</a:t>
            </a:r>
          </a:p>
        </p:txBody>
      </p:sp>
      <p:sp>
        <p:nvSpPr>
          <p:cNvPr id="14" name="Freeform: Shape 13">
            <a:extLst>
              <a:ext uri="{FF2B5EF4-FFF2-40B4-BE49-F238E27FC236}">
                <a16:creationId xmlns:a16="http://schemas.microsoft.com/office/drawing/2014/main" id="{F44582D2-D1AD-036E-C7E5-240491A8FBAE}"/>
              </a:ext>
            </a:extLst>
          </p:cNvPr>
          <p:cNvSpPr/>
          <p:nvPr/>
        </p:nvSpPr>
        <p:spPr>
          <a:xfrm>
            <a:off x="6601190" y="3223340"/>
            <a:ext cx="1774682" cy="1774682"/>
          </a:xfrm>
          <a:custGeom>
            <a:avLst/>
            <a:gdLst>
              <a:gd name="connsiteX0" fmla="*/ 0 w 1774682"/>
              <a:gd name="connsiteY0" fmla="*/ 295786 h 1774682"/>
              <a:gd name="connsiteX1" fmla="*/ 295786 w 1774682"/>
              <a:gd name="connsiteY1" fmla="*/ 0 h 1774682"/>
              <a:gd name="connsiteX2" fmla="*/ 1478896 w 1774682"/>
              <a:gd name="connsiteY2" fmla="*/ 0 h 1774682"/>
              <a:gd name="connsiteX3" fmla="*/ 1774682 w 1774682"/>
              <a:gd name="connsiteY3" fmla="*/ 295786 h 1774682"/>
              <a:gd name="connsiteX4" fmla="*/ 1774682 w 1774682"/>
              <a:gd name="connsiteY4" fmla="*/ 1478896 h 1774682"/>
              <a:gd name="connsiteX5" fmla="*/ 1478896 w 1774682"/>
              <a:gd name="connsiteY5" fmla="*/ 1774682 h 1774682"/>
              <a:gd name="connsiteX6" fmla="*/ 295786 w 1774682"/>
              <a:gd name="connsiteY6" fmla="*/ 1774682 h 1774682"/>
              <a:gd name="connsiteX7" fmla="*/ 0 w 1774682"/>
              <a:gd name="connsiteY7" fmla="*/ 1478896 h 1774682"/>
              <a:gd name="connsiteX8" fmla="*/ 0 w 1774682"/>
              <a:gd name="connsiteY8" fmla="*/ 295786 h 1774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4682" h="1774682">
                <a:moveTo>
                  <a:pt x="0" y="295786"/>
                </a:moveTo>
                <a:cubicBezTo>
                  <a:pt x="0" y="132428"/>
                  <a:pt x="132428" y="0"/>
                  <a:pt x="295786" y="0"/>
                </a:cubicBezTo>
                <a:lnTo>
                  <a:pt x="1478896" y="0"/>
                </a:lnTo>
                <a:cubicBezTo>
                  <a:pt x="1642254" y="0"/>
                  <a:pt x="1774682" y="132428"/>
                  <a:pt x="1774682" y="295786"/>
                </a:cubicBezTo>
                <a:lnTo>
                  <a:pt x="1774682" y="1478896"/>
                </a:lnTo>
                <a:cubicBezTo>
                  <a:pt x="1774682" y="1642254"/>
                  <a:pt x="1642254" y="1774682"/>
                  <a:pt x="1478896" y="1774682"/>
                </a:cubicBezTo>
                <a:lnTo>
                  <a:pt x="295786" y="1774682"/>
                </a:lnTo>
                <a:cubicBezTo>
                  <a:pt x="132428" y="1774682"/>
                  <a:pt x="0" y="1642254"/>
                  <a:pt x="0" y="1478896"/>
                </a:cubicBezTo>
                <a:lnTo>
                  <a:pt x="0" y="29578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7593" tIns="147593" rIns="147593" bIns="147593"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Bộ xử lí</a:t>
            </a: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15" name="Freeform: Shape 14">
            <a:extLst>
              <a:ext uri="{FF2B5EF4-FFF2-40B4-BE49-F238E27FC236}">
                <a16:creationId xmlns:a16="http://schemas.microsoft.com/office/drawing/2014/main" id="{5D9629FF-1045-3493-FAE0-4DE94389D533}"/>
              </a:ext>
            </a:extLst>
          </p:cNvPr>
          <p:cNvSpPr/>
          <p:nvPr/>
        </p:nvSpPr>
        <p:spPr>
          <a:xfrm rot="16200000">
            <a:off x="6866098" y="2600907"/>
            <a:ext cx="1244865" cy="0"/>
          </a:xfrm>
          <a:custGeom>
            <a:avLst/>
            <a:gdLst/>
            <a:ahLst/>
            <a:cxnLst/>
            <a:rect l="0" t="0" r="0" b="0"/>
            <a:pathLst>
              <a:path>
                <a:moveTo>
                  <a:pt x="0" y="0"/>
                </a:moveTo>
                <a:lnTo>
                  <a:pt x="1244865"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16" name="Freeform: Shape 15">
            <a:extLst>
              <a:ext uri="{FF2B5EF4-FFF2-40B4-BE49-F238E27FC236}">
                <a16:creationId xmlns:a16="http://schemas.microsoft.com/office/drawing/2014/main" id="{6BF5A002-8693-40C5-35EA-23B647C41433}"/>
              </a:ext>
            </a:extLst>
          </p:cNvPr>
          <p:cNvSpPr/>
          <p:nvPr/>
        </p:nvSpPr>
        <p:spPr>
          <a:xfrm>
            <a:off x="6591465" y="190090"/>
            <a:ext cx="1774681" cy="1774682"/>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284855"/>
              <a:satOff val="-6022"/>
              <a:lumOff val="-4967"/>
              <a:alphaOff val="0"/>
            </a:schemeClr>
          </a:fillRef>
          <a:effectRef idx="0">
            <a:schemeClr val="accent3">
              <a:hueOff val="284855"/>
              <a:satOff val="-6022"/>
              <a:lumOff val="-4967"/>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lưu trữ</a:t>
            </a: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21" name="Freeform: Shape 20">
            <a:extLst>
              <a:ext uri="{FF2B5EF4-FFF2-40B4-BE49-F238E27FC236}">
                <a16:creationId xmlns:a16="http://schemas.microsoft.com/office/drawing/2014/main" id="{FCDFE7E1-DB22-3B95-488D-C4EFEA87AC58}"/>
              </a:ext>
            </a:extLst>
          </p:cNvPr>
          <p:cNvSpPr/>
          <p:nvPr/>
        </p:nvSpPr>
        <p:spPr>
          <a:xfrm rot="1800000">
            <a:off x="8307838" y="4876893"/>
            <a:ext cx="1015621" cy="0"/>
          </a:xfrm>
          <a:custGeom>
            <a:avLst/>
            <a:gdLst/>
            <a:ahLst/>
            <a:cxnLst/>
            <a:rect l="0" t="0" r="0" b="0"/>
            <a:pathLst>
              <a:path>
                <a:moveTo>
                  <a:pt x="0" y="0"/>
                </a:moveTo>
                <a:lnTo>
                  <a:pt x="1015621"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3" name="Freeform: Shape 22">
            <a:extLst>
              <a:ext uri="{FF2B5EF4-FFF2-40B4-BE49-F238E27FC236}">
                <a16:creationId xmlns:a16="http://schemas.microsoft.com/office/drawing/2014/main" id="{D9D3A3E8-0631-17A4-CEF9-71CBF1C902C0}"/>
              </a:ext>
            </a:extLst>
          </p:cNvPr>
          <p:cNvSpPr/>
          <p:nvPr/>
        </p:nvSpPr>
        <p:spPr>
          <a:xfrm>
            <a:off x="9255426" y="4407204"/>
            <a:ext cx="1794131" cy="1788384"/>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569710"/>
              <a:satOff val="-12044"/>
              <a:lumOff val="-9934"/>
              <a:alphaOff val="0"/>
            </a:schemeClr>
          </a:fillRef>
          <a:effectRef idx="0">
            <a:schemeClr val="accent3">
              <a:hueOff val="569710"/>
              <a:satOff val="-12044"/>
              <a:lumOff val="-9934"/>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ra</a:t>
            </a:r>
          </a:p>
          <a:p>
            <a:pPr marL="0" lvl="0" indent="0" algn="ctr" defTabSz="1066800">
              <a:lnSpc>
                <a:spcPct val="90000"/>
              </a:lnSpc>
              <a:spcBef>
                <a:spcPct val="0"/>
              </a:spcBef>
              <a:spcAft>
                <a:spcPct val="35000"/>
              </a:spcAft>
              <a:buNone/>
            </a:pPr>
            <a:endParaRPr lang="en-US" sz="24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25" name="Freeform: Shape 24">
            <a:extLst>
              <a:ext uri="{FF2B5EF4-FFF2-40B4-BE49-F238E27FC236}">
                <a16:creationId xmlns:a16="http://schemas.microsoft.com/office/drawing/2014/main" id="{684DE5F9-0007-EFCF-8C90-1CC134CDB4F2}"/>
              </a:ext>
            </a:extLst>
          </p:cNvPr>
          <p:cNvSpPr/>
          <p:nvPr/>
        </p:nvSpPr>
        <p:spPr>
          <a:xfrm rot="9000000">
            <a:off x="5653602" y="4876893"/>
            <a:ext cx="1015621" cy="0"/>
          </a:xfrm>
          <a:custGeom>
            <a:avLst/>
            <a:gdLst/>
            <a:ahLst/>
            <a:cxnLst/>
            <a:rect l="0" t="0" r="0" b="0"/>
            <a:pathLst>
              <a:path>
                <a:moveTo>
                  <a:pt x="0" y="0"/>
                </a:moveTo>
                <a:lnTo>
                  <a:pt x="1015621"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7" name="Freeform: Shape 26">
            <a:extLst>
              <a:ext uri="{FF2B5EF4-FFF2-40B4-BE49-F238E27FC236}">
                <a16:creationId xmlns:a16="http://schemas.microsoft.com/office/drawing/2014/main" id="{75C35436-68D5-BC34-A033-2AAE7344147B}"/>
              </a:ext>
            </a:extLst>
          </p:cNvPr>
          <p:cNvSpPr/>
          <p:nvPr/>
        </p:nvSpPr>
        <p:spPr>
          <a:xfrm>
            <a:off x="3982116" y="4412721"/>
            <a:ext cx="1742995" cy="1788384"/>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854565"/>
              <a:satOff val="-18066"/>
              <a:lumOff val="-14901"/>
              <a:alphaOff val="0"/>
            </a:schemeClr>
          </a:fillRef>
          <a:effectRef idx="0">
            <a:schemeClr val="accent3">
              <a:hueOff val="854565"/>
              <a:satOff val="-18066"/>
              <a:lumOff val="-14901"/>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vào</a:t>
            </a:r>
          </a:p>
          <a:p>
            <a:pPr marL="0" lvl="0" indent="0" algn="ctr" defTabSz="1066800">
              <a:lnSpc>
                <a:spcPct val="90000"/>
              </a:lnSpc>
              <a:spcBef>
                <a:spcPct val="0"/>
              </a:spcBef>
              <a:spcAft>
                <a:spcPct val="35000"/>
              </a:spcAft>
              <a:buNone/>
            </a:pPr>
            <a:endParaRPr lang="en-US" sz="24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4AC8B075-53C1-F680-629F-01A4EFDFCE5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694" b="95000" l="10000" r="90000">
                        <a14:foregroundMark x1="46806" y1="39583" x2="43472" y2="19722"/>
                        <a14:foregroundMark x1="43472" y1="19722" x2="43750" y2="17639"/>
                        <a14:foregroundMark x1="24583" y1="55833" x2="27500" y2="70417"/>
                        <a14:foregroundMark x1="34722" y1="90694" x2="52917" y2="95000"/>
                        <a14:foregroundMark x1="52917" y1="95000" x2="63750" y2="89306"/>
                        <a14:foregroundMark x1="41250" y1="9583" x2="54861" y2="9861"/>
                        <a14:foregroundMark x1="49028" y1="5694" x2="49028" y2="5694"/>
                        <a14:foregroundMark x1="72500" y1="57500" x2="72500" y2="65972"/>
                      </a14:backgroundRemoval>
                    </a14:imgEffect>
                  </a14:imgLayer>
                </a14:imgProps>
              </a:ext>
              <a:ext uri="{28A0092B-C50C-407E-A947-70E740481C1C}">
                <a14:useLocalDpi xmlns:a14="http://schemas.microsoft.com/office/drawing/2010/main" val="0"/>
              </a:ext>
            </a:extLst>
          </a:blip>
          <a:stretch>
            <a:fillRect/>
          </a:stretch>
        </p:blipFill>
        <p:spPr>
          <a:xfrm>
            <a:off x="4009218" y="5284561"/>
            <a:ext cx="500429" cy="500429"/>
          </a:xfrm>
          <a:prstGeom prst="rect">
            <a:avLst/>
          </a:prstGeom>
        </p:spPr>
      </p:pic>
      <p:pic>
        <p:nvPicPr>
          <p:cNvPr id="42" name="Picture 41">
            <a:extLst>
              <a:ext uri="{FF2B5EF4-FFF2-40B4-BE49-F238E27FC236}">
                <a16:creationId xmlns:a16="http://schemas.microsoft.com/office/drawing/2014/main" id="{3F39FE83-E520-28AE-50C0-B35CA07E554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3214" b="90536" l="10000" r="90000">
                        <a14:foregroundMark x1="52333" y1="8214" x2="52333" y2="8214"/>
                        <a14:foregroundMark x1="43444" y1="90536" x2="51222" y2="89643"/>
                        <a14:foregroundMark x1="42667" y1="3036" x2="48556" y2="3214"/>
                        <a14:foregroundMark x1="48556" y1="3214" x2="48889" y2="4643"/>
                      </a14:backgroundRemoval>
                    </a14:imgEffect>
                  </a14:imgLayer>
                </a14:imgProps>
              </a:ext>
              <a:ext uri="{28A0092B-C50C-407E-A947-70E740481C1C}">
                <a14:useLocalDpi xmlns:a14="http://schemas.microsoft.com/office/drawing/2010/main" val="0"/>
              </a:ext>
            </a:extLst>
          </a:blip>
          <a:stretch>
            <a:fillRect/>
          </a:stretch>
        </p:blipFill>
        <p:spPr>
          <a:xfrm>
            <a:off x="6591465" y="3880532"/>
            <a:ext cx="1846072" cy="1148667"/>
          </a:xfrm>
          <a:prstGeom prst="rect">
            <a:avLst/>
          </a:prstGeom>
        </p:spPr>
      </p:pic>
      <p:pic>
        <p:nvPicPr>
          <p:cNvPr id="45" name="Picture 44">
            <a:extLst>
              <a:ext uri="{FF2B5EF4-FFF2-40B4-BE49-F238E27FC236}">
                <a16:creationId xmlns:a16="http://schemas.microsoft.com/office/drawing/2014/main" id="{4834652D-9989-22FD-2358-22C05807454D}"/>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3429" r="99143">
                        <a14:foregroundMark x1="4000" y1="45714" x2="3429" y2="50571"/>
                        <a14:foregroundMark x1="45429" y1="79714" x2="54000" y2="72857"/>
                        <a14:foregroundMark x1="62571" y1="61429" x2="67429" y2="58286"/>
                        <a14:foregroundMark x1="81714" y1="20000" x2="82927" y2="20433"/>
                        <a14:foregroundMark x1="91117" y1="23004" x2="94000" y2="24286"/>
                        <a14:foregroundMark x1="80286" y1="19714" x2="82941" y2="20461"/>
                        <a14:foregroundMark x1="97143" y1="28286" x2="97143" y2="28286"/>
                        <a14:foregroundMark x1="98994" y1="32000" x2="99143" y2="32286"/>
                        <a14:foregroundMark x1="96487" y1="27179" x2="98994" y2="32000"/>
                        <a14:foregroundMark x1="95429" y1="25143" x2="95668" y2="25603"/>
                        <a14:foregroundMark x1="95714" y1="26286" x2="95714" y2="26286"/>
                        <a14:foregroundMark x1="97143" y1="28000" x2="97143" y2="28000"/>
                        <a14:foregroundMark x1="97714" y1="29143" x2="97714" y2="29143"/>
                        <a14:foregroundMark x1="96857" y1="27143" x2="96857" y2="27143"/>
                        <a14:backgroundMark x1="84000" y1="22000" x2="84000" y2="22000"/>
                        <a14:backgroundMark x1="84857" y1="22286" x2="84857" y2="22286"/>
                        <a14:backgroundMark x1="86286" y1="23143" x2="83714" y2="22000"/>
                        <a14:backgroundMark x1="88286" y1="23143" x2="85714" y2="22286"/>
                        <a14:backgroundMark x1="99143" y1="32000" x2="99143" y2="32000"/>
                        <a14:backgroundMark x1="99143" y1="32286" x2="99143" y2="32286"/>
                        <a14:backgroundMark x1="98857" y1="33429" x2="98857" y2="33429"/>
                        <a14:backgroundMark x1="96666" y1="28000" x2="96571" y2="27429"/>
                        <a14:backgroundMark x1="96857" y1="29143" x2="96666" y2="28000"/>
                        <a14:backgroundMark x1="97143" y1="29143" x2="97143" y2="28857"/>
                        <a14:backgroundMark x1="97143" y1="30286" x2="97143" y2="29143"/>
                        <a14:backgroundMark x1="89429" y1="23429" x2="88000" y2="22000"/>
                        <a14:backgroundMark x1="82286" y1="21429" x2="90571" y2="23714"/>
                      </a14:backgroundRemoval>
                    </a14:imgEffect>
                  </a14:imgLayer>
                </a14:imgProps>
              </a:ext>
              <a:ext uri="{28A0092B-C50C-407E-A947-70E740481C1C}">
                <a14:useLocalDpi xmlns:a14="http://schemas.microsoft.com/office/drawing/2010/main" val="0"/>
              </a:ext>
            </a:extLst>
          </a:blip>
          <a:stretch>
            <a:fillRect/>
          </a:stretch>
        </p:blipFill>
        <p:spPr>
          <a:xfrm>
            <a:off x="6837589" y="834758"/>
            <a:ext cx="1282432" cy="1282432"/>
          </a:xfrm>
          <a:prstGeom prst="rect">
            <a:avLst/>
          </a:prstGeom>
        </p:spPr>
      </p:pic>
      <p:pic>
        <p:nvPicPr>
          <p:cNvPr id="46" name="Picture 45">
            <a:extLst>
              <a:ext uri="{FF2B5EF4-FFF2-40B4-BE49-F238E27FC236}">
                <a16:creationId xmlns:a16="http://schemas.microsoft.com/office/drawing/2014/main" id="{5022F208-4B90-D0E4-0A5A-1B50B8D1FBDB}"/>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52937" y="4806843"/>
            <a:ext cx="1455864" cy="1455864"/>
          </a:xfrm>
          <a:prstGeom prst="rect">
            <a:avLst/>
          </a:prstGeom>
        </p:spPr>
      </p:pic>
      <p:pic>
        <p:nvPicPr>
          <p:cNvPr id="47" name="Picture 46">
            <a:extLst>
              <a:ext uri="{FF2B5EF4-FFF2-40B4-BE49-F238E27FC236}">
                <a16:creationId xmlns:a16="http://schemas.microsoft.com/office/drawing/2014/main" id="{1ED88F28-6E3A-CE78-2F1E-D3CB44A9B4F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65954" y="5029199"/>
            <a:ext cx="1292527" cy="1090569"/>
          </a:xfrm>
          <a:prstGeom prst="rect">
            <a:avLst/>
          </a:prstGeom>
        </p:spPr>
      </p:pic>
      <p:pic>
        <p:nvPicPr>
          <p:cNvPr id="17" name="Picture 16">
            <a:extLst>
              <a:ext uri="{FF2B5EF4-FFF2-40B4-BE49-F238E27FC236}">
                <a16:creationId xmlns:a16="http://schemas.microsoft.com/office/drawing/2014/main" id="{26A568D1-4DC6-4DE0-4238-A129711D30E4}"/>
              </a:ext>
            </a:extLst>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8432" b="92411" l="2250" r="95500">
                        <a14:foregroundMark x1="5938" y1="78246" x2="11313" y2="42664"/>
                        <a14:foregroundMark x1="11313" y1="42664" x2="16859" y2="45008"/>
                        <a14:foregroundMark x1="21688" y1="47049" x2="26563" y2="81450"/>
                        <a14:foregroundMark x1="2250" y1="76223" x2="9438" y2="83474"/>
                        <a14:foregroundMark x1="92188" y1="37437" x2="80625" y2="34401"/>
                        <a14:foregroundMark x1="80625" y1="34401" x2="77563" y2="66779"/>
                        <a14:foregroundMark x1="77563" y1="66779" x2="89188" y2="84992"/>
                        <a14:foregroundMark x1="89188" y1="84992" x2="95500" y2="65093"/>
                        <a14:foregroundMark x1="48875" y1="8600" x2="52000" y2="10118"/>
                        <a14:foregroundMark x1="10438" y1="81450" x2="11188" y2="76728"/>
                        <a14:foregroundMark x1="77625" y1="79764" x2="80938" y2="87184"/>
                        <a14:foregroundMark x1="83813" y1="91400" x2="87313" y2="92411"/>
                        <a14:foregroundMark x1="74875" y1="65599" x2="76438" y2="73019"/>
                        <a14:foregroundMark x1="74875" y1="57336" x2="74875" y2="63069"/>
                        <a14:foregroundMark x1="95125" y1="85666" x2="95125" y2="85666"/>
                        <a14:backgroundMark x1="19563" y1="45700" x2="19563" y2="45700"/>
                        <a14:backgroundMark x1="19125" y1="47386" x2="19125" y2="47386"/>
                        <a14:backgroundMark x1="18563" y1="45194" x2="19938" y2="45700"/>
                        <a14:backgroundMark x1="18938" y1="46206" x2="20125" y2="46880"/>
                        <a14:backgroundMark x1="18188" y1="44688" x2="18188" y2="46206"/>
                        <a14:backgroundMark x1="20125" y1="46880" x2="20125" y2="48398"/>
                        <a14:backgroundMark x1="20313" y1="45700" x2="20313" y2="47386"/>
                      </a14:backgroundRemoval>
                    </a14:imgEffect>
                  </a14:imgLayer>
                </a14:imgProps>
              </a:ext>
              <a:ext uri="{28A0092B-C50C-407E-A947-70E740481C1C}">
                <a14:useLocalDpi xmlns:a14="http://schemas.microsoft.com/office/drawing/2010/main" val="0"/>
              </a:ext>
            </a:extLst>
          </a:blip>
          <a:stretch>
            <a:fillRect/>
          </a:stretch>
        </p:blipFill>
        <p:spPr>
          <a:xfrm>
            <a:off x="4404402" y="2102134"/>
            <a:ext cx="1013166" cy="375505"/>
          </a:xfrm>
          <a:prstGeom prst="rect">
            <a:avLst/>
          </a:prstGeom>
        </p:spPr>
      </p:pic>
      <p:pic>
        <p:nvPicPr>
          <p:cNvPr id="18" name="Picture 17">
            <a:extLst>
              <a:ext uri="{FF2B5EF4-FFF2-40B4-BE49-F238E27FC236}">
                <a16:creationId xmlns:a16="http://schemas.microsoft.com/office/drawing/2014/main" id="{DB0CB837-9CF9-65BA-689C-9B4EFF43C1A7}"/>
              </a:ext>
            </a:extLst>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95275" y="2705790"/>
            <a:ext cx="778701" cy="778701"/>
          </a:xfrm>
          <a:prstGeom prst="rect">
            <a:avLst/>
          </a:prstGeom>
        </p:spPr>
      </p:pic>
      <p:pic>
        <p:nvPicPr>
          <p:cNvPr id="19" name="Picture 18">
            <a:extLst>
              <a:ext uri="{FF2B5EF4-FFF2-40B4-BE49-F238E27FC236}">
                <a16:creationId xmlns:a16="http://schemas.microsoft.com/office/drawing/2014/main" id="{22220C08-7E46-0AF8-F20C-74BCAC7F006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403560" y="3418457"/>
            <a:ext cx="876078" cy="876078"/>
          </a:xfrm>
          <a:prstGeom prst="rect">
            <a:avLst/>
          </a:prstGeom>
        </p:spPr>
      </p:pic>
      <p:sp>
        <p:nvSpPr>
          <p:cNvPr id="3" name="TextBox 2">
            <a:extLst>
              <a:ext uri="{FF2B5EF4-FFF2-40B4-BE49-F238E27FC236}">
                <a16:creationId xmlns:a16="http://schemas.microsoft.com/office/drawing/2014/main" id="{85AD0E7C-51BD-2392-CB1A-CE8B00663805}"/>
              </a:ext>
            </a:extLst>
          </p:cNvPr>
          <p:cNvSpPr txBox="1"/>
          <p:nvPr/>
        </p:nvSpPr>
        <p:spPr>
          <a:xfrm>
            <a:off x="4173866" y="2359441"/>
            <a:ext cx="1474237" cy="523220"/>
          </a:xfrm>
          <a:prstGeom prst="rect">
            <a:avLst/>
          </a:prstGeom>
          <a:noFill/>
        </p:spPr>
        <p:txBody>
          <a:bodyPr wrap="square" rtlCol="0">
            <a:spAutoFit/>
          </a:bodyPr>
          <a:lstStyle/>
          <a:p>
            <a:r>
              <a:rPr lang="en-US" sz="2800">
                <a:latin typeface="Times New Roman" panose="02020603050405020304" pitchFamily="18" charset="0"/>
                <a:cs typeface="Times New Roman" panose="02020603050405020304" pitchFamily="18" charset="0"/>
              </a:rPr>
              <a:t>1 2 3 4 5</a:t>
            </a:r>
          </a:p>
        </p:txBody>
      </p:sp>
    </p:spTree>
    <p:extLst>
      <p:ext uri="{BB962C8B-B14F-4D97-AF65-F5344CB8AC3E}">
        <p14:creationId xmlns:p14="http://schemas.microsoft.com/office/powerpoint/2010/main" val="13094039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49" presetClass="path" presetSubtype="0" accel="50000" decel="50000" fill="hold" nodeType="clickEffect">
                                  <p:stCondLst>
                                    <p:cond delay="0"/>
                                  </p:stCondLst>
                                  <p:childTnLst>
                                    <p:animMotion origin="layout" path="M -4.375E-6 3.7037E-6 L 0.21146 0.27152 " pathEditMode="relative" rAng="0" ptsTypes="AA">
                                      <p:cBhvr>
                                        <p:cTn id="13" dur="500" fill="hold"/>
                                        <p:tgtEl>
                                          <p:spTgt spid="17"/>
                                        </p:tgtEl>
                                        <p:attrNameLst>
                                          <p:attrName>ppt_x</p:attrName>
                                          <p:attrName>ppt_y</p:attrName>
                                        </p:attrNameLst>
                                      </p:cBhvr>
                                      <p:rCtr x="10573" y="13565"/>
                                    </p:animMotion>
                                  </p:childTnLst>
                                </p:cTn>
                              </p:par>
                            </p:childTnLst>
                          </p:cTn>
                        </p:par>
                      </p:childTnLst>
                    </p:cTn>
                  </p:par>
                  <p:par>
                    <p:cTn id="14" fill="hold">
                      <p:stCondLst>
                        <p:cond delay="indefinite"/>
                      </p:stCondLst>
                      <p:childTnLst>
                        <p:par>
                          <p:cTn id="15" fill="hold">
                            <p:stCondLst>
                              <p:cond delay="0"/>
                            </p:stCondLst>
                            <p:childTnLst>
                              <p:par>
                                <p:cTn id="16" presetID="53" presetClass="exit" presetSubtype="32" fill="hold" nodeType="clickEffect">
                                  <p:stCondLst>
                                    <p:cond delay="0"/>
                                  </p:stCondLst>
                                  <p:childTnLst>
                                    <p:anim calcmode="lin" valueType="num">
                                      <p:cBhvr>
                                        <p:cTn id="17" dur="500"/>
                                        <p:tgtEl>
                                          <p:spTgt spid="17"/>
                                        </p:tgtEl>
                                        <p:attrNameLst>
                                          <p:attrName>ppt_w</p:attrName>
                                        </p:attrNameLst>
                                      </p:cBhvr>
                                      <p:tavLst>
                                        <p:tav tm="0">
                                          <p:val>
                                            <p:strVal val="ppt_w"/>
                                          </p:val>
                                        </p:tav>
                                        <p:tav tm="100000">
                                          <p:val>
                                            <p:fltVal val="0"/>
                                          </p:val>
                                        </p:tav>
                                      </p:tavLst>
                                    </p:anim>
                                    <p:anim calcmode="lin" valueType="num">
                                      <p:cBhvr>
                                        <p:cTn id="18" dur="500"/>
                                        <p:tgtEl>
                                          <p:spTgt spid="17"/>
                                        </p:tgtEl>
                                        <p:attrNameLst>
                                          <p:attrName>ppt_h</p:attrName>
                                        </p:attrNameLst>
                                      </p:cBhvr>
                                      <p:tavLst>
                                        <p:tav tm="0">
                                          <p:val>
                                            <p:strVal val="ppt_h"/>
                                          </p:val>
                                        </p:tav>
                                        <p:tav tm="100000">
                                          <p:val>
                                            <p:fltVal val="0"/>
                                          </p:val>
                                        </p:tav>
                                      </p:tavLst>
                                    </p:anim>
                                    <p:animEffect transition="out" filter="fade">
                                      <p:cBhvr>
                                        <p:cTn id="19" dur="500"/>
                                        <p:tgtEl>
                                          <p:spTgt spid="17"/>
                                        </p:tgtEl>
                                      </p:cBhvr>
                                    </p:animEffect>
                                    <p:set>
                                      <p:cBhvr>
                                        <p:cTn id="20" dur="1" fill="hold">
                                          <p:stCondLst>
                                            <p:cond delay="499"/>
                                          </p:stCondLst>
                                        </p:cTn>
                                        <p:tgtEl>
                                          <p:spTgt spid="1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path" presetSubtype="0" accel="50000" decel="50000" fill="hold" grpId="1" nodeType="clickEffect">
                                  <p:stCondLst>
                                    <p:cond delay="0"/>
                                  </p:stCondLst>
                                  <p:childTnLst>
                                    <p:animMotion origin="layout" path="M -4.375E-6 4.07407E-6 L 0.21224 0.22314 " pathEditMode="relative" rAng="0" ptsTypes="AA">
                                      <p:cBhvr>
                                        <p:cTn id="31" dur="500" fill="hold"/>
                                        <p:tgtEl>
                                          <p:spTgt spid="3"/>
                                        </p:tgtEl>
                                        <p:attrNameLst>
                                          <p:attrName>ppt_x</p:attrName>
                                          <p:attrName>ppt_y</p:attrName>
                                        </p:attrNameLst>
                                      </p:cBhvr>
                                      <p:rCtr x="10612" y="11157"/>
                                    </p:animMotion>
                                  </p:childTnLst>
                                </p:cTn>
                              </p:par>
                            </p:childTnLst>
                          </p:cTn>
                        </p:par>
                      </p:childTnLst>
                    </p:cTn>
                  </p:par>
                  <p:par>
                    <p:cTn id="32" fill="hold">
                      <p:stCondLst>
                        <p:cond delay="indefinite"/>
                      </p:stCondLst>
                      <p:childTnLst>
                        <p:par>
                          <p:cTn id="33" fill="hold">
                            <p:stCondLst>
                              <p:cond delay="0"/>
                            </p:stCondLst>
                            <p:childTnLst>
                              <p:par>
                                <p:cTn id="34" presetID="53" presetClass="exit" presetSubtype="32" fill="hold" grpId="2" nodeType="clickEffect">
                                  <p:stCondLst>
                                    <p:cond delay="0"/>
                                  </p:stCondLst>
                                  <p:childTnLst>
                                    <p:anim calcmode="lin" valueType="num">
                                      <p:cBhvr>
                                        <p:cTn id="35" dur="500"/>
                                        <p:tgtEl>
                                          <p:spTgt spid="3"/>
                                        </p:tgtEl>
                                        <p:attrNameLst>
                                          <p:attrName>ppt_w</p:attrName>
                                        </p:attrNameLst>
                                      </p:cBhvr>
                                      <p:tavLst>
                                        <p:tav tm="0">
                                          <p:val>
                                            <p:strVal val="ppt_w"/>
                                          </p:val>
                                        </p:tav>
                                        <p:tav tm="100000">
                                          <p:val>
                                            <p:fltVal val="0"/>
                                          </p:val>
                                        </p:tav>
                                      </p:tavLst>
                                    </p:anim>
                                    <p:anim calcmode="lin" valueType="num">
                                      <p:cBhvr>
                                        <p:cTn id="36" dur="500"/>
                                        <p:tgtEl>
                                          <p:spTgt spid="3"/>
                                        </p:tgtEl>
                                        <p:attrNameLst>
                                          <p:attrName>ppt_h</p:attrName>
                                        </p:attrNameLst>
                                      </p:cBhvr>
                                      <p:tavLst>
                                        <p:tav tm="0">
                                          <p:val>
                                            <p:strVal val="ppt_h"/>
                                          </p:val>
                                        </p:tav>
                                        <p:tav tm="100000">
                                          <p:val>
                                            <p:fltVal val="0"/>
                                          </p:val>
                                        </p:tav>
                                      </p:tavLst>
                                    </p:anim>
                                    <p:animEffect transition="out" filter="fade">
                                      <p:cBhvr>
                                        <p:cTn id="37" dur="500"/>
                                        <p:tgtEl>
                                          <p:spTgt spid="3"/>
                                        </p:tgtEl>
                                      </p:cBhvr>
                                    </p:animEffect>
                                    <p:set>
                                      <p:cBhvr>
                                        <p:cTn id="38" dur="1" fill="hold">
                                          <p:stCondLst>
                                            <p:cond delay="499"/>
                                          </p:stCondLst>
                                        </p:cTn>
                                        <p:tgtEl>
                                          <p:spTgt spid="3"/>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49" presetClass="path" presetSubtype="0" accel="50000" decel="50000" fill="hold" nodeType="clickEffect">
                                  <p:stCondLst>
                                    <p:cond delay="0"/>
                                  </p:stCondLst>
                                  <p:childTnLst>
                                    <p:animMotion origin="layout" path="M 2.08333E-6 2.59259E-6 L 0.22174 0.175 " pathEditMode="relative" rAng="0" ptsTypes="AA">
                                      <p:cBhvr>
                                        <p:cTn id="49" dur="500" fill="hold"/>
                                        <p:tgtEl>
                                          <p:spTgt spid="18"/>
                                        </p:tgtEl>
                                        <p:attrNameLst>
                                          <p:attrName>ppt_x</p:attrName>
                                          <p:attrName>ppt_y</p:attrName>
                                        </p:attrNameLst>
                                      </p:cBhvr>
                                      <p:rCtr x="11081" y="8750"/>
                                    </p:animMotion>
                                  </p:childTnLst>
                                </p:cTn>
                              </p:par>
                            </p:childTnLst>
                          </p:cTn>
                        </p:par>
                      </p:childTnLst>
                    </p:cTn>
                  </p:par>
                  <p:par>
                    <p:cTn id="50" fill="hold">
                      <p:stCondLst>
                        <p:cond delay="indefinite"/>
                      </p:stCondLst>
                      <p:childTnLst>
                        <p:par>
                          <p:cTn id="51" fill="hold">
                            <p:stCondLst>
                              <p:cond delay="0"/>
                            </p:stCondLst>
                            <p:childTnLst>
                              <p:par>
                                <p:cTn id="52" presetID="53" presetClass="exit" presetSubtype="32" fill="hold" nodeType="clickEffect">
                                  <p:stCondLst>
                                    <p:cond delay="0"/>
                                  </p:stCondLst>
                                  <p:childTnLst>
                                    <p:anim calcmode="lin" valueType="num">
                                      <p:cBhvr>
                                        <p:cTn id="53" dur="500"/>
                                        <p:tgtEl>
                                          <p:spTgt spid="18"/>
                                        </p:tgtEl>
                                        <p:attrNameLst>
                                          <p:attrName>ppt_w</p:attrName>
                                        </p:attrNameLst>
                                      </p:cBhvr>
                                      <p:tavLst>
                                        <p:tav tm="0">
                                          <p:val>
                                            <p:strVal val="ppt_w"/>
                                          </p:val>
                                        </p:tav>
                                        <p:tav tm="100000">
                                          <p:val>
                                            <p:fltVal val="0"/>
                                          </p:val>
                                        </p:tav>
                                      </p:tavLst>
                                    </p:anim>
                                    <p:anim calcmode="lin" valueType="num">
                                      <p:cBhvr>
                                        <p:cTn id="54" dur="500"/>
                                        <p:tgtEl>
                                          <p:spTgt spid="18"/>
                                        </p:tgtEl>
                                        <p:attrNameLst>
                                          <p:attrName>ppt_h</p:attrName>
                                        </p:attrNameLst>
                                      </p:cBhvr>
                                      <p:tavLst>
                                        <p:tav tm="0">
                                          <p:val>
                                            <p:strVal val="ppt_h"/>
                                          </p:val>
                                        </p:tav>
                                        <p:tav tm="100000">
                                          <p:val>
                                            <p:fltVal val="0"/>
                                          </p:val>
                                        </p:tav>
                                      </p:tavLst>
                                    </p:anim>
                                    <p:animEffect transition="out" filter="fade">
                                      <p:cBhvr>
                                        <p:cTn id="55" dur="500"/>
                                        <p:tgtEl>
                                          <p:spTgt spid="18"/>
                                        </p:tgtEl>
                                      </p:cBhvr>
                                    </p:animEffect>
                                    <p:set>
                                      <p:cBhvr>
                                        <p:cTn id="56" dur="1" fill="hold">
                                          <p:stCondLst>
                                            <p:cond delay="499"/>
                                          </p:stCondLst>
                                        </p:cTn>
                                        <p:tgtEl>
                                          <p:spTgt spid="18"/>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49" presetClass="path" presetSubtype="0" accel="50000" decel="50000" fill="hold" nodeType="clickEffect">
                                  <p:stCondLst>
                                    <p:cond delay="0"/>
                                  </p:stCondLst>
                                  <p:childTnLst>
                                    <p:animMotion origin="layout" path="M 4.58333E-6 1.48148E-6 L 0.22487 0.07407 " pathEditMode="relative" rAng="0" ptsTypes="AA">
                                      <p:cBhvr>
                                        <p:cTn id="67" dur="500" fill="hold"/>
                                        <p:tgtEl>
                                          <p:spTgt spid="19"/>
                                        </p:tgtEl>
                                        <p:attrNameLst>
                                          <p:attrName>ppt_x</p:attrName>
                                          <p:attrName>ppt_y</p:attrName>
                                        </p:attrNameLst>
                                      </p:cBhvr>
                                      <p:rCtr x="11237" y="3704"/>
                                    </p:animMotion>
                                  </p:childTnLst>
                                </p:cTn>
                              </p:par>
                            </p:childTnLst>
                          </p:cTn>
                        </p:par>
                      </p:childTnLst>
                    </p:cTn>
                  </p:par>
                  <p:par>
                    <p:cTn id="68" fill="hold">
                      <p:stCondLst>
                        <p:cond delay="indefinite"/>
                      </p:stCondLst>
                      <p:childTnLst>
                        <p:par>
                          <p:cTn id="69" fill="hold">
                            <p:stCondLst>
                              <p:cond delay="0"/>
                            </p:stCondLst>
                            <p:childTnLst>
                              <p:par>
                                <p:cTn id="70" presetID="53" presetClass="exit" presetSubtype="32" fill="hold" nodeType="clickEffect">
                                  <p:stCondLst>
                                    <p:cond delay="0"/>
                                  </p:stCondLst>
                                  <p:childTnLst>
                                    <p:anim calcmode="lin" valueType="num">
                                      <p:cBhvr>
                                        <p:cTn id="71" dur="500"/>
                                        <p:tgtEl>
                                          <p:spTgt spid="19"/>
                                        </p:tgtEl>
                                        <p:attrNameLst>
                                          <p:attrName>ppt_w</p:attrName>
                                        </p:attrNameLst>
                                      </p:cBhvr>
                                      <p:tavLst>
                                        <p:tav tm="0">
                                          <p:val>
                                            <p:strVal val="ppt_w"/>
                                          </p:val>
                                        </p:tav>
                                        <p:tav tm="100000">
                                          <p:val>
                                            <p:fltVal val="0"/>
                                          </p:val>
                                        </p:tav>
                                      </p:tavLst>
                                    </p:anim>
                                    <p:anim calcmode="lin" valueType="num">
                                      <p:cBhvr>
                                        <p:cTn id="72" dur="500"/>
                                        <p:tgtEl>
                                          <p:spTgt spid="19"/>
                                        </p:tgtEl>
                                        <p:attrNameLst>
                                          <p:attrName>ppt_h</p:attrName>
                                        </p:attrNameLst>
                                      </p:cBhvr>
                                      <p:tavLst>
                                        <p:tav tm="0">
                                          <p:val>
                                            <p:strVal val="ppt_h"/>
                                          </p:val>
                                        </p:tav>
                                        <p:tav tm="100000">
                                          <p:val>
                                            <p:fltVal val="0"/>
                                          </p:val>
                                        </p:tav>
                                      </p:tavLst>
                                    </p:anim>
                                    <p:animEffect transition="out" filter="fade">
                                      <p:cBhvr>
                                        <p:cTn id="73" dur="500"/>
                                        <p:tgtEl>
                                          <p:spTgt spid="19"/>
                                        </p:tgtEl>
                                      </p:cBhvr>
                                    </p:animEffect>
                                    <p:set>
                                      <p:cBhvr>
                                        <p:cTn id="74"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1. THIẾT BỊ VÀO - RA</a:t>
            </a:r>
          </a:p>
        </p:txBody>
      </p:sp>
      <p:sp>
        <p:nvSpPr>
          <p:cNvPr id="30" name="Freeform: Shape 29">
            <a:extLst>
              <a:ext uri="{FF2B5EF4-FFF2-40B4-BE49-F238E27FC236}">
                <a16:creationId xmlns:a16="http://schemas.microsoft.com/office/drawing/2014/main" id="{67916F03-13DC-AE27-58A8-87D76626265F}"/>
              </a:ext>
            </a:extLst>
          </p:cNvPr>
          <p:cNvSpPr/>
          <p:nvPr/>
        </p:nvSpPr>
        <p:spPr>
          <a:xfrm>
            <a:off x="590117" y="1079968"/>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Thành phần của máy tính</a:t>
            </a:r>
          </a:p>
        </p:txBody>
      </p:sp>
      <p:sp>
        <p:nvSpPr>
          <p:cNvPr id="31" name="Freeform: Shape 30">
            <a:extLst>
              <a:ext uri="{FF2B5EF4-FFF2-40B4-BE49-F238E27FC236}">
                <a16:creationId xmlns:a16="http://schemas.microsoft.com/office/drawing/2014/main" id="{23EFDB85-C35F-0E79-459B-2D427F89E635}"/>
              </a:ext>
            </a:extLst>
          </p:cNvPr>
          <p:cNvSpPr/>
          <p:nvPr/>
        </p:nvSpPr>
        <p:spPr>
          <a:xfrm>
            <a:off x="1292077" y="2082767"/>
            <a:ext cx="424715" cy="353929"/>
          </a:xfrm>
          <a:custGeom>
            <a:avLst/>
            <a:gdLst>
              <a:gd name="connsiteX0" fmla="*/ 0 w 353929"/>
              <a:gd name="connsiteY0" fmla="*/ 84943 h 424715"/>
              <a:gd name="connsiteX1" fmla="*/ 176965 w 353929"/>
              <a:gd name="connsiteY1" fmla="*/ 84943 h 424715"/>
              <a:gd name="connsiteX2" fmla="*/ 176965 w 353929"/>
              <a:gd name="connsiteY2" fmla="*/ 0 h 424715"/>
              <a:gd name="connsiteX3" fmla="*/ 353929 w 353929"/>
              <a:gd name="connsiteY3" fmla="*/ 212358 h 424715"/>
              <a:gd name="connsiteX4" fmla="*/ 176965 w 353929"/>
              <a:gd name="connsiteY4" fmla="*/ 424715 h 424715"/>
              <a:gd name="connsiteX5" fmla="*/ 176965 w 353929"/>
              <a:gd name="connsiteY5" fmla="*/ 339772 h 424715"/>
              <a:gd name="connsiteX6" fmla="*/ 0 w 353929"/>
              <a:gd name="connsiteY6" fmla="*/ 339772 h 424715"/>
              <a:gd name="connsiteX7" fmla="*/ 0 w 353929"/>
              <a:gd name="connsiteY7" fmla="*/ 84943 h 42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29" h="424715">
                <a:moveTo>
                  <a:pt x="283143" y="0"/>
                </a:moveTo>
                <a:lnTo>
                  <a:pt x="283143" y="212358"/>
                </a:lnTo>
                <a:lnTo>
                  <a:pt x="353929" y="212358"/>
                </a:lnTo>
                <a:lnTo>
                  <a:pt x="176964" y="424715"/>
                </a:lnTo>
                <a:lnTo>
                  <a:pt x="0" y="212358"/>
                </a:lnTo>
                <a:lnTo>
                  <a:pt x="70786" y="212358"/>
                </a:lnTo>
                <a:lnTo>
                  <a:pt x="70786" y="0"/>
                </a:lnTo>
                <a:lnTo>
                  <a:pt x="283143" y="0"/>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84944" tIns="0" rIns="84942" bIns="106179"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Times New Roman" panose="02020603050405020304" pitchFamily="18" charset="0"/>
              <a:cs typeface="Times New Roman" panose="02020603050405020304" pitchFamily="18" charset="0"/>
            </a:endParaRPr>
          </a:p>
        </p:txBody>
      </p:sp>
      <p:sp>
        <p:nvSpPr>
          <p:cNvPr id="48" name="Freeform: Shape 47">
            <a:extLst>
              <a:ext uri="{FF2B5EF4-FFF2-40B4-BE49-F238E27FC236}">
                <a16:creationId xmlns:a16="http://schemas.microsoft.com/office/drawing/2014/main" id="{C738C78B-C187-0E40-C037-9C92AFE04CC5}"/>
              </a:ext>
            </a:extLst>
          </p:cNvPr>
          <p:cNvSpPr/>
          <p:nvPr/>
        </p:nvSpPr>
        <p:spPr>
          <a:xfrm>
            <a:off x="590117" y="2495685"/>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259844"/>
              <a:satOff val="2656"/>
              <a:lumOff val="-1438"/>
              <a:alphaOff val="0"/>
            </a:schemeClr>
          </a:fillRef>
          <a:effectRef idx="0">
            <a:schemeClr val="accent5">
              <a:hueOff val="-259844"/>
              <a:satOff val="2656"/>
              <a:lumOff val="-1438"/>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Các dạng thông tin</a:t>
            </a:r>
          </a:p>
        </p:txBody>
      </p:sp>
      <p:pic>
        <p:nvPicPr>
          <p:cNvPr id="24" name="Picture 23">
            <a:extLst>
              <a:ext uri="{FF2B5EF4-FFF2-40B4-BE49-F238E27FC236}">
                <a16:creationId xmlns:a16="http://schemas.microsoft.com/office/drawing/2014/main" id="{B7AF87C3-00DF-3D8E-1820-200360210415}"/>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8432" b="92411" l="2250" r="95500">
                        <a14:foregroundMark x1="5938" y1="78246" x2="11313" y2="42664"/>
                        <a14:foregroundMark x1="11313" y1="42664" x2="16859" y2="45008"/>
                        <a14:foregroundMark x1="21688" y1="47049" x2="26563" y2="81450"/>
                        <a14:foregroundMark x1="2250" y1="76223" x2="9438" y2="83474"/>
                        <a14:foregroundMark x1="92188" y1="37437" x2="80625" y2="34401"/>
                        <a14:foregroundMark x1="80625" y1="34401" x2="77563" y2="66779"/>
                        <a14:foregroundMark x1="77563" y1="66779" x2="89188" y2="84992"/>
                        <a14:foregroundMark x1="89188" y1="84992" x2="95500" y2="65093"/>
                        <a14:foregroundMark x1="48875" y1="8600" x2="52000" y2="10118"/>
                        <a14:foregroundMark x1="10438" y1="81450" x2="11188" y2="76728"/>
                        <a14:foregroundMark x1="77625" y1="79764" x2="80938" y2="87184"/>
                        <a14:foregroundMark x1="83813" y1="91400" x2="87313" y2="92411"/>
                        <a14:foregroundMark x1="74875" y1="65599" x2="76438" y2="73019"/>
                        <a14:foregroundMark x1="74875" y1="57336" x2="74875" y2="63069"/>
                        <a14:foregroundMark x1="95125" y1="85666" x2="95125" y2="85666"/>
                        <a14:backgroundMark x1="19563" y1="45700" x2="19563" y2="45700"/>
                        <a14:backgroundMark x1="19125" y1="47386" x2="19125" y2="47386"/>
                        <a14:backgroundMark x1="18563" y1="45194" x2="19938" y2="45700"/>
                        <a14:backgroundMark x1="18938" y1="46206" x2="20125" y2="46880"/>
                        <a14:backgroundMark x1="18188" y1="44688" x2="18188" y2="46206"/>
                        <a14:backgroundMark x1="20125" y1="46880" x2="20125" y2="48398"/>
                        <a14:backgroundMark x1="20313" y1="45700" x2="20313" y2="47386"/>
                      </a14:backgroundRemoval>
                    </a14:imgEffect>
                  </a14:imgLayer>
                </a14:imgProps>
              </a:ext>
              <a:ext uri="{28A0092B-C50C-407E-A947-70E740481C1C}">
                <a14:useLocalDpi xmlns:a14="http://schemas.microsoft.com/office/drawing/2010/main" val="0"/>
              </a:ext>
            </a:extLst>
          </a:blip>
          <a:stretch>
            <a:fillRect/>
          </a:stretch>
        </p:blipFill>
        <p:spPr>
          <a:xfrm>
            <a:off x="4404402" y="2102134"/>
            <a:ext cx="1013166" cy="375505"/>
          </a:xfrm>
          <a:prstGeom prst="rect">
            <a:avLst/>
          </a:prstGeom>
        </p:spPr>
      </p:pic>
      <p:pic>
        <p:nvPicPr>
          <p:cNvPr id="26" name="Picture 25">
            <a:extLst>
              <a:ext uri="{FF2B5EF4-FFF2-40B4-BE49-F238E27FC236}">
                <a16:creationId xmlns:a16="http://schemas.microsoft.com/office/drawing/2014/main" id="{CD0A63E2-0B31-3F72-1C55-806953580B98}"/>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95275" y="2705790"/>
            <a:ext cx="778701" cy="778701"/>
          </a:xfrm>
          <a:prstGeom prst="rect">
            <a:avLst/>
          </a:prstGeom>
        </p:spPr>
      </p:pic>
      <p:pic>
        <p:nvPicPr>
          <p:cNvPr id="28" name="Picture 27">
            <a:extLst>
              <a:ext uri="{FF2B5EF4-FFF2-40B4-BE49-F238E27FC236}">
                <a16:creationId xmlns:a16="http://schemas.microsoft.com/office/drawing/2014/main" id="{A8D63579-6B09-0414-46DD-2E998A7E29D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03560" y="3418457"/>
            <a:ext cx="876078" cy="876078"/>
          </a:xfrm>
          <a:prstGeom prst="rect">
            <a:avLst/>
          </a:prstGeom>
        </p:spPr>
      </p:pic>
      <p:sp>
        <p:nvSpPr>
          <p:cNvPr id="33" name="TextBox 32">
            <a:extLst>
              <a:ext uri="{FF2B5EF4-FFF2-40B4-BE49-F238E27FC236}">
                <a16:creationId xmlns:a16="http://schemas.microsoft.com/office/drawing/2014/main" id="{D9393313-1CF3-8F41-F6F0-C2797B3B3C8A}"/>
              </a:ext>
            </a:extLst>
          </p:cNvPr>
          <p:cNvSpPr txBox="1"/>
          <p:nvPr/>
        </p:nvSpPr>
        <p:spPr>
          <a:xfrm>
            <a:off x="4173866" y="2359441"/>
            <a:ext cx="1474237" cy="523220"/>
          </a:xfrm>
          <a:prstGeom prst="rect">
            <a:avLst/>
          </a:prstGeom>
          <a:noFill/>
        </p:spPr>
        <p:txBody>
          <a:bodyPr wrap="square" rtlCol="0">
            <a:spAutoFit/>
          </a:bodyPr>
          <a:lstStyle/>
          <a:p>
            <a:r>
              <a:rPr lang="en-US" sz="2800">
                <a:latin typeface="Times New Roman" panose="02020603050405020304" pitchFamily="18" charset="0"/>
                <a:cs typeface="Times New Roman" panose="02020603050405020304" pitchFamily="18" charset="0"/>
              </a:rPr>
              <a:t>1 2 3 4 5</a:t>
            </a:r>
          </a:p>
        </p:txBody>
      </p:sp>
      <p:sp>
        <p:nvSpPr>
          <p:cNvPr id="5" name="TextBox 4">
            <a:extLst>
              <a:ext uri="{FF2B5EF4-FFF2-40B4-BE49-F238E27FC236}">
                <a16:creationId xmlns:a16="http://schemas.microsoft.com/office/drawing/2014/main" id="{337C326E-973E-C4B0-C55B-1971F103FBD8}"/>
              </a:ext>
            </a:extLst>
          </p:cNvPr>
          <p:cNvSpPr txBox="1"/>
          <p:nvPr/>
        </p:nvSpPr>
        <p:spPr>
          <a:xfrm>
            <a:off x="5693190" y="1090208"/>
            <a:ext cx="3862874" cy="461665"/>
          </a:xfrm>
          <a:prstGeom prst="rect">
            <a:avLst/>
          </a:prstGeom>
          <a:noFill/>
        </p:spPr>
        <p:txBody>
          <a:bodyPr wrap="square" rtlCol="0">
            <a:spAutoFit/>
          </a:bodyPr>
          <a:lstStyle/>
          <a:p>
            <a:r>
              <a:rPr lang="en-US" sz="2400">
                <a:latin typeface="Times New Roman" panose="02020603050405020304" pitchFamily="18" charset="0"/>
                <a:cs typeface="Times New Roman" panose="02020603050405020304" pitchFamily="18" charset="0"/>
              </a:rPr>
              <a:t>Thông tin dạng văn bản</a:t>
            </a:r>
          </a:p>
        </p:txBody>
      </p:sp>
      <p:sp>
        <p:nvSpPr>
          <p:cNvPr id="34" name="TextBox 33">
            <a:extLst>
              <a:ext uri="{FF2B5EF4-FFF2-40B4-BE49-F238E27FC236}">
                <a16:creationId xmlns:a16="http://schemas.microsoft.com/office/drawing/2014/main" id="{5CD5C2F6-83F4-8B97-6F0A-885EA4B722DC}"/>
              </a:ext>
            </a:extLst>
          </p:cNvPr>
          <p:cNvSpPr txBox="1"/>
          <p:nvPr/>
        </p:nvSpPr>
        <p:spPr>
          <a:xfrm>
            <a:off x="5686831" y="2782219"/>
            <a:ext cx="3862874" cy="461665"/>
          </a:xfrm>
          <a:prstGeom prst="rect">
            <a:avLst/>
          </a:prstGeom>
          <a:noFill/>
        </p:spPr>
        <p:txBody>
          <a:bodyPr wrap="square" rtlCol="0">
            <a:spAutoFit/>
          </a:bodyPr>
          <a:lstStyle/>
          <a:p>
            <a:r>
              <a:rPr lang="en-US" sz="2400">
                <a:latin typeface="Times New Roman" panose="02020603050405020304" pitchFamily="18" charset="0"/>
                <a:cs typeface="Times New Roman" panose="02020603050405020304" pitchFamily="18" charset="0"/>
              </a:rPr>
              <a:t>Thông tin dạng âm thanh</a:t>
            </a:r>
          </a:p>
        </p:txBody>
      </p:sp>
      <p:sp>
        <p:nvSpPr>
          <p:cNvPr id="35" name="TextBox 34">
            <a:extLst>
              <a:ext uri="{FF2B5EF4-FFF2-40B4-BE49-F238E27FC236}">
                <a16:creationId xmlns:a16="http://schemas.microsoft.com/office/drawing/2014/main" id="{B4B3DB11-C3C8-1D0E-54A4-22BD09A7CD3A}"/>
              </a:ext>
            </a:extLst>
          </p:cNvPr>
          <p:cNvSpPr txBox="1"/>
          <p:nvPr/>
        </p:nvSpPr>
        <p:spPr>
          <a:xfrm>
            <a:off x="5686831" y="4507089"/>
            <a:ext cx="3862874" cy="461665"/>
          </a:xfrm>
          <a:prstGeom prst="rect">
            <a:avLst/>
          </a:prstGeom>
          <a:noFill/>
        </p:spPr>
        <p:txBody>
          <a:bodyPr wrap="square" rtlCol="0">
            <a:spAutoFit/>
          </a:bodyPr>
          <a:lstStyle/>
          <a:p>
            <a:r>
              <a:rPr lang="en-US" sz="2400">
                <a:latin typeface="Times New Roman" panose="02020603050405020304" pitchFamily="18" charset="0"/>
                <a:cs typeface="Times New Roman" panose="02020603050405020304" pitchFamily="18" charset="0"/>
              </a:rPr>
              <a:t>Thông tin dạng hình ảnh</a:t>
            </a:r>
          </a:p>
        </p:txBody>
      </p:sp>
    </p:spTree>
    <p:extLst>
      <p:ext uri="{BB962C8B-B14F-4D97-AF65-F5344CB8AC3E}">
        <p14:creationId xmlns:p14="http://schemas.microsoft.com/office/powerpoint/2010/main" val="3891147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fltVal val="0"/>
                                          </p:val>
                                        </p:tav>
                                        <p:tav tm="100000">
                                          <p:val>
                                            <p:strVal val="#ppt_w"/>
                                          </p:val>
                                        </p:tav>
                                      </p:tavLst>
                                    </p:anim>
                                    <p:anim calcmode="lin" valueType="num">
                                      <p:cBhvr>
                                        <p:cTn id="15" dur="500" fill="hold"/>
                                        <p:tgtEl>
                                          <p:spTgt spid="33"/>
                                        </p:tgtEl>
                                        <p:attrNameLst>
                                          <p:attrName>ppt_h</p:attrName>
                                        </p:attrNameLst>
                                      </p:cBhvr>
                                      <p:tavLst>
                                        <p:tav tm="0">
                                          <p:val>
                                            <p:fltVal val="0"/>
                                          </p:val>
                                        </p:tav>
                                        <p:tav tm="100000">
                                          <p:val>
                                            <p:strVal val="#ppt_h"/>
                                          </p:val>
                                        </p:tav>
                                      </p:tavLst>
                                    </p:anim>
                                    <p:animEffect transition="in" filter="fade">
                                      <p:cBhvr>
                                        <p:cTn id="16" dur="500"/>
                                        <p:tgtEl>
                                          <p:spTgt spid="3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path" presetSubtype="0" accel="50000" decel="50000" fill="hold" nodeType="clickEffect">
                                  <p:stCondLst>
                                    <p:cond delay="0"/>
                                  </p:stCondLst>
                                  <p:childTnLst>
                                    <p:animMotion origin="layout" path="M -4.375E-6 3.7037E-6 L 0.12761 -0.05486 " pathEditMode="relative" rAng="0" ptsTypes="AA">
                                      <p:cBhvr>
                                        <p:cTn id="44" dur="500" fill="hold"/>
                                        <p:tgtEl>
                                          <p:spTgt spid="24"/>
                                        </p:tgtEl>
                                        <p:attrNameLst>
                                          <p:attrName>ppt_x</p:attrName>
                                          <p:attrName>ppt_y</p:attrName>
                                        </p:attrNameLst>
                                      </p:cBhvr>
                                      <p:rCtr x="6380" y="-2755"/>
                                    </p:animMotion>
                                  </p:childTnLst>
                                </p:cTn>
                              </p:par>
                            </p:childTnLst>
                          </p:cTn>
                        </p:par>
                      </p:childTnLst>
                    </p:cTn>
                  </p:par>
                  <p:par>
                    <p:cTn id="45" fill="hold">
                      <p:stCondLst>
                        <p:cond delay="indefinite"/>
                      </p:stCondLst>
                      <p:childTnLst>
                        <p:par>
                          <p:cTn id="46" fill="hold">
                            <p:stCondLst>
                              <p:cond delay="0"/>
                            </p:stCondLst>
                            <p:childTnLst>
                              <p:par>
                                <p:cTn id="47" presetID="49" presetClass="path" presetSubtype="0" accel="50000" decel="50000" fill="hold" grpId="1" nodeType="clickEffect">
                                  <p:stCondLst>
                                    <p:cond delay="0"/>
                                  </p:stCondLst>
                                  <p:childTnLst>
                                    <p:animMotion origin="layout" path="M -4.375E-6 4.07407E-6 L 0.25391 -0.10579 " pathEditMode="relative" rAng="0" ptsTypes="AA">
                                      <p:cBhvr>
                                        <p:cTn id="48" dur="500" fill="hold"/>
                                        <p:tgtEl>
                                          <p:spTgt spid="33"/>
                                        </p:tgtEl>
                                        <p:attrNameLst>
                                          <p:attrName>ppt_x</p:attrName>
                                          <p:attrName>ppt_y</p:attrName>
                                        </p:attrNameLst>
                                      </p:cBhvr>
                                      <p:rCtr x="12695" y="-5301"/>
                                    </p:animMotion>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5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49" presetClass="path" presetSubtype="0" accel="50000" decel="50000" fill="hold" nodeType="clickEffect">
                                  <p:stCondLst>
                                    <p:cond delay="0"/>
                                  </p:stCondLst>
                                  <p:childTnLst>
                                    <p:animMotion origin="layout" path="M 2.08333E-6 2.59259E-6 L 0.19987 0.07592 " pathEditMode="relative" rAng="0" ptsTypes="AA">
                                      <p:cBhvr>
                                        <p:cTn id="57" dur="500" fill="hold"/>
                                        <p:tgtEl>
                                          <p:spTgt spid="26"/>
                                        </p:tgtEl>
                                        <p:attrNameLst>
                                          <p:attrName>ppt_x</p:attrName>
                                          <p:attrName>ppt_y</p:attrName>
                                        </p:attrNameLst>
                                      </p:cBhvr>
                                      <p:rCtr x="9987" y="3796"/>
                                    </p:animMotion>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49" presetClass="path" presetSubtype="0" accel="50000" decel="50000" fill="hold" nodeType="clickEffect">
                                  <p:stCondLst>
                                    <p:cond delay="0"/>
                                  </p:stCondLst>
                                  <p:childTnLst>
                                    <p:animMotion origin="layout" path="M 4.58333E-6 1.48148E-6 L 0.20364 0.24606 " pathEditMode="relative" rAng="0" ptsTypes="AA">
                                      <p:cBhvr>
                                        <p:cTn id="66" dur="500" fill="hold"/>
                                        <p:tgtEl>
                                          <p:spTgt spid="28"/>
                                        </p:tgtEl>
                                        <p:attrNameLst>
                                          <p:attrName>ppt_x</p:attrName>
                                          <p:attrName>ppt_y</p:attrName>
                                        </p:attrNameLst>
                                      </p:cBhvr>
                                      <p:rCtr x="10182" y="12292"/>
                                    </p:animMotion>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8" grpId="0" animBg="1"/>
      <p:bldP spid="33" grpId="0"/>
      <p:bldP spid="33" grpId="1"/>
      <p:bldP spid="5"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2B2C0EF-0E32-AEB1-76DE-E2AD71143524}"/>
              </a:ext>
            </a:extLst>
          </p:cNvPr>
          <p:cNvSpPr/>
          <p:nvPr/>
        </p:nvSpPr>
        <p:spPr>
          <a:xfrm>
            <a:off x="3918825" y="2117190"/>
            <a:ext cx="1854751" cy="4078398"/>
          </a:xfrm>
          <a:prstGeom prst="roundRect">
            <a:avLst/>
          </a:prstGeom>
          <a:solidFill>
            <a:srgbClr val="608F3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kern="1200">
                <a:latin typeface="Times New Roman" panose="02020603050405020304" pitchFamily="18" charset="0"/>
                <a:cs typeface="Times New Roman" panose="02020603050405020304" pitchFamily="18" charset="0"/>
              </a:rPr>
              <a:t>Thiết bị vào</a:t>
            </a:r>
          </a:p>
          <a:p>
            <a:pPr algn="ctr"/>
            <a:endParaRPr lang="en-US" sz="2400">
              <a:latin typeface="Times New Roman" panose="02020603050405020304" pitchFamily="18" charset="0"/>
              <a:cs typeface="Times New Roman" panose="02020603050405020304" pitchFamily="18" charset="0"/>
            </a:endParaRPr>
          </a:p>
          <a:p>
            <a:pPr algn="ctr"/>
            <a:endParaRPr lang="en-US" sz="2400" kern="1200">
              <a:latin typeface="Times New Roman" panose="02020603050405020304" pitchFamily="18" charset="0"/>
              <a:cs typeface="Times New Roman" panose="02020603050405020304" pitchFamily="18" charset="0"/>
            </a:endParaRPr>
          </a:p>
          <a:p>
            <a:pPr algn="ctr"/>
            <a:endParaRPr lang="en-US" sz="2400" kern="1200">
              <a:latin typeface="Times New Roman" panose="02020603050405020304" pitchFamily="18" charset="0"/>
              <a:cs typeface="Times New Roman" panose="02020603050405020304" pitchFamily="18" charset="0"/>
            </a:endParaRPr>
          </a:p>
          <a:p>
            <a:pPr algn="ctr"/>
            <a:endParaRPr lang="en-US" sz="2400">
              <a:latin typeface="Times New Roman" panose="02020603050405020304" pitchFamily="18" charset="0"/>
              <a:cs typeface="Times New Roman" panose="02020603050405020304" pitchFamily="18" charset="0"/>
            </a:endParaRPr>
          </a:p>
          <a:p>
            <a:pPr algn="ctr"/>
            <a:endParaRPr lang="en-US" sz="2400" kern="1200">
              <a:latin typeface="Times New Roman" panose="02020603050405020304" pitchFamily="18" charset="0"/>
              <a:cs typeface="Times New Roman" panose="02020603050405020304" pitchFamily="18" charset="0"/>
            </a:endParaRPr>
          </a:p>
          <a:p>
            <a:pPr algn="ctr"/>
            <a:endParaRPr lang="en-US" sz="2400"/>
          </a:p>
          <a:p>
            <a:pPr algn="ctr"/>
            <a:endParaRPr lang="en-US" sz="2400"/>
          </a:p>
          <a:p>
            <a:pPr algn="ctr"/>
            <a:endParaRPr lang="en-US" sz="2400"/>
          </a:p>
          <a:p>
            <a:pPr algn="ctr"/>
            <a:endParaRPr lang="en-US" sz="2400"/>
          </a:p>
        </p:txBody>
      </p:sp>
      <p:sp>
        <p:nvSpPr>
          <p:cNvPr id="4" name="!!1">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1. THIẾT BỊ VÀO - RA</a:t>
            </a:r>
          </a:p>
        </p:txBody>
      </p:sp>
      <p:sp>
        <p:nvSpPr>
          <p:cNvPr id="30" name="Freeform: Shape 29">
            <a:extLst>
              <a:ext uri="{FF2B5EF4-FFF2-40B4-BE49-F238E27FC236}">
                <a16:creationId xmlns:a16="http://schemas.microsoft.com/office/drawing/2014/main" id="{67916F03-13DC-AE27-58A8-87D76626265F}"/>
              </a:ext>
            </a:extLst>
          </p:cNvPr>
          <p:cNvSpPr/>
          <p:nvPr/>
        </p:nvSpPr>
        <p:spPr>
          <a:xfrm>
            <a:off x="590117" y="1079968"/>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Thành phần của máy tính</a:t>
            </a:r>
          </a:p>
        </p:txBody>
      </p:sp>
      <p:sp>
        <p:nvSpPr>
          <p:cNvPr id="31" name="Freeform: Shape 30">
            <a:extLst>
              <a:ext uri="{FF2B5EF4-FFF2-40B4-BE49-F238E27FC236}">
                <a16:creationId xmlns:a16="http://schemas.microsoft.com/office/drawing/2014/main" id="{23EFDB85-C35F-0E79-459B-2D427F89E635}"/>
              </a:ext>
            </a:extLst>
          </p:cNvPr>
          <p:cNvSpPr/>
          <p:nvPr/>
        </p:nvSpPr>
        <p:spPr>
          <a:xfrm>
            <a:off x="1292077" y="2082767"/>
            <a:ext cx="424715" cy="353929"/>
          </a:xfrm>
          <a:custGeom>
            <a:avLst/>
            <a:gdLst>
              <a:gd name="connsiteX0" fmla="*/ 0 w 353929"/>
              <a:gd name="connsiteY0" fmla="*/ 84943 h 424715"/>
              <a:gd name="connsiteX1" fmla="*/ 176965 w 353929"/>
              <a:gd name="connsiteY1" fmla="*/ 84943 h 424715"/>
              <a:gd name="connsiteX2" fmla="*/ 176965 w 353929"/>
              <a:gd name="connsiteY2" fmla="*/ 0 h 424715"/>
              <a:gd name="connsiteX3" fmla="*/ 353929 w 353929"/>
              <a:gd name="connsiteY3" fmla="*/ 212358 h 424715"/>
              <a:gd name="connsiteX4" fmla="*/ 176965 w 353929"/>
              <a:gd name="connsiteY4" fmla="*/ 424715 h 424715"/>
              <a:gd name="connsiteX5" fmla="*/ 176965 w 353929"/>
              <a:gd name="connsiteY5" fmla="*/ 339772 h 424715"/>
              <a:gd name="connsiteX6" fmla="*/ 0 w 353929"/>
              <a:gd name="connsiteY6" fmla="*/ 339772 h 424715"/>
              <a:gd name="connsiteX7" fmla="*/ 0 w 353929"/>
              <a:gd name="connsiteY7" fmla="*/ 84943 h 42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29" h="424715">
                <a:moveTo>
                  <a:pt x="283143" y="0"/>
                </a:moveTo>
                <a:lnTo>
                  <a:pt x="283143" y="212358"/>
                </a:lnTo>
                <a:lnTo>
                  <a:pt x="353929" y="212358"/>
                </a:lnTo>
                <a:lnTo>
                  <a:pt x="176964" y="424715"/>
                </a:lnTo>
                <a:lnTo>
                  <a:pt x="0" y="212358"/>
                </a:lnTo>
                <a:lnTo>
                  <a:pt x="70786" y="212358"/>
                </a:lnTo>
                <a:lnTo>
                  <a:pt x="70786" y="0"/>
                </a:lnTo>
                <a:lnTo>
                  <a:pt x="283143" y="0"/>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84944" tIns="0" rIns="84942" bIns="106179"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Times New Roman" panose="02020603050405020304" pitchFamily="18" charset="0"/>
              <a:cs typeface="Times New Roman" panose="02020603050405020304" pitchFamily="18" charset="0"/>
            </a:endParaRPr>
          </a:p>
        </p:txBody>
      </p:sp>
      <p:sp>
        <p:nvSpPr>
          <p:cNvPr id="48" name="Freeform: Shape 47">
            <a:extLst>
              <a:ext uri="{FF2B5EF4-FFF2-40B4-BE49-F238E27FC236}">
                <a16:creationId xmlns:a16="http://schemas.microsoft.com/office/drawing/2014/main" id="{C738C78B-C187-0E40-C037-9C92AFE04CC5}"/>
              </a:ext>
            </a:extLst>
          </p:cNvPr>
          <p:cNvSpPr/>
          <p:nvPr/>
        </p:nvSpPr>
        <p:spPr>
          <a:xfrm>
            <a:off x="590117" y="2495685"/>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259844"/>
              <a:satOff val="2656"/>
              <a:lumOff val="-1438"/>
              <a:alphaOff val="0"/>
            </a:schemeClr>
          </a:fillRef>
          <a:effectRef idx="0">
            <a:schemeClr val="accent5">
              <a:hueOff val="-259844"/>
              <a:satOff val="2656"/>
              <a:lumOff val="-1438"/>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Các dạng thông tin</a:t>
            </a:r>
          </a:p>
        </p:txBody>
      </p:sp>
      <p:sp>
        <p:nvSpPr>
          <p:cNvPr id="49" name="Freeform: Shape 48">
            <a:extLst>
              <a:ext uri="{FF2B5EF4-FFF2-40B4-BE49-F238E27FC236}">
                <a16:creationId xmlns:a16="http://schemas.microsoft.com/office/drawing/2014/main" id="{8FD0EB36-FC63-8D04-B5F1-CE1860576803}"/>
              </a:ext>
            </a:extLst>
          </p:cNvPr>
          <p:cNvSpPr/>
          <p:nvPr/>
        </p:nvSpPr>
        <p:spPr>
          <a:xfrm>
            <a:off x="1292077" y="3498484"/>
            <a:ext cx="424715" cy="353929"/>
          </a:xfrm>
          <a:custGeom>
            <a:avLst/>
            <a:gdLst>
              <a:gd name="connsiteX0" fmla="*/ 0 w 353929"/>
              <a:gd name="connsiteY0" fmla="*/ 84943 h 424715"/>
              <a:gd name="connsiteX1" fmla="*/ 176965 w 353929"/>
              <a:gd name="connsiteY1" fmla="*/ 84943 h 424715"/>
              <a:gd name="connsiteX2" fmla="*/ 176965 w 353929"/>
              <a:gd name="connsiteY2" fmla="*/ 0 h 424715"/>
              <a:gd name="connsiteX3" fmla="*/ 353929 w 353929"/>
              <a:gd name="connsiteY3" fmla="*/ 212358 h 424715"/>
              <a:gd name="connsiteX4" fmla="*/ 176965 w 353929"/>
              <a:gd name="connsiteY4" fmla="*/ 424715 h 424715"/>
              <a:gd name="connsiteX5" fmla="*/ 176965 w 353929"/>
              <a:gd name="connsiteY5" fmla="*/ 339772 h 424715"/>
              <a:gd name="connsiteX6" fmla="*/ 0 w 353929"/>
              <a:gd name="connsiteY6" fmla="*/ 339772 h 424715"/>
              <a:gd name="connsiteX7" fmla="*/ 0 w 353929"/>
              <a:gd name="connsiteY7" fmla="*/ 84943 h 42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29" h="424715">
                <a:moveTo>
                  <a:pt x="283143" y="0"/>
                </a:moveTo>
                <a:lnTo>
                  <a:pt x="283143" y="212358"/>
                </a:lnTo>
                <a:lnTo>
                  <a:pt x="353929" y="212358"/>
                </a:lnTo>
                <a:lnTo>
                  <a:pt x="176964" y="424715"/>
                </a:lnTo>
                <a:lnTo>
                  <a:pt x="0" y="212358"/>
                </a:lnTo>
                <a:lnTo>
                  <a:pt x="70786" y="212358"/>
                </a:lnTo>
                <a:lnTo>
                  <a:pt x="70786" y="0"/>
                </a:lnTo>
                <a:lnTo>
                  <a:pt x="283143" y="0"/>
                </a:lnTo>
                <a:close/>
              </a:path>
            </a:pathLst>
          </a:custGeom>
        </p:spPr>
        <p:style>
          <a:lnRef idx="0">
            <a:schemeClr val="lt1">
              <a:hueOff val="0"/>
              <a:satOff val="0"/>
              <a:lumOff val="0"/>
              <a:alphaOff val="0"/>
            </a:schemeClr>
          </a:lnRef>
          <a:fillRef idx="1">
            <a:schemeClr val="accent5">
              <a:hueOff val="-389766"/>
              <a:satOff val="3984"/>
              <a:lumOff val="-2157"/>
              <a:alphaOff val="0"/>
            </a:schemeClr>
          </a:fillRef>
          <a:effectRef idx="0">
            <a:schemeClr val="accent5">
              <a:hueOff val="-389766"/>
              <a:satOff val="3984"/>
              <a:lumOff val="-2157"/>
              <a:alphaOff val="0"/>
            </a:schemeClr>
          </a:effectRef>
          <a:fontRef idx="minor">
            <a:schemeClr val="lt1"/>
          </a:fontRef>
        </p:style>
        <p:txBody>
          <a:bodyPr spcFirstLastPara="0" vert="horz" wrap="square" lIns="84944" tIns="0" rIns="84942" bIns="106179"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Times New Roman" panose="02020603050405020304" pitchFamily="18" charset="0"/>
              <a:cs typeface="Times New Roman" panose="02020603050405020304" pitchFamily="18" charset="0"/>
            </a:endParaRPr>
          </a:p>
        </p:txBody>
      </p:sp>
      <p:sp>
        <p:nvSpPr>
          <p:cNvPr id="50" name="Freeform: Shape 49">
            <a:extLst>
              <a:ext uri="{FF2B5EF4-FFF2-40B4-BE49-F238E27FC236}">
                <a16:creationId xmlns:a16="http://schemas.microsoft.com/office/drawing/2014/main" id="{B758E432-1B77-3A8E-3468-933AE7C24550}"/>
              </a:ext>
            </a:extLst>
          </p:cNvPr>
          <p:cNvSpPr/>
          <p:nvPr/>
        </p:nvSpPr>
        <p:spPr>
          <a:xfrm>
            <a:off x="590117" y="3911402"/>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519688"/>
              <a:satOff val="5313"/>
              <a:lumOff val="-2876"/>
              <a:alphaOff val="0"/>
            </a:schemeClr>
          </a:fillRef>
          <a:effectRef idx="0">
            <a:schemeClr val="accent5">
              <a:hueOff val="-519688"/>
              <a:satOff val="5313"/>
              <a:lumOff val="-2876"/>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Thiết bị vào</a:t>
            </a:r>
          </a:p>
        </p:txBody>
      </p:sp>
      <p:sp>
        <p:nvSpPr>
          <p:cNvPr id="14" name="Freeform: Shape 13">
            <a:extLst>
              <a:ext uri="{FF2B5EF4-FFF2-40B4-BE49-F238E27FC236}">
                <a16:creationId xmlns:a16="http://schemas.microsoft.com/office/drawing/2014/main" id="{F44582D2-D1AD-036E-C7E5-240491A8FBAE}"/>
              </a:ext>
            </a:extLst>
          </p:cNvPr>
          <p:cNvSpPr/>
          <p:nvPr/>
        </p:nvSpPr>
        <p:spPr>
          <a:xfrm>
            <a:off x="6601190" y="3223340"/>
            <a:ext cx="1774682" cy="1774682"/>
          </a:xfrm>
          <a:custGeom>
            <a:avLst/>
            <a:gdLst>
              <a:gd name="connsiteX0" fmla="*/ 0 w 1774682"/>
              <a:gd name="connsiteY0" fmla="*/ 295786 h 1774682"/>
              <a:gd name="connsiteX1" fmla="*/ 295786 w 1774682"/>
              <a:gd name="connsiteY1" fmla="*/ 0 h 1774682"/>
              <a:gd name="connsiteX2" fmla="*/ 1478896 w 1774682"/>
              <a:gd name="connsiteY2" fmla="*/ 0 h 1774682"/>
              <a:gd name="connsiteX3" fmla="*/ 1774682 w 1774682"/>
              <a:gd name="connsiteY3" fmla="*/ 295786 h 1774682"/>
              <a:gd name="connsiteX4" fmla="*/ 1774682 w 1774682"/>
              <a:gd name="connsiteY4" fmla="*/ 1478896 h 1774682"/>
              <a:gd name="connsiteX5" fmla="*/ 1478896 w 1774682"/>
              <a:gd name="connsiteY5" fmla="*/ 1774682 h 1774682"/>
              <a:gd name="connsiteX6" fmla="*/ 295786 w 1774682"/>
              <a:gd name="connsiteY6" fmla="*/ 1774682 h 1774682"/>
              <a:gd name="connsiteX7" fmla="*/ 0 w 1774682"/>
              <a:gd name="connsiteY7" fmla="*/ 1478896 h 1774682"/>
              <a:gd name="connsiteX8" fmla="*/ 0 w 1774682"/>
              <a:gd name="connsiteY8" fmla="*/ 295786 h 1774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4682" h="1774682">
                <a:moveTo>
                  <a:pt x="0" y="295786"/>
                </a:moveTo>
                <a:cubicBezTo>
                  <a:pt x="0" y="132428"/>
                  <a:pt x="132428" y="0"/>
                  <a:pt x="295786" y="0"/>
                </a:cubicBezTo>
                <a:lnTo>
                  <a:pt x="1478896" y="0"/>
                </a:lnTo>
                <a:cubicBezTo>
                  <a:pt x="1642254" y="0"/>
                  <a:pt x="1774682" y="132428"/>
                  <a:pt x="1774682" y="295786"/>
                </a:cubicBezTo>
                <a:lnTo>
                  <a:pt x="1774682" y="1478896"/>
                </a:lnTo>
                <a:cubicBezTo>
                  <a:pt x="1774682" y="1642254"/>
                  <a:pt x="1642254" y="1774682"/>
                  <a:pt x="1478896" y="1774682"/>
                </a:cubicBezTo>
                <a:lnTo>
                  <a:pt x="295786" y="1774682"/>
                </a:lnTo>
                <a:cubicBezTo>
                  <a:pt x="132428" y="1774682"/>
                  <a:pt x="0" y="1642254"/>
                  <a:pt x="0" y="1478896"/>
                </a:cubicBezTo>
                <a:lnTo>
                  <a:pt x="0" y="29578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7593" tIns="147593" rIns="147593" bIns="147593"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Bộ xử lí</a:t>
            </a: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15" name="Freeform: Shape 14">
            <a:extLst>
              <a:ext uri="{FF2B5EF4-FFF2-40B4-BE49-F238E27FC236}">
                <a16:creationId xmlns:a16="http://schemas.microsoft.com/office/drawing/2014/main" id="{5D9629FF-1045-3493-FAE0-4DE94389D533}"/>
              </a:ext>
            </a:extLst>
          </p:cNvPr>
          <p:cNvSpPr/>
          <p:nvPr/>
        </p:nvSpPr>
        <p:spPr>
          <a:xfrm rot="16200000">
            <a:off x="6866098" y="2600907"/>
            <a:ext cx="1244865" cy="0"/>
          </a:xfrm>
          <a:custGeom>
            <a:avLst/>
            <a:gdLst/>
            <a:ahLst/>
            <a:cxnLst/>
            <a:rect l="0" t="0" r="0" b="0"/>
            <a:pathLst>
              <a:path>
                <a:moveTo>
                  <a:pt x="0" y="0"/>
                </a:moveTo>
                <a:lnTo>
                  <a:pt x="1244865"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16" name="Freeform: Shape 15">
            <a:extLst>
              <a:ext uri="{FF2B5EF4-FFF2-40B4-BE49-F238E27FC236}">
                <a16:creationId xmlns:a16="http://schemas.microsoft.com/office/drawing/2014/main" id="{6BF5A002-8693-40C5-35EA-23B647C41433}"/>
              </a:ext>
            </a:extLst>
          </p:cNvPr>
          <p:cNvSpPr/>
          <p:nvPr/>
        </p:nvSpPr>
        <p:spPr>
          <a:xfrm>
            <a:off x="6591465" y="190090"/>
            <a:ext cx="1774681" cy="1774682"/>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284855"/>
              <a:satOff val="-6022"/>
              <a:lumOff val="-4967"/>
              <a:alphaOff val="0"/>
            </a:schemeClr>
          </a:fillRef>
          <a:effectRef idx="0">
            <a:schemeClr val="accent3">
              <a:hueOff val="284855"/>
              <a:satOff val="-6022"/>
              <a:lumOff val="-4967"/>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lưu trữ</a:t>
            </a: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21" name="Freeform: Shape 20">
            <a:extLst>
              <a:ext uri="{FF2B5EF4-FFF2-40B4-BE49-F238E27FC236}">
                <a16:creationId xmlns:a16="http://schemas.microsoft.com/office/drawing/2014/main" id="{FCDFE7E1-DB22-3B95-488D-C4EFEA87AC58}"/>
              </a:ext>
            </a:extLst>
          </p:cNvPr>
          <p:cNvSpPr/>
          <p:nvPr/>
        </p:nvSpPr>
        <p:spPr>
          <a:xfrm rot="1800000">
            <a:off x="8307838" y="4876893"/>
            <a:ext cx="1015621" cy="0"/>
          </a:xfrm>
          <a:custGeom>
            <a:avLst/>
            <a:gdLst/>
            <a:ahLst/>
            <a:cxnLst/>
            <a:rect l="0" t="0" r="0" b="0"/>
            <a:pathLst>
              <a:path>
                <a:moveTo>
                  <a:pt x="0" y="0"/>
                </a:moveTo>
                <a:lnTo>
                  <a:pt x="1015621"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3" name="Freeform: Shape 22">
            <a:extLst>
              <a:ext uri="{FF2B5EF4-FFF2-40B4-BE49-F238E27FC236}">
                <a16:creationId xmlns:a16="http://schemas.microsoft.com/office/drawing/2014/main" id="{D9D3A3E8-0631-17A4-CEF9-71CBF1C902C0}"/>
              </a:ext>
            </a:extLst>
          </p:cNvPr>
          <p:cNvSpPr/>
          <p:nvPr/>
        </p:nvSpPr>
        <p:spPr>
          <a:xfrm>
            <a:off x="9255426" y="4407204"/>
            <a:ext cx="1794131" cy="1788384"/>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569710"/>
              <a:satOff val="-12044"/>
              <a:lumOff val="-9934"/>
              <a:alphaOff val="0"/>
            </a:schemeClr>
          </a:fillRef>
          <a:effectRef idx="0">
            <a:schemeClr val="accent3">
              <a:hueOff val="569710"/>
              <a:satOff val="-12044"/>
              <a:lumOff val="-9934"/>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ra</a:t>
            </a:r>
          </a:p>
          <a:p>
            <a:pPr marL="0" lvl="0" indent="0" algn="ctr" defTabSz="1066800">
              <a:lnSpc>
                <a:spcPct val="90000"/>
              </a:lnSpc>
              <a:spcBef>
                <a:spcPct val="0"/>
              </a:spcBef>
              <a:spcAft>
                <a:spcPct val="35000"/>
              </a:spcAft>
              <a:buNone/>
            </a:pPr>
            <a:endParaRPr lang="en-US" sz="24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25" name="Freeform: Shape 24">
            <a:extLst>
              <a:ext uri="{FF2B5EF4-FFF2-40B4-BE49-F238E27FC236}">
                <a16:creationId xmlns:a16="http://schemas.microsoft.com/office/drawing/2014/main" id="{684DE5F9-0007-EFCF-8C90-1CC134CDB4F2}"/>
              </a:ext>
            </a:extLst>
          </p:cNvPr>
          <p:cNvSpPr/>
          <p:nvPr/>
        </p:nvSpPr>
        <p:spPr>
          <a:xfrm rot="9000000">
            <a:off x="5653602" y="4876893"/>
            <a:ext cx="1015621" cy="0"/>
          </a:xfrm>
          <a:custGeom>
            <a:avLst/>
            <a:gdLst/>
            <a:ahLst/>
            <a:cxnLst/>
            <a:rect l="0" t="0" r="0" b="0"/>
            <a:pathLst>
              <a:path>
                <a:moveTo>
                  <a:pt x="0" y="0"/>
                </a:moveTo>
                <a:lnTo>
                  <a:pt x="1015621"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7" name="Freeform: Shape 26">
            <a:extLst>
              <a:ext uri="{FF2B5EF4-FFF2-40B4-BE49-F238E27FC236}">
                <a16:creationId xmlns:a16="http://schemas.microsoft.com/office/drawing/2014/main" id="{75C35436-68D5-BC34-A033-2AAE7344147B}"/>
              </a:ext>
            </a:extLst>
          </p:cNvPr>
          <p:cNvSpPr/>
          <p:nvPr/>
        </p:nvSpPr>
        <p:spPr>
          <a:xfrm>
            <a:off x="3982116" y="4412721"/>
            <a:ext cx="1742995" cy="1788384"/>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854565"/>
              <a:satOff val="-18066"/>
              <a:lumOff val="-14901"/>
              <a:alphaOff val="0"/>
            </a:schemeClr>
          </a:fillRef>
          <a:effectRef idx="0">
            <a:schemeClr val="accent3">
              <a:hueOff val="854565"/>
              <a:satOff val="-18066"/>
              <a:lumOff val="-14901"/>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vào</a:t>
            </a:r>
          </a:p>
          <a:p>
            <a:pPr marL="0" lvl="0" indent="0" algn="ctr" defTabSz="1066800">
              <a:lnSpc>
                <a:spcPct val="90000"/>
              </a:lnSpc>
              <a:spcBef>
                <a:spcPct val="0"/>
              </a:spcBef>
              <a:spcAft>
                <a:spcPct val="35000"/>
              </a:spcAft>
              <a:buNone/>
            </a:pPr>
            <a:endParaRPr lang="en-US" sz="24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4AC8B075-53C1-F680-629F-01A4EFDFCE5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694" b="95000" l="10000" r="90000">
                        <a14:foregroundMark x1="46806" y1="39583" x2="43472" y2="19722"/>
                        <a14:foregroundMark x1="43472" y1="19722" x2="43750" y2="17639"/>
                        <a14:foregroundMark x1="24583" y1="55833" x2="27500" y2="70417"/>
                        <a14:foregroundMark x1="34722" y1="90694" x2="52917" y2="95000"/>
                        <a14:foregroundMark x1="52917" y1="95000" x2="63750" y2="89306"/>
                        <a14:foregroundMark x1="41250" y1="9583" x2="54861" y2="9861"/>
                        <a14:foregroundMark x1="49028" y1="5694" x2="49028" y2="5694"/>
                        <a14:foregroundMark x1="72500" y1="57500" x2="72500" y2="65972"/>
                      </a14:backgroundRemoval>
                    </a14:imgEffect>
                  </a14:imgLayer>
                </a14:imgProps>
              </a:ext>
              <a:ext uri="{28A0092B-C50C-407E-A947-70E740481C1C}">
                <a14:useLocalDpi xmlns:a14="http://schemas.microsoft.com/office/drawing/2010/main" val="0"/>
              </a:ext>
            </a:extLst>
          </a:blip>
          <a:stretch>
            <a:fillRect/>
          </a:stretch>
        </p:blipFill>
        <p:spPr>
          <a:xfrm>
            <a:off x="4009218" y="5284561"/>
            <a:ext cx="500429" cy="500429"/>
          </a:xfrm>
          <a:prstGeom prst="rect">
            <a:avLst/>
          </a:prstGeom>
        </p:spPr>
      </p:pic>
      <p:pic>
        <p:nvPicPr>
          <p:cNvPr id="42" name="Picture 41">
            <a:extLst>
              <a:ext uri="{FF2B5EF4-FFF2-40B4-BE49-F238E27FC236}">
                <a16:creationId xmlns:a16="http://schemas.microsoft.com/office/drawing/2014/main" id="{3F39FE83-E520-28AE-50C0-B35CA07E554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3214" b="90536" l="10000" r="90000">
                        <a14:foregroundMark x1="52333" y1="8214" x2="52333" y2="8214"/>
                        <a14:foregroundMark x1="43444" y1="90536" x2="51222" y2="89643"/>
                        <a14:foregroundMark x1="42667" y1="3036" x2="48556" y2="3214"/>
                        <a14:foregroundMark x1="48556" y1="3214" x2="48889" y2="4643"/>
                      </a14:backgroundRemoval>
                    </a14:imgEffect>
                  </a14:imgLayer>
                </a14:imgProps>
              </a:ext>
              <a:ext uri="{28A0092B-C50C-407E-A947-70E740481C1C}">
                <a14:useLocalDpi xmlns:a14="http://schemas.microsoft.com/office/drawing/2010/main" val="0"/>
              </a:ext>
            </a:extLst>
          </a:blip>
          <a:stretch>
            <a:fillRect/>
          </a:stretch>
        </p:blipFill>
        <p:spPr>
          <a:xfrm>
            <a:off x="6591465" y="3880532"/>
            <a:ext cx="1846072" cy="1148667"/>
          </a:xfrm>
          <a:prstGeom prst="rect">
            <a:avLst/>
          </a:prstGeom>
        </p:spPr>
      </p:pic>
      <p:pic>
        <p:nvPicPr>
          <p:cNvPr id="45" name="Picture 44">
            <a:extLst>
              <a:ext uri="{FF2B5EF4-FFF2-40B4-BE49-F238E27FC236}">
                <a16:creationId xmlns:a16="http://schemas.microsoft.com/office/drawing/2014/main" id="{4834652D-9989-22FD-2358-22C05807454D}"/>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3429" r="99143">
                        <a14:foregroundMark x1="4000" y1="45714" x2="3429" y2="50571"/>
                        <a14:foregroundMark x1="45429" y1="79714" x2="54000" y2="72857"/>
                        <a14:foregroundMark x1="62571" y1="61429" x2="67429" y2="58286"/>
                        <a14:foregroundMark x1="81714" y1="20000" x2="82927" y2="20433"/>
                        <a14:foregroundMark x1="91117" y1="23004" x2="94000" y2="24286"/>
                        <a14:foregroundMark x1="80286" y1="19714" x2="82941" y2="20461"/>
                        <a14:foregroundMark x1="97143" y1="28286" x2="97143" y2="28286"/>
                        <a14:foregroundMark x1="98994" y1="32000" x2="99143" y2="32286"/>
                        <a14:foregroundMark x1="96487" y1="27179" x2="98994" y2="32000"/>
                        <a14:foregroundMark x1="95429" y1="25143" x2="95668" y2="25603"/>
                        <a14:foregroundMark x1="95714" y1="26286" x2="95714" y2="26286"/>
                        <a14:foregroundMark x1="97143" y1="28000" x2="97143" y2="28000"/>
                        <a14:foregroundMark x1="97714" y1="29143" x2="97714" y2="29143"/>
                        <a14:foregroundMark x1="96857" y1="27143" x2="96857" y2="27143"/>
                        <a14:backgroundMark x1="84000" y1="22000" x2="84000" y2="22000"/>
                        <a14:backgroundMark x1="84857" y1="22286" x2="84857" y2="22286"/>
                        <a14:backgroundMark x1="86286" y1="23143" x2="83714" y2="22000"/>
                        <a14:backgroundMark x1="88286" y1="23143" x2="85714" y2="22286"/>
                        <a14:backgroundMark x1="99143" y1="32000" x2="99143" y2="32000"/>
                        <a14:backgroundMark x1="99143" y1="32286" x2="99143" y2="32286"/>
                        <a14:backgroundMark x1="98857" y1="33429" x2="98857" y2="33429"/>
                        <a14:backgroundMark x1="96666" y1="28000" x2="96571" y2="27429"/>
                        <a14:backgroundMark x1="96857" y1="29143" x2="96666" y2="28000"/>
                        <a14:backgroundMark x1="97143" y1="29143" x2="97143" y2="28857"/>
                        <a14:backgroundMark x1="97143" y1="30286" x2="97143" y2="29143"/>
                        <a14:backgroundMark x1="89429" y1="23429" x2="88000" y2="22000"/>
                        <a14:backgroundMark x1="82286" y1="21429" x2="90571" y2="23714"/>
                      </a14:backgroundRemoval>
                    </a14:imgEffect>
                  </a14:imgLayer>
                </a14:imgProps>
              </a:ext>
              <a:ext uri="{28A0092B-C50C-407E-A947-70E740481C1C}">
                <a14:useLocalDpi xmlns:a14="http://schemas.microsoft.com/office/drawing/2010/main" val="0"/>
              </a:ext>
            </a:extLst>
          </a:blip>
          <a:stretch>
            <a:fillRect/>
          </a:stretch>
        </p:blipFill>
        <p:spPr>
          <a:xfrm>
            <a:off x="6837589" y="834758"/>
            <a:ext cx="1282432" cy="1282432"/>
          </a:xfrm>
          <a:prstGeom prst="rect">
            <a:avLst/>
          </a:prstGeom>
        </p:spPr>
      </p:pic>
      <p:pic>
        <p:nvPicPr>
          <p:cNvPr id="46" name="Picture 45">
            <a:extLst>
              <a:ext uri="{FF2B5EF4-FFF2-40B4-BE49-F238E27FC236}">
                <a16:creationId xmlns:a16="http://schemas.microsoft.com/office/drawing/2014/main" id="{5022F208-4B90-D0E4-0A5A-1B50B8D1FBDB}"/>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17712" y="4816278"/>
            <a:ext cx="1455864" cy="1455864"/>
          </a:xfrm>
          <a:prstGeom prst="rect">
            <a:avLst/>
          </a:prstGeom>
        </p:spPr>
      </p:pic>
      <p:pic>
        <p:nvPicPr>
          <p:cNvPr id="47" name="Picture 46">
            <a:extLst>
              <a:ext uri="{FF2B5EF4-FFF2-40B4-BE49-F238E27FC236}">
                <a16:creationId xmlns:a16="http://schemas.microsoft.com/office/drawing/2014/main" id="{1ED88F28-6E3A-CE78-2F1E-D3CB44A9B4F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65954" y="5029199"/>
            <a:ext cx="1292527" cy="1090569"/>
          </a:xfrm>
          <a:prstGeom prst="rect">
            <a:avLst/>
          </a:prstGeom>
        </p:spPr>
      </p:pic>
      <p:pic>
        <p:nvPicPr>
          <p:cNvPr id="26" name="Picture 25">
            <a:extLst>
              <a:ext uri="{FF2B5EF4-FFF2-40B4-BE49-F238E27FC236}">
                <a16:creationId xmlns:a16="http://schemas.microsoft.com/office/drawing/2014/main" id="{E71D1595-63DB-3AF1-9C37-5EF5C588B4C1}"/>
              </a:ext>
            </a:extLst>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4800" b="95600" l="10000" r="90000">
                        <a14:foregroundMark x1="55400" y1="92200" x2="55400" y2="92200"/>
                        <a14:foregroundMark x1="61200" y1="95600" x2="61200" y2="95600"/>
                        <a14:foregroundMark x1="40200" y1="4800" x2="40200" y2="4800"/>
                        <a14:foregroundMark x1="20200" y1="50600" x2="20200" y2="50600"/>
                        <a14:foregroundMark x1="20400" y1="57000" x2="20400" y2="57000"/>
                        <a14:foregroundMark x1="60200" y1="78600" x2="60200" y2="78600"/>
                        <a14:foregroundMark x1="50600" y1="83400" x2="50600" y2="83400"/>
                        <a14:foregroundMark x1="36800" y1="85600" x2="36800" y2="85600"/>
                        <a14:foregroundMark x1="37400" y1="84600" x2="37400" y2="84600"/>
                      </a14:backgroundRemoval>
                    </a14:imgEffect>
                  </a14:imgLayer>
                </a14:imgProps>
              </a:ext>
              <a:ext uri="{28A0092B-C50C-407E-A947-70E740481C1C}">
                <a14:useLocalDpi xmlns:a14="http://schemas.microsoft.com/office/drawing/2010/main" val="0"/>
              </a:ext>
            </a:extLst>
          </a:blip>
          <a:stretch>
            <a:fillRect/>
          </a:stretch>
        </p:blipFill>
        <p:spPr>
          <a:xfrm>
            <a:off x="4248335" y="3785280"/>
            <a:ext cx="1343446" cy="1343446"/>
          </a:xfrm>
          <a:prstGeom prst="rect">
            <a:avLst/>
          </a:prstGeom>
        </p:spPr>
      </p:pic>
      <p:pic>
        <p:nvPicPr>
          <p:cNvPr id="34" name="Picture 33">
            <a:extLst>
              <a:ext uri="{FF2B5EF4-FFF2-40B4-BE49-F238E27FC236}">
                <a16:creationId xmlns:a16="http://schemas.microsoft.com/office/drawing/2014/main" id="{8B51480E-E57D-EA59-5C72-820C2C8FF708}"/>
              </a:ext>
            </a:extLst>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8432" b="92411" l="2250" r="95500">
                        <a14:foregroundMark x1="5938" y1="78246" x2="11313" y2="42664"/>
                        <a14:foregroundMark x1="11313" y1="42664" x2="16859" y2="45008"/>
                        <a14:foregroundMark x1="21688" y1="47049" x2="26563" y2="81450"/>
                        <a14:foregroundMark x1="2250" y1="76223" x2="9438" y2="83474"/>
                        <a14:foregroundMark x1="92188" y1="37437" x2="80625" y2="34401"/>
                        <a14:foregroundMark x1="80625" y1="34401" x2="77563" y2="66779"/>
                        <a14:foregroundMark x1="77563" y1="66779" x2="89188" y2="84992"/>
                        <a14:foregroundMark x1="89188" y1="84992" x2="95500" y2="65093"/>
                        <a14:foregroundMark x1="48875" y1="8600" x2="52000" y2="10118"/>
                        <a14:foregroundMark x1="10438" y1="81450" x2="11188" y2="76728"/>
                        <a14:foregroundMark x1="77625" y1="79764" x2="80938" y2="87184"/>
                        <a14:foregroundMark x1="83813" y1="91400" x2="87313" y2="92411"/>
                        <a14:foregroundMark x1="74875" y1="65599" x2="76438" y2="73019"/>
                        <a14:foregroundMark x1="74875" y1="57336" x2="74875" y2="63069"/>
                        <a14:foregroundMark x1="95125" y1="85666" x2="95125" y2="85666"/>
                        <a14:backgroundMark x1="19563" y1="45700" x2="19563" y2="45700"/>
                        <a14:backgroundMark x1="19125" y1="47386" x2="19125" y2="47386"/>
                        <a14:backgroundMark x1="18563" y1="45194" x2="19938" y2="45700"/>
                        <a14:backgroundMark x1="18938" y1="46206" x2="20125" y2="46880"/>
                        <a14:backgroundMark x1="18188" y1="44688" x2="18188" y2="46206"/>
                        <a14:backgroundMark x1="20125" y1="46880" x2="20125" y2="48398"/>
                        <a14:backgroundMark x1="20313" y1="45700" x2="20313" y2="47386"/>
                      </a14:backgroundRemoval>
                    </a14:imgEffect>
                  </a14:imgLayer>
                </a14:imgProps>
              </a:ext>
              <a:ext uri="{28A0092B-C50C-407E-A947-70E740481C1C}">
                <a14:useLocalDpi xmlns:a14="http://schemas.microsoft.com/office/drawing/2010/main" val="0"/>
              </a:ext>
            </a:extLst>
          </a:blip>
          <a:stretch>
            <a:fillRect/>
          </a:stretch>
        </p:blipFill>
        <p:spPr>
          <a:xfrm>
            <a:off x="3880000" y="5381214"/>
            <a:ext cx="879567" cy="325990"/>
          </a:xfrm>
          <a:prstGeom prst="rect">
            <a:avLst/>
          </a:prstGeom>
        </p:spPr>
      </p:pic>
      <p:sp>
        <p:nvSpPr>
          <p:cNvPr id="35" name="TextBox 34">
            <a:extLst>
              <a:ext uri="{FF2B5EF4-FFF2-40B4-BE49-F238E27FC236}">
                <a16:creationId xmlns:a16="http://schemas.microsoft.com/office/drawing/2014/main" id="{6BF23777-0D3B-4E8D-0935-1E13AE26A40D}"/>
              </a:ext>
            </a:extLst>
          </p:cNvPr>
          <p:cNvSpPr txBox="1"/>
          <p:nvPr/>
        </p:nvSpPr>
        <p:spPr>
          <a:xfrm>
            <a:off x="4714282" y="5313376"/>
            <a:ext cx="1278819" cy="461665"/>
          </a:xfrm>
          <a:prstGeom prst="rect">
            <a:avLst/>
          </a:prstGeom>
          <a:noFill/>
        </p:spPr>
        <p:txBody>
          <a:bodyPr wrap="square" rtlCol="0">
            <a:spAutoFit/>
          </a:bodyPr>
          <a:lstStyle/>
          <a:p>
            <a:r>
              <a:rPr lang="en-US" sz="2400">
                <a:latin typeface="Times New Roman" panose="02020603050405020304" pitchFamily="18" charset="0"/>
                <a:cs typeface="Times New Roman" panose="02020603050405020304" pitchFamily="18" charset="0"/>
              </a:rPr>
              <a:t>1 2 3 4 5</a:t>
            </a:r>
          </a:p>
        </p:txBody>
      </p:sp>
      <p:pic>
        <p:nvPicPr>
          <p:cNvPr id="36" name="Picture 35">
            <a:extLst>
              <a:ext uri="{FF2B5EF4-FFF2-40B4-BE49-F238E27FC236}">
                <a16:creationId xmlns:a16="http://schemas.microsoft.com/office/drawing/2014/main" id="{8EF5C0DA-11B7-A8F7-20EA-3E646E2F0209}"/>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272013" y="4037574"/>
            <a:ext cx="778701" cy="778701"/>
          </a:xfrm>
          <a:prstGeom prst="rect">
            <a:avLst/>
          </a:prstGeom>
        </p:spPr>
      </p:pic>
      <p:pic>
        <p:nvPicPr>
          <p:cNvPr id="37" name="Picture 36">
            <a:extLst>
              <a:ext uri="{FF2B5EF4-FFF2-40B4-BE49-F238E27FC236}">
                <a16:creationId xmlns:a16="http://schemas.microsoft.com/office/drawing/2014/main" id="{728AB4A5-0A92-970F-BB48-99D149308C9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378903" y="2959718"/>
            <a:ext cx="876078" cy="876078"/>
          </a:xfrm>
          <a:prstGeom prst="rect">
            <a:avLst/>
          </a:prstGeom>
        </p:spPr>
      </p:pic>
      <p:pic>
        <p:nvPicPr>
          <p:cNvPr id="38" name="Picture 37">
            <a:extLst>
              <a:ext uri="{FF2B5EF4-FFF2-40B4-BE49-F238E27FC236}">
                <a16:creationId xmlns:a16="http://schemas.microsoft.com/office/drawing/2014/main" id="{41C3EF4C-5B9B-636C-697D-3F5318F802C7}"/>
              </a:ext>
            </a:extLst>
          </p:cNvPr>
          <p:cNvPicPr>
            <a:picLocks noChangeAspect="1"/>
          </p:cNvPicPr>
          <p:nvPr/>
        </p:nvPicPr>
        <p:blipFill>
          <a:blip r:embed="rId18" cstate="print">
            <a:extLst>
              <a:ext uri="{BEBA8EAE-BF5A-486C-A8C5-ECC9F3942E4B}">
                <a14:imgProps xmlns:a14="http://schemas.microsoft.com/office/drawing/2010/main">
                  <a14:imgLayer r:embed="rId19">
                    <a14:imgEffect>
                      <a14:backgroundRemoval t="10000" b="90000" l="10000" r="90000">
                        <a14:foregroundMark x1="24060" y1="32632" x2="23684" y2="33158"/>
                        <a14:foregroundMark x1="61278" y1="18947" x2="62782" y2="18947"/>
                      </a14:backgroundRemoval>
                    </a14:imgEffect>
                  </a14:imgLayer>
                </a14:imgProps>
              </a:ext>
              <a:ext uri="{28A0092B-C50C-407E-A947-70E740481C1C}">
                <a14:useLocalDpi xmlns:a14="http://schemas.microsoft.com/office/drawing/2010/main" val="0"/>
              </a:ext>
            </a:extLst>
          </a:blip>
          <a:stretch>
            <a:fillRect/>
          </a:stretch>
        </p:blipFill>
        <p:spPr>
          <a:xfrm>
            <a:off x="4620784" y="3170342"/>
            <a:ext cx="988290" cy="705921"/>
          </a:xfrm>
          <a:prstGeom prst="rect">
            <a:avLst/>
          </a:prstGeom>
        </p:spPr>
      </p:pic>
      <p:sp>
        <p:nvSpPr>
          <p:cNvPr id="41" name="Speech Bubble: Rectangle with Corners Rounded 40">
            <a:extLst>
              <a:ext uri="{FF2B5EF4-FFF2-40B4-BE49-F238E27FC236}">
                <a16:creationId xmlns:a16="http://schemas.microsoft.com/office/drawing/2014/main" id="{0FD01595-C14C-95D6-50BB-EFE846A2637C}"/>
              </a:ext>
            </a:extLst>
          </p:cNvPr>
          <p:cNvSpPr/>
          <p:nvPr/>
        </p:nvSpPr>
        <p:spPr>
          <a:xfrm>
            <a:off x="6197736" y="5261878"/>
            <a:ext cx="2706403" cy="1101012"/>
          </a:xfrm>
          <a:prstGeom prst="wedgeRoundRectCallout">
            <a:avLst>
              <a:gd name="adj1" fmla="val -68065"/>
              <a:gd name="adj2" fmla="val 5720"/>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Times New Roman" panose="02020603050405020304" pitchFamily="18" charset="0"/>
                <a:cs typeface="Times New Roman" panose="02020603050405020304" pitchFamily="18" charset="0"/>
              </a:rPr>
              <a:t>Thiết bị vào được dùng để đưa thông tin vào máy tính</a:t>
            </a:r>
          </a:p>
        </p:txBody>
      </p:sp>
    </p:spTree>
    <p:extLst>
      <p:ext uri="{BB962C8B-B14F-4D97-AF65-F5344CB8AC3E}">
        <p14:creationId xmlns:p14="http://schemas.microsoft.com/office/powerpoint/2010/main" val="1104198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fltVal val="0"/>
                                          </p:val>
                                        </p:tav>
                                        <p:tav tm="100000">
                                          <p:val>
                                            <p:strVal val="#ppt_w"/>
                                          </p:val>
                                        </p:tav>
                                      </p:tavLst>
                                    </p:anim>
                                    <p:anim calcmode="lin" valueType="num">
                                      <p:cBhvr>
                                        <p:cTn id="30" dur="500" fill="hold"/>
                                        <p:tgtEl>
                                          <p:spTgt spid="35"/>
                                        </p:tgtEl>
                                        <p:attrNameLst>
                                          <p:attrName>ppt_h</p:attrName>
                                        </p:attrNameLst>
                                      </p:cBhvr>
                                      <p:tavLst>
                                        <p:tav tm="0">
                                          <p:val>
                                            <p:fltVal val="0"/>
                                          </p:val>
                                        </p:tav>
                                        <p:tav tm="100000">
                                          <p:val>
                                            <p:strVal val="#ppt_h"/>
                                          </p:val>
                                        </p:tav>
                                      </p:tavLst>
                                    </p:anim>
                                    <p:animEffect transition="in" filter="fade">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par>
                                <p:cTn id="37" presetID="10" presetClass="exit" presetSubtype="0" fill="hold" grpId="0" nodeType="withEffect">
                                  <p:stCondLst>
                                    <p:cond delay="0"/>
                                  </p:stCondLst>
                                  <p:childTnLst>
                                    <p:animEffect transition="out" filter="fade">
                                      <p:cBhvr>
                                        <p:cTn id="38" dur="500"/>
                                        <p:tgtEl>
                                          <p:spTgt spid="27"/>
                                        </p:tgtEl>
                                      </p:cBhvr>
                                    </p:animEffect>
                                    <p:set>
                                      <p:cBhvr>
                                        <p:cTn id="39" dur="1" fill="hold">
                                          <p:stCondLst>
                                            <p:cond delay="499"/>
                                          </p:stCondLst>
                                        </p:cTn>
                                        <p:tgtEl>
                                          <p:spTgt spid="2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9" grpId="0" animBg="1"/>
      <p:bldP spid="50" grpId="0" animBg="1"/>
      <p:bldP spid="27" grpId="0" animBg="1"/>
      <p:bldP spid="35" grpId="0"/>
      <p:bldP spid="4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Rounded Corners 32">
            <a:extLst>
              <a:ext uri="{FF2B5EF4-FFF2-40B4-BE49-F238E27FC236}">
                <a16:creationId xmlns:a16="http://schemas.microsoft.com/office/drawing/2014/main" id="{1D270324-BA8E-8CE3-224F-E6FCE7295558}"/>
              </a:ext>
            </a:extLst>
          </p:cNvPr>
          <p:cNvSpPr/>
          <p:nvPr/>
        </p:nvSpPr>
        <p:spPr>
          <a:xfrm>
            <a:off x="9220201" y="2117190"/>
            <a:ext cx="1854751" cy="4078398"/>
          </a:xfrm>
          <a:prstGeom prst="roundRect">
            <a:avLst/>
          </a:prstGeom>
          <a:solidFill>
            <a:srgbClr val="608F3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kern="1200">
                <a:latin typeface="Times New Roman" panose="02020603050405020304" pitchFamily="18" charset="0"/>
                <a:cs typeface="Times New Roman" panose="02020603050405020304" pitchFamily="18" charset="0"/>
              </a:rPr>
              <a:t>Thiết bị </a:t>
            </a:r>
            <a:r>
              <a:rPr lang="en-US" sz="2400">
                <a:latin typeface="Times New Roman" panose="02020603050405020304" pitchFamily="18" charset="0"/>
                <a:cs typeface="Times New Roman" panose="02020603050405020304" pitchFamily="18" charset="0"/>
              </a:rPr>
              <a:t>ra</a:t>
            </a:r>
            <a:endParaRPr lang="en-US" sz="2400" kern="1200">
              <a:latin typeface="Times New Roman" panose="02020603050405020304" pitchFamily="18" charset="0"/>
              <a:cs typeface="Times New Roman" panose="02020603050405020304" pitchFamily="18" charset="0"/>
            </a:endParaRPr>
          </a:p>
          <a:p>
            <a:pPr algn="ctr"/>
            <a:endParaRPr lang="en-US" sz="2400">
              <a:latin typeface="Times New Roman" panose="02020603050405020304" pitchFamily="18" charset="0"/>
              <a:cs typeface="Times New Roman" panose="02020603050405020304" pitchFamily="18" charset="0"/>
            </a:endParaRPr>
          </a:p>
          <a:p>
            <a:pPr algn="ctr"/>
            <a:endParaRPr lang="en-US" sz="2400" kern="1200">
              <a:latin typeface="Times New Roman" panose="02020603050405020304" pitchFamily="18" charset="0"/>
              <a:cs typeface="Times New Roman" panose="02020603050405020304" pitchFamily="18" charset="0"/>
            </a:endParaRPr>
          </a:p>
          <a:p>
            <a:pPr algn="ctr"/>
            <a:endParaRPr lang="en-US" sz="2400" kern="1200">
              <a:latin typeface="Times New Roman" panose="02020603050405020304" pitchFamily="18" charset="0"/>
              <a:cs typeface="Times New Roman" panose="02020603050405020304" pitchFamily="18" charset="0"/>
            </a:endParaRPr>
          </a:p>
          <a:p>
            <a:pPr algn="ctr"/>
            <a:endParaRPr lang="en-US" sz="2400">
              <a:latin typeface="Times New Roman" panose="02020603050405020304" pitchFamily="18" charset="0"/>
              <a:cs typeface="Times New Roman" panose="02020603050405020304" pitchFamily="18" charset="0"/>
            </a:endParaRPr>
          </a:p>
          <a:p>
            <a:pPr algn="ctr"/>
            <a:endParaRPr lang="en-US" sz="2400" kern="1200">
              <a:latin typeface="Times New Roman" panose="02020603050405020304" pitchFamily="18" charset="0"/>
              <a:cs typeface="Times New Roman" panose="02020603050405020304" pitchFamily="18" charset="0"/>
            </a:endParaRPr>
          </a:p>
          <a:p>
            <a:pPr algn="ctr"/>
            <a:endParaRPr lang="en-US" sz="2400"/>
          </a:p>
          <a:p>
            <a:pPr algn="ctr"/>
            <a:endParaRPr lang="en-US" sz="2400"/>
          </a:p>
          <a:p>
            <a:pPr algn="ctr"/>
            <a:endParaRPr lang="en-US" sz="2400"/>
          </a:p>
          <a:p>
            <a:pPr algn="ctr"/>
            <a:endParaRPr lang="en-US" sz="2400"/>
          </a:p>
        </p:txBody>
      </p:sp>
      <p:sp>
        <p:nvSpPr>
          <p:cNvPr id="4" name="!!1">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1. THIẾT BỊ VÀO - RA</a:t>
            </a:r>
          </a:p>
        </p:txBody>
      </p:sp>
      <p:sp>
        <p:nvSpPr>
          <p:cNvPr id="30" name="Freeform: Shape 29">
            <a:extLst>
              <a:ext uri="{FF2B5EF4-FFF2-40B4-BE49-F238E27FC236}">
                <a16:creationId xmlns:a16="http://schemas.microsoft.com/office/drawing/2014/main" id="{67916F03-13DC-AE27-58A8-87D76626265F}"/>
              </a:ext>
            </a:extLst>
          </p:cNvPr>
          <p:cNvSpPr/>
          <p:nvPr/>
        </p:nvSpPr>
        <p:spPr>
          <a:xfrm>
            <a:off x="590117" y="1079968"/>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Thành phần của máy tính</a:t>
            </a:r>
          </a:p>
        </p:txBody>
      </p:sp>
      <p:sp>
        <p:nvSpPr>
          <p:cNvPr id="31" name="Freeform: Shape 30">
            <a:extLst>
              <a:ext uri="{FF2B5EF4-FFF2-40B4-BE49-F238E27FC236}">
                <a16:creationId xmlns:a16="http://schemas.microsoft.com/office/drawing/2014/main" id="{23EFDB85-C35F-0E79-459B-2D427F89E635}"/>
              </a:ext>
            </a:extLst>
          </p:cNvPr>
          <p:cNvSpPr/>
          <p:nvPr/>
        </p:nvSpPr>
        <p:spPr>
          <a:xfrm>
            <a:off x="1292077" y="2082767"/>
            <a:ext cx="424715" cy="353929"/>
          </a:xfrm>
          <a:custGeom>
            <a:avLst/>
            <a:gdLst>
              <a:gd name="connsiteX0" fmla="*/ 0 w 353929"/>
              <a:gd name="connsiteY0" fmla="*/ 84943 h 424715"/>
              <a:gd name="connsiteX1" fmla="*/ 176965 w 353929"/>
              <a:gd name="connsiteY1" fmla="*/ 84943 h 424715"/>
              <a:gd name="connsiteX2" fmla="*/ 176965 w 353929"/>
              <a:gd name="connsiteY2" fmla="*/ 0 h 424715"/>
              <a:gd name="connsiteX3" fmla="*/ 353929 w 353929"/>
              <a:gd name="connsiteY3" fmla="*/ 212358 h 424715"/>
              <a:gd name="connsiteX4" fmla="*/ 176965 w 353929"/>
              <a:gd name="connsiteY4" fmla="*/ 424715 h 424715"/>
              <a:gd name="connsiteX5" fmla="*/ 176965 w 353929"/>
              <a:gd name="connsiteY5" fmla="*/ 339772 h 424715"/>
              <a:gd name="connsiteX6" fmla="*/ 0 w 353929"/>
              <a:gd name="connsiteY6" fmla="*/ 339772 h 424715"/>
              <a:gd name="connsiteX7" fmla="*/ 0 w 353929"/>
              <a:gd name="connsiteY7" fmla="*/ 84943 h 42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29" h="424715">
                <a:moveTo>
                  <a:pt x="283143" y="0"/>
                </a:moveTo>
                <a:lnTo>
                  <a:pt x="283143" y="212358"/>
                </a:lnTo>
                <a:lnTo>
                  <a:pt x="353929" y="212358"/>
                </a:lnTo>
                <a:lnTo>
                  <a:pt x="176964" y="424715"/>
                </a:lnTo>
                <a:lnTo>
                  <a:pt x="0" y="212358"/>
                </a:lnTo>
                <a:lnTo>
                  <a:pt x="70786" y="212358"/>
                </a:lnTo>
                <a:lnTo>
                  <a:pt x="70786" y="0"/>
                </a:lnTo>
                <a:lnTo>
                  <a:pt x="283143" y="0"/>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84944" tIns="0" rIns="84942" bIns="106179"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Times New Roman" panose="02020603050405020304" pitchFamily="18" charset="0"/>
              <a:cs typeface="Times New Roman" panose="02020603050405020304" pitchFamily="18" charset="0"/>
            </a:endParaRPr>
          </a:p>
        </p:txBody>
      </p:sp>
      <p:sp>
        <p:nvSpPr>
          <p:cNvPr id="48" name="Freeform: Shape 47">
            <a:extLst>
              <a:ext uri="{FF2B5EF4-FFF2-40B4-BE49-F238E27FC236}">
                <a16:creationId xmlns:a16="http://schemas.microsoft.com/office/drawing/2014/main" id="{C738C78B-C187-0E40-C037-9C92AFE04CC5}"/>
              </a:ext>
            </a:extLst>
          </p:cNvPr>
          <p:cNvSpPr/>
          <p:nvPr/>
        </p:nvSpPr>
        <p:spPr>
          <a:xfrm>
            <a:off x="590117" y="2495685"/>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259844"/>
              <a:satOff val="2656"/>
              <a:lumOff val="-1438"/>
              <a:alphaOff val="0"/>
            </a:schemeClr>
          </a:fillRef>
          <a:effectRef idx="0">
            <a:schemeClr val="accent5">
              <a:hueOff val="-259844"/>
              <a:satOff val="2656"/>
              <a:lumOff val="-1438"/>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Các dạng thông tin</a:t>
            </a:r>
          </a:p>
        </p:txBody>
      </p:sp>
      <p:sp>
        <p:nvSpPr>
          <p:cNvPr id="49" name="Freeform: Shape 48">
            <a:extLst>
              <a:ext uri="{FF2B5EF4-FFF2-40B4-BE49-F238E27FC236}">
                <a16:creationId xmlns:a16="http://schemas.microsoft.com/office/drawing/2014/main" id="{8FD0EB36-FC63-8D04-B5F1-CE1860576803}"/>
              </a:ext>
            </a:extLst>
          </p:cNvPr>
          <p:cNvSpPr/>
          <p:nvPr/>
        </p:nvSpPr>
        <p:spPr>
          <a:xfrm>
            <a:off x="1292077" y="3498484"/>
            <a:ext cx="424715" cy="353929"/>
          </a:xfrm>
          <a:custGeom>
            <a:avLst/>
            <a:gdLst>
              <a:gd name="connsiteX0" fmla="*/ 0 w 353929"/>
              <a:gd name="connsiteY0" fmla="*/ 84943 h 424715"/>
              <a:gd name="connsiteX1" fmla="*/ 176965 w 353929"/>
              <a:gd name="connsiteY1" fmla="*/ 84943 h 424715"/>
              <a:gd name="connsiteX2" fmla="*/ 176965 w 353929"/>
              <a:gd name="connsiteY2" fmla="*/ 0 h 424715"/>
              <a:gd name="connsiteX3" fmla="*/ 353929 w 353929"/>
              <a:gd name="connsiteY3" fmla="*/ 212358 h 424715"/>
              <a:gd name="connsiteX4" fmla="*/ 176965 w 353929"/>
              <a:gd name="connsiteY4" fmla="*/ 424715 h 424715"/>
              <a:gd name="connsiteX5" fmla="*/ 176965 w 353929"/>
              <a:gd name="connsiteY5" fmla="*/ 339772 h 424715"/>
              <a:gd name="connsiteX6" fmla="*/ 0 w 353929"/>
              <a:gd name="connsiteY6" fmla="*/ 339772 h 424715"/>
              <a:gd name="connsiteX7" fmla="*/ 0 w 353929"/>
              <a:gd name="connsiteY7" fmla="*/ 84943 h 42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29" h="424715">
                <a:moveTo>
                  <a:pt x="283143" y="0"/>
                </a:moveTo>
                <a:lnTo>
                  <a:pt x="283143" y="212358"/>
                </a:lnTo>
                <a:lnTo>
                  <a:pt x="353929" y="212358"/>
                </a:lnTo>
                <a:lnTo>
                  <a:pt x="176964" y="424715"/>
                </a:lnTo>
                <a:lnTo>
                  <a:pt x="0" y="212358"/>
                </a:lnTo>
                <a:lnTo>
                  <a:pt x="70786" y="212358"/>
                </a:lnTo>
                <a:lnTo>
                  <a:pt x="70786" y="0"/>
                </a:lnTo>
                <a:lnTo>
                  <a:pt x="283143" y="0"/>
                </a:lnTo>
                <a:close/>
              </a:path>
            </a:pathLst>
          </a:custGeom>
        </p:spPr>
        <p:style>
          <a:lnRef idx="0">
            <a:schemeClr val="lt1">
              <a:hueOff val="0"/>
              <a:satOff val="0"/>
              <a:lumOff val="0"/>
              <a:alphaOff val="0"/>
            </a:schemeClr>
          </a:lnRef>
          <a:fillRef idx="1">
            <a:schemeClr val="accent5">
              <a:hueOff val="-389766"/>
              <a:satOff val="3984"/>
              <a:lumOff val="-2157"/>
              <a:alphaOff val="0"/>
            </a:schemeClr>
          </a:fillRef>
          <a:effectRef idx="0">
            <a:schemeClr val="accent5">
              <a:hueOff val="-389766"/>
              <a:satOff val="3984"/>
              <a:lumOff val="-2157"/>
              <a:alphaOff val="0"/>
            </a:schemeClr>
          </a:effectRef>
          <a:fontRef idx="minor">
            <a:schemeClr val="lt1"/>
          </a:fontRef>
        </p:style>
        <p:txBody>
          <a:bodyPr spcFirstLastPara="0" vert="horz" wrap="square" lIns="84944" tIns="0" rIns="84942" bIns="106179"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Times New Roman" panose="02020603050405020304" pitchFamily="18" charset="0"/>
              <a:cs typeface="Times New Roman" panose="02020603050405020304" pitchFamily="18" charset="0"/>
            </a:endParaRPr>
          </a:p>
        </p:txBody>
      </p:sp>
      <p:sp>
        <p:nvSpPr>
          <p:cNvPr id="50" name="Freeform: Shape 49">
            <a:extLst>
              <a:ext uri="{FF2B5EF4-FFF2-40B4-BE49-F238E27FC236}">
                <a16:creationId xmlns:a16="http://schemas.microsoft.com/office/drawing/2014/main" id="{B758E432-1B77-3A8E-3468-933AE7C24550}"/>
              </a:ext>
            </a:extLst>
          </p:cNvPr>
          <p:cNvSpPr/>
          <p:nvPr/>
        </p:nvSpPr>
        <p:spPr>
          <a:xfrm>
            <a:off x="590117" y="3911402"/>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519688"/>
              <a:satOff val="5313"/>
              <a:lumOff val="-2876"/>
              <a:alphaOff val="0"/>
            </a:schemeClr>
          </a:fillRef>
          <a:effectRef idx="0">
            <a:schemeClr val="accent5">
              <a:hueOff val="-519688"/>
              <a:satOff val="5313"/>
              <a:lumOff val="-2876"/>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Thiết bị vào</a:t>
            </a:r>
          </a:p>
        </p:txBody>
      </p:sp>
      <p:sp>
        <p:nvSpPr>
          <p:cNvPr id="51" name="Freeform: Shape 50">
            <a:extLst>
              <a:ext uri="{FF2B5EF4-FFF2-40B4-BE49-F238E27FC236}">
                <a16:creationId xmlns:a16="http://schemas.microsoft.com/office/drawing/2014/main" id="{251B8435-935A-DD8D-B04D-206468E0B192}"/>
              </a:ext>
            </a:extLst>
          </p:cNvPr>
          <p:cNvSpPr/>
          <p:nvPr/>
        </p:nvSpPr>
        <p:spPr>
          <a:xfrm>
            <a:off x="1292077" y="4914202"/>
            <a:ext cx="424715" cy="353929"/>
          </a:xfrm>
          <a:custGeom>
            <a:avLst/>
            <a:gdLst>
              <a:gd name="connsiteX0" fmla="*/ 0 w 353929"/>
              <a:gd name="connsiteY0" fmla="*/ 84943 h 424715"/>
              <a:gd name="connsiteX1" fmla="*/ 176965 w 353929"/>
              <a:gd name="connsiteY1" fmla="*/ 84943 h 424715"/>
              <a:gd name="connsiteX2" fmla="*/ 176965 w 353929"/>
              <a:gd name="connsiteY2" fmla="*/ 0 h 424715"/>
              <a:gd name="connsiteX3" fmla="*/ 353929 w 353929"/>
              <a:gd name="connsiteY3" fmla="*/ 212358 h 424715"/>
              <a:gd name="connsiteX4" fmla="*/ 176965 w 353929"/>
              <a:gd name="connsiteY4" fmla="*/ 424715 h 424715"/>
              <a:gd name="connsiteX5" fmla="*/ 176965 w 353929"/>
              <a:gd name="connsiteY5" fmla="*/ 339772 h 424715"/>
              <a:gd name="connsiteX6" fmla="*/ 0 w 353929"/>
              <a:gd name="connsiteY6" fmla="*/ 339772 h 424715"/>
              <a:gd name="connsiteX7" fmla="*/ 0 w 353929"/>
              <a:gd name="connsiteY7" fmla="*/ 84943 h 42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29" h="424715">
                <a:moveTo>
                  <a:pt x="283143" y="0"/>
                </a:moveTo>
                <a:lnTo>
                  <a:pt x="283143" y="212358"/>
                </a:lnTo>
                <a:lnTo>
                  <a:pt x="353929" y="212358"/>
                </a:lnTo>
                <a:lnTo>
                  <a:pt x="176964" y="424715"/>
                </a:lnTo>
                <a:lnTo>
                  <a:pt x="0" y="212358"/>
                </a:lnTo>
                <a:lnTo>
                  <a:pt x="70786" y="212358"/>
                </a:lnTo>
                <a:lnTo>
                  <a:pt x="70786" y="0"/>
                </a:lnTo>
                <a:lnTo>
                  <a:pt x="283143" y="0"/>
                </a:lnTo>
                <a:close/>
              </a:path>
            </a:pathLst>
          </a:custGeom>
        </p:spPr>
        <p:style>
          <a:lnRef idx="0">
            <a:schemeClr val="lt1">
              <a:hueOff val="0"/>
              <a:satOff val="0"/>
              <a:lumOff val="0"/>
              <a:alphaOff val="0"/>
            </a:schemeClr>
          </a:lnRef>
          <a:fillRef idx="1">
            <a:schemeClr val="accent5">
              <a:hueOff val="-779532"/>
              <a:satOff val="7969"/>
              <a:lumOff val="-4314"/>
              <a:alphaOff val="0"/>
            </a:schemeClr>
          </a:fillRef>
          <a:effectRef idx="0">
            <a:schemeClr val="accent5">
              <a:hueOff val="-779532"/>
              <a:satOff val="7969"/>
              <a:lumOff val="-4314"/>
              <a:alphaOff val="0"/>
            </a:schemeClr>
          </a:effectRef>
          <a:fontRef idx="minor">
            <a:schemeClr val="lt1"/>
          </a:fontRef>
        </p:style>
        <p:txBody>
          <a:bodyPr spcFirstLastPara="0" vert="horz" wrap="square" lIns="84944" tIns="0" rIns="84942" bIns="106179"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Times New Roman" panose="02020603050405020304" pitchFamily="18" charset="0"/>
              <a:cs typeface="Times New Roman" panose="02020603050405020304" pitchFamily="18" charset="0"/>
            </a:endParaRPr>
          </a:p>
        </p:txBody>
      </p:sp>
      <p:sp>
        <p:nvSpPr>
          <p:cNvPr id="52" name="Freeform: Shape 51">
            <a:extLst>
              <a:ext uri="{FF2B5EF4-FFF2-40B4-BE49-F238E27FC236}">
                <a16:creationId xmlns:a16="http://schemas.microsoft.com/office/drawing/2014/main" id="{9B3EF9FD-0F87-7B40-B951-A3C409F55B0F}"/>
              </a:ext>
            </a:extLst>
          </p:cNvPr>
          <p:cNvSpPr/>
          <p:nvPr/>
        </p:nvSpPr>
        <p:spPr>
          <a:xfrm>
            <a:off x="590117" y="5327119"/>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779532"/>
              <a:satOff val="7969"/>
              <a:lumOff val="-4314"/>
              <a:alphaOff val="0"/>
            </a:schemeClr>
          </a:fillRef>
          <a:effectRef idx="0">
            <a:schemeClr val="accent5">
              <a:hueOff val="-779532"/>
              <a:satOff val="7969"/>
              <a:lumOff val="-4314"/>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Thiết bị ra</a:t>
            </a:r>
          </a:p>
        </p:txBody>
      </p:sp>
      <p:sp>
        <p:nvSpPr>
          <p:cNvPr id="14" name="Freeform: Shape 13">
            <a:extLst>
              <a:ext uri="{FF2B5EF4-FFF2-40B4-BE49-F238E27FC236}">
                <a16:creationId xmlns:a16="http://schemas.microsoft.com/office/drawing/2014/main" id="{F44582D2-D1AD-036E-C7E5-240491A8FBAE}"/>
              </a:ext>
            </a:extLst>
          </p:cNvPr>
          <p:cNvSpPr/>
          <p:nvPr/>
        </p:nvSpPr>
        <p:spPr>
          <a:xfrm>
            <a:off x="6601190" y="3223340"/>
            <a:ext cx="1774682" cy="1774682"/>
          </a:xfrm>
          <a:custGeom>
            <a:avLst/>
            <a:gdLst>
              <a:gd name="connsiteX0" fmla="*/ 0 w 1774682"/>
              <a:gd name="connsiteY0" fmla="*/ 295786 h 1774682"/>
              <a:gd name="connsiteX1" fmla="*/ 295786 w 1774682"/>
              <a:gd name="connsiteY1" fmla="*/ 0 h 1774682"/>
              <a:gd name="connsiteX2" fmla="*/ 1478896 w 1774682"/>
              <a:gd name="connsiteY2" fmla="*/ 0 h 1774682"/>
              <a:gd name="connsiteX3" fmla="*/ 1774682 w 1774682"/>
              <a:gd name="connsiteY3" fmla="*/ 295786 h 1774682"/>
              <a:gd name="connsiteX4" fmla="*/ 1774682 w 1774682"/>
              <a:gd name="connsiteY4" fmla="*/ 1478896 h 1774682"/>
              <a:gd name="connsiteX5" fmla="*/ 1478896 w 1774682"/>
              <a:gd name="connsiteY5" fmla="*/ 1774682 h 1774682"/>
              <a:gd name="connsiteX6" fmla="*/ 295786 w 1774682"/>
              <a:gd name="connsiteY6" fmla="*/ 1774682 h 1774682"/>
              <a:gd name="connsiteX7" fmla="*/ 0 w 1774682"/>
              <a:gd name="connsiteY7" fmla="*/ 1478896 h 1774682"/>
              <a:gd name="connsiteX8" fmla="*/ 0 w 1774682"/>
              <a:gd name="connsiteY8" fmla="*/ 295786 h 1774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4682" h="1774682">
                <a:moveTo>
                  <a:pt x="0" y="295786"/>
                </a:moveTo>
                <a:cubicBezTo>
                  <a:pt x="0" y="132428"/>
                  <a:pt x="132428" y="0"/>
                  <a:pt x="295786" y="0"/>
                </a:cubicBezTo>
                <a:lnTo>
                  <a:pt x="1478896" y="0"/>
                </a:lnTo>
                <a:cubicBezTo>
                  <a:pt x="1642254" y="0"/>
                  <a:pt x="1774682" y="132428"/>
                  <a:pt x="1774682" y="295786"/>
                </a:cubicBezTo>
                <a:lnTo>
                  <a:pt x="1774682" y="1478896"/>
                </a:lnTo>
                <a:cubicBezTo>
                  <a:pt x="1774682" y="1642254"/>
                  <a:pt x="1642254" y="1774682"/>
                  <a:pt x="1478896" y="1774682"/>
                </a:cubicBezTo>
                <a:lnTo>
                  <a:pt x="295786" y="1774682"/>
                </a:lnTo>
                <a:cubicBezTo>
                  <a:pt x="132428" y="1774682"/>
                  <a:pt x="0" y="1642254"/>
                  <a:pt x="0" y="1478896"/>
                </a:cubicBezTo>
                <a:lnTo>
                  <a:pt x="0" y="29578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7593" tIns="147593" rIns="147593" bIns="147593"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Bộ xử lí</a:t>
            </a: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15" name="Freeform: Shape 14">
            <a:extLst>
              <a:ext uri="{FF2B5EF4-FFF2-40B4-BE49-F238E27FC236}">
                <a16:creationId xmlns:a16="http://schemas.microsoft.com/office/drawing/2014/main" id="{5D9629FF-1045-3493-FAE0-4DE94389D533}"/>
              </a:ext>
            </a:extLst>
          </p:cNvPr>
          <p:cNvSpPr/>
          <p:nvPr/>
        </p:nvSpPr>
        <p:spPr>
          <a:xfrm rot="16200000">
            <a:off x="6866098" y="2600907"/>
            <a:ext cx="1244865" cy="0"/>
          </a:xfrm>
          <a:custGeom>
            <a:avLst/>
            <a:gdLst/>
            <a:ahLst/>
            <a:cxnLst/>
            <a:rect l="0" t="0" r="0" b="0"/>
            <a:pathLst>
              <a:path>
                <a:moveTo>
                  <a:pt x="0" y="0"/>
                </a:moveTo>
                <a:lnTo>
                  <a:pt x="1244865"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16" name="Freeform: Shape 15">
            <a:extLst>
              <a:ext uri="{FF2B5EF4-FFF2-40B4-BE49-F238E27FC236}">
                <a16:creationId xmlns:a16="http://schemas.microsoft.com/office/drawing/2014/main" id="{6BF5A002-8693-40C5-35EA-23B647C41433}"/>
              </a:ext>
            </a:extLst>
          </p:cNvPr>
          <p:cNvSpPr/>
          <p:nvPr/>
        </p:nvSpPr>
        <p:spPr>
          <a:xfrm>
            <a:off x="6591465" y="190090"/>
            <a:ext cx="1774681" cy="1774682"/>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284855"/>
              <a:satOff val="-6022"/>
              <a:lumOff val="-4967"/>
              <a:alphaOff val="0"/>
            </a:schemeClr>
          </a:fillRef>
          <a:effectRef idx="0">
            <a:schemeClr val="accent3">
              <a:hueOff val="284855"/>
              <a:satOff val="-6022"/>
              <a:lumOff val="-4967"/>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lưu trữ</a:t>
            </a: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21" name="Freeform: Shape 20">
            <a:extLst>
              <a:ext uri="{FF2B5EF4-FFF2-40B4-BE49-F238E27FC236}">
                <a16:creationId xmlns:a16="http://schemas.microsoft.com/office/drawing/2014/main" id="{FCDFE7E1-DB22-3B95-488D-C4EFEA87AC58}"/>
              </a:ext>
            </a:extLst>
          </p:cNvPr>
          <p:cNvSpPr/>
          <p:nvPr/>
        </p:nvSpPr>
        <p:spPr>
          <a:xfrm rot="1800000">
            <a:off x="8307838" y="4876893"/>
            <a:ext cx="1015621" cy="0"/>
          </a:xfrm>
          <a:custGeom>
            <a:avLst/>
            <a:gdLst/>
            <a:ahLst/>
            <a:cxnLst/>
            <a:rect l="0" t="0" r="0" b="0"/>
            <a:pathLst>
              <a:path>
                <a:moveTo>
                  <a:pt x="0" y="0"/>
                </a:moveTo>
                <a:lnTo>
                  <a:pt x="1015621"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3" name="Freeform: Shape 22">
            <a:extLst>
              <a:ext uri="{FF2B5EF4-FFF2-40B4-BE49-F238E27FC236}">
                <a16:creationId xmlns:a16="http://schemas.microsoft.com/office/drawing/2014/main" id="{D9D3A3E8-0631-17A4-CEF9-71CBF1C902C0}"/>
              </a:ext>
            </a:extLst>
          </p:cNvPr>
          <p:cNvSpPr/>
          <p:nvPr/>
        </p:nvSpPr>
        <p:spPr>
          <a:xfrm>
            <a:off x="9255426" y="4407204"/>
            <a:ext cx="1794131" cy="1788384"/>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569710"/>
              <a:satOff val="-12044"/>
              <a:lumOff val="-9934"/>
              <a:alphaOff val="0"/>
            </a:schemeClr>
          </a:fillRef>
          <a:effectRef idx="0">
            <a:schemeClr val="accent3">
              <a:hueOff val="569710"/>
              <a:satOff val="-12044"/>
              <a:lumOff val="-9934"/>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ra</a:t>
            </a:r>
          </a:p>
          <a:p>
            <a:pPr marL="0" lvl="0" indent="0" algn="ctr" defTabSz="1066800">
              <a:lnSpc>
                <a:spcPct val="90000"/>
              </a:lnSpc>
              <a:spcBef>
                <a:spcPct val="0"/>
              </a:spcBef>
              <a:spcAft>
                <a:spcPct val="35000"/>
              </a:spcAft>
              <a:buNone/>
            </a:pPr>
            <a:endParaRPr lang="en-US" sz="24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sp>
        <p:nvSpPr>
          <p:cNvPr id="25" name="Freeform: Shape 24">
            <a:extLst>
              <a:ext uri="{FF2B5EF4-FFF2-40B4-BE49-F238E27FC236}">
                <a16:creationId xmlns:a16="http://schemas.microsoft.com/office/drawing/2014/main" id="{684DE5F9-0007-EFCF-8C90-1CC134CDB4F2}"/>
              </a:ext>
            </a:extLst>
          </p:cNvPr>
          <p:cNvSpPr/>
          <p:nvPr/>
        </p:nvSpPr>
        <p:spPr>
          <a:xfrm rot="9000000">
            <a:off x="5653602" y="4876893"/>
            <a:ext cx="1015621" cy="0"/>
          </a:xfrm>
          <a:custGeom>
            <a:avLst/>
            <a:gdLst/>
            <a:ahLst/>
            <a:cxnLst/>
            <a:rect l="0" t="0" r="0" b="0"/>
            <a:pathLst>
              <a:path>
                <a:moveTo>
                  <a:pt x="0" y="0"/>
                </a:moveTo>
                <a:lnTo>
                  <a:pt x="1015621" y="0"/>
                </a:lnTo>
              </a:path>
            </a:pathLst>
          </a:custGeom>
          <a:noFill/>
        </p:spPr>
        <p:style>
          <a:lnRef idx="2">
            <a:schemeClr val="accent4">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7" name="Freeform: Shape 26">
            <a:extLst>
              <a:ext uri="{FF2B5EF4-FFF2-40B4-BE49-F238E27FC236}">
                <a16:creationId xmlns:a16="http://schemas.microsoft.com/office/drawing/2014/main" id="{75C35436-68D5-BC34-A033-2AAE7344147B}"/>
              </a:ext>
            </a:extLst>
          </p:cNvPr>
          <p:cNvSpPr/>
          <p:nvPr/>
        </p:nvSpPr>
        <p:spPr>
          <a:xfrm>
            <a:off x="3982116" y="4412721"/>
            <a:ext cx="1742995" cy="1788384"/>
          </a:xfrm>
          <a:custGeom>
            <a:avLst/>
            <a:gdLst>
              <a:gd name="connsiteX0" fmla="*/ 0 w 1189037"/>
              <a:gd name="connsiteY0" fmla="*/ 198177 h 1189037"/>
              <a:gd name="connsiteX1" fmla="*/ 198177 w 1189037"/>
              <a:gd name="connsiteY1" fmla="*/ 0 h 1189037"/>
              <a:gd name="connsiteX2" fmla="*/ 990860 w 1189037"/>
              <a:gd name="connsiteY2" fmla="*/ 0 h 1189037"/>
              <a:gd name="connsiteX3" fmla="*/ 1189037 w 1189037"/>
              <a:gd name="connsiteY3" fmla="*/ 198177 h 1189037"/>
              <a:gd name="connsiteX4" fmla="*/ 1189037 w 1189037"/>
              <a:gd name="connsiteY4" fmla="*/ 990860 h 1189037"/>
              <a:gd name="connsiteX5" fmla="*/ 990860 w 1189037"/>
              <a:gd name="connsiteY5" fmla="*/ 1189037 h 1189037"/>
              <a:gd name="connsiteX6" fmla="*/ 198177 w 1189037"/>
              <a:gd name="connsiteY6" fmla="*/ 1189037 h 1189037"/>
              <a:gd name="connsiteX7" fmla="*/ 0 w 1189037"/>
              <a:gd name="connsiteY7" fmla="*/ 990860 h 1189037"/>
              <a:gd name="connsiteX8" fmla="*/ 0 w 1189037"/>
              <a:gd name="connsiteY8" fmla="*/ 198177 h 118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9037" h="1189037">
                <a:moveTo>
                  <a:pt x="0" y="198177"/>
                </a:moveTo>
                <a:cubicBezTo>
                  <a:pt x="0" y="88727"/>
                  <a:pt x="88727" y="0"/>
                  <a:pt x="198177" y="0"/>
                </a:cubicBezTo>
                <a:lnTo>
                  <a:pt x="990860" y="0"/>
                </a:lnTo>
                <a:cubicBezTo>
                  <a:pt x="1100310" y="0"/>
                  <a:pt x="1189037" y="88727"/>
                  <a:pt x="1189037" y="198177"/>
                </a:cubicBezTo>
                <a:lnTo>
                  <a:pt x="1189037" y="990860"/>
                </a:lnTo>
                <a:cubicBezTo>
                  <a:pt x="1189037" y="1100310"/>
                  <a:pt x="1100310" y="1189037"/>
                  <a:pt x="990860" y="1189037"/>
                </a:cubicBezTo>
                <a:lnTo>
                  <a:pt x="198177" y="1189037"/>
                </a:lnTo>
                <a:cubicBezTo>
                  <a:pt x="88727" y="1189037"/>
                  <a:pt x="0" y="1100310"/>
                  <a:pt x="0" y="990860"/>
                </a:cubicBezTo>
                <a:lnTo>
                  <a:pt x="0" y="198177"/>
                </a:lnTo>
                <a:close/>
              </a:path>
            </a:pathLst>
          </a:custGeom>
        </p:spPr>
        <p:style>
          <a:lnRef idx="2">
            <a:schemeClr val="lt1">
              <a:hueOff val="0"/>
              <a:satOff val="0"/>
              <a:lumOff val="0"/>
              <a:alphaOff val="0"/>
            </a:schemeClr>
          </a:lnRef>
          <a:fillRef idx="1">
            <a:schemeClr val="accent3">
              <a:hueOff val="854565"/>
              <a:satOff val="-18066"/>
              <a:lumOff val="-14901"/>
              <a:alphaOff val="0"/>
            </a:schemeClr>
          </a:fillRef>
          <a:effectRef idx="0">
            <a:schemeClr val="accent3">
              <a:hueOff val="854565"/>
              <a:satOff val="-18066"/>
              <a:lumOff val="-14901"/>
              <a:alphaOff val="0"/>
            </a:schemeClr>
          </a:effectRef>
          <a:fontRef idx="minor">
            <a:schemeClr val="lt1"/>
          </a:fontRef>
        </p:style>
        <p:txBody>
          <a:bodyPr spcFirstLastPara="0" vert="horz" wrap="square" lIns="119004" tIns="119004" rIns="119004" bIns="119004" numCol="1" spcCol="1270" anchor="ctr" anchorCtr="0">
            <a:noAutofit/>
          </a:bodyPr>
          <a:lstStyle/>
          <a:p>
            <a:pPr marL="0" lvl="0" indent="0" algn="ctr" defTabSz="10668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Thiết bị vào</a:t>
            </a:r>
          </a:p>
          <a:p>
            <a:pPr marL="0" lvl="0" indent="0" algn="ctr" defTabSz="1066800">
              <a:lnSpc>
                <a:spcPct val="90000"/>
              </a:lnSpc>
              <a:spcBef>
                <a:spcPct val="0"/>
              </a:spcBef>
              <a:spcAft>
                <a:spcPct val="35000"/>
              </a:spcAft>
              <a:buNone/>
            </a:pPr>
            <a:endParaRPr lang="en-US" sz="2400">
              <a:latin typeface="Times New Roman" panose="02020603050405020304" pitchFamily="18" charset="0"/>
              <a:cs typeface="Times New Roman" panose="02020603050405020304" pitchFamily="18" charset="0"/>
            </a:endParaRPr>
          </a:p>
          <a:p>
            <a:pPr marL="0" lvl="0" indent="0" algn="ctr" defTabSz="1066800">
              <a:lnSpc>
                <a:spcPct val="90000"/>
              </a:lnSpc>
              <a:spcBef>
                <a:spcPct val="0"/>
              </a:spcBef>
              <a:spcAft>
                <a:spcPct val="35000"/>
              </a:spcAft>
              <a:buNone/>
            </a:pPr>
            <a:endParaRPr lang="en-US" sz="2400" kern="1200">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4AC8B075-53C1-F680-629F-01A4EFDFCE56}"/>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694" b="95000" l="10000" r="90000">
                        <a14:foregroundMark x1="46806" y1="39583" x2="43472" y2="19722"/>
                        <a14:foregroundMark x1="43472" y1="19722" x2="43750" y2="17639"/>
                        <a14:foregroundMark x1="24583" y1="55833" x2="27500" y2="70417"/>
                        <a14:foregroundMark x1="34722" y1="90694" x2="52917" y2="95000"/>
                        <a14:foregroundMark x1="52917" y1="95000" x2="63750" y2="89306"/>
                        <a14:foregroundMark x1="41250" y1="9583" x2="54861" y2="9861"/>
                        <a14:foregroundMark x1="49028" y1="5694" x2="49028" y2="5694"/>
                        <a14:foregroundMark x1="72500" y1="57500" x2="72500" y2="65972"/>
                      </a14:backgroundRemoval>
                    </a14:imgEffect>
                  </a14:imgLayer>
                </a14:imgProps>
              </a:ext>
              <a:ext uri="{28A0092B-C50C-407E-A947-70E740481C1C}">
                <a14:useLocalDpi xmlns:a14="http://schemas.microsoft.com/office/drawing/2010/main" val="0"/>
              </a:ext>
            </a:extLst>
          </a:blip>
          <a:stretch>
            <a:fillRect/>
          </a:stretch>
        </p:blipFill>
        <p:spPr>
          <a:xfrm>
            <a:off x="4009218" y="5284561"/>
            <a:ext cx="500429" cy="500429"/>
          </a:xfrm>
          <a:prstGeom prst="rect">
            <a:avLst/>
          </a:prstGeom>
        </p:spPr>
      </p:pic>
      <p:pic>
        <p:nvPicPr>
          <p:cNvPr id="42" name="Picture 41">
            <a:extLst>
              <a:ext uri="{FF2B5EF4-FFF2-40B4-BE49-F238E27FC236}">
                <a16:creationId xmlns:a16="http://schemas.microsoft.com/office/drawing/2014/main" id="{3F39FE83-E520-28AE-50C0-B35CA07E554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3214" b="90536" l="10000" r="90000">
                        <a14:foregroundMark x1="52333" y1="8214" x2="52333" y2="8214"/>
                        <a14:foregroundMark x1="43444" y1="90536" x2="51222" y2="89643"/>
                        <a14:foregroundMark x1="42667" y1="3036" x2="48556" y2="3214"/>
                        <a14:foregroundMark x1="48556" y1="3214" x2="48889" y2="4643"/>
                      </a14:backgroundRemoval>
                    </a14:imgEffect>
                  </a14:imgLayer>
                </a14:imgProps>
              </a:ext>
              <a:ext uri="{28A0092B-C50C-407E-A947-70E740481C1C}">
                <a14:useLocalDpi xmlns:a14="http://schemas.microsoft.com/office/drawing/2010/main" val="0"/>
              </a:ext>
            </a:extLst>
          </a:blip>
          <a:stretch>
            <a:fillRect/>
          </a:stretch>
        </p:blipFill>
        <p:spPr>
          <a:xfrm>
            <a:off x="6591465" y="3880532"/>
            <a:ext cx="1846072" cy="1148667"/>
          </a:xfrm>
          <a:prstGeom prst="rect">
            <a:avLst/>
          </a:prstGeom>
        </p:spPr>
      </p:pic>
      <p:pic>
        <p:nvPicPr>
          <p:cNvPr id="45" name="Picture 44">
            <a:extLst>
              <a:ext uri="{FF2B5EF4-FFF2-40B4-BE49-F238E27FC236}">
                <a16:creationId xmlns:a16="http://schemas.microsoft.com/office/drawing/2014/main" id="{4834652D-9989-22FD-2358-22C05807454D}"/>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3429" r="99143">
                        <a14:foregroundMark x1="4000" y1="45714" x2="3429" y2="50571"/>
                        <a14:foregroundMark x1="45429" y1="79714" x2="54000" y2="72857"/>
                        <a14:foregroundMark x1="62571" y1="61429" x2="67429" y2="58286"/>
                        <a14:foregroundMark x1="81714" y1="20000" x2="82927" y2="20433"/>
                        <a14:foregroundMark x1="91117" y1="23004" x2="94000" y2="24286"/>
                        <a14:foregroundMark x1="80286" y1="19714" x2="82941" y2="20461"/>
                        <a14:foregroundMark x1="97143" y1="28286" x2="97143" y2="28286"/>
                        <a14:foregroundMark x1="98994" y1="32000" x2="99143" y2="32286"/>
                        <a14:foregroundMark x1="96487" y1="27179" x2="98994" y2="32000"/>
                        <a14:foregroundMark x1="95429" y1="25143" x2="95668" y2="25603"/>
                        <a14:foregroundMark x1="95714" y1="26286" x2="95714" y2="26286"/>
                        <a14:foregroundMark x1="97143" y1="28000" x2="97143" y2="28000"/>
                        <a14:foregroundMark x1="97714" y1="29143" x2="97714" y2="29143"/>
                        <a14:foregroundMark x1="96857" y1="27143" x2="96857" y2="27143"/>
                        <a14:backgroundMark x1="84000" y1="22000" x2="84000" y2="22000"/>
                        <a14:backgroundMark x1="84857" y1="22286" x2="84857" y2="22286"/>
                        <a14:backgroundMark x1="86286" y1="23143" x2="83714" y2="22000"/>
                        <a14:backgroundMark x1="88286" y1="23143" x2="85714" y2="22286"/>
                        <a14:backgroundMark x1="99143" y1="32000" x2="99143" y2="32000"/>
                        <a14:backgroundMark x1="99143" y1="32286" x2="99143" y2="32286"/>
                        <a14:backgroundMark x1="98857" y1="33429" x2="98857" y2="33429"/>
                        <a14:backgroundMark x1="96666" y1="28000" x2="96571" y2="27429"/>
                        <a14:backgroundMark x1="96857" y1="29143" x2="96666" y2="28000"/>
                        <a14:backgroundMark x1="97143" y1="29143" x2="97143" y2="28857"/>
                        <a14:backgroundMark x1="97143" y1="30286" x2="97143" y2="29143"/>
                        <a14:backgroundMark x1="89429" y1="23429" x2="88000" y2="22000"/>
                        <a14:backgroundMark x1="82286" y1="21429" x2="90571" y2="23714"/>
                      </a14:backgroundRemoval>
                    </a14:imgEffect>
                  </a14:imgLayer>
                </a14:imgProps>
              </a:ext>
              <a:ext uri="{28A0092B-C50C-407E-A947-70E740481C1C}">
                <a14:useLocalDpi xmlns:a14="http://schemas.microsoft.com/office/drawing/2010/main" val="0"/>
              </a:ext>
            </a:extLst>
          </a:blip>
          <a:stretch>
            <a:fillRect/>
          </a:stretch>
        </p:blipFill>
        <p:spPr>
          <a:xfrm>
            <a:off x="6837589" y="834758"/>
            <a:ext cx="1282432" cy="1282432"/>
          </a:xfrm>
          <a:prstGeom prst="rect">
            <a:avLst/>
          </a:prstGeom>
        </p:spPr>
      </p:pic>
      <p:pic>
        <p:nvPicPr>
          <p:cNvPr id="46" name="Picture 45">
            <a:extLst>
              <a:ext uri="{FF2B5EF4-FFF2-40B4-BE49-F238E27FC236}">
                <a16:creationId xmlns:a16="http://schemas.microsoft.com/office/drawing/2014/main" id="{5022F208-4B90-D0E4-0A5A-1B50B8D1FBDB}"/>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352937" y="4806843"/>
            <a:ext cx="1455864" cy="1455864"/>
          </a:xfrm>
          <a:prstGeom prst="rect">
            <a:avLst/>
          </a:prstGeom>
        </p:spPr>
      </p:pic>
      <p:pic>
        <p:nvPicPr>
          <p:cNvPr id="47" name="Picture 46">
            <a:extLst>
              <a:ext uri="{FF2B5EF4-FFF2-40B4-BE49-F238E27FC236}">
                <a16:creationId xmlns:a16="http://schemas.microsoft.com/office/drawing/2014/main" id="{1ED88F28-6E3A-CE78-2F1E-D3CB44A9B4F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65954" y="5029199"/>
            <a:ext cx="1292527" cy="1090569"/>
          </a:xfrm>
          <a:prstGeom prst="rect">
            <a:avLst/>
          </a:prstGeom>
        </p:spPr>
      </p:pic>
      <p:sp>
        <p:nvSpPr>
          <p:cNvPr id="24" name="Speech Bubble: Rectangle with Corners Rounded 23">
            <a:extLst>
              <a:ext uri="{FF2B5EF4-FFF2-40B4-BE49-F238E27FC236}">
                <a16:creationId xmlns:a16="http://schemas.microsoft.com/office/drawing/2014/main" id="{A1B9AB04-2900-E746-46E7-B802B5459B7D}"/>
              </a:ext>
            </a:extLst>
          </p:cNvPr>
          <p:cNvSpPr/>
          <p:nvPr/>
        </p:nvSpPr>
        <p:spPr>
          <a:xfrm>
            <a:off x="5952931" y="5261878"/>
            <a:ext cx="2960539" cy="1101012"/>
          </a:xfrm>
          <a:prstGeom prst="wedgeRoundRectCallout">
            <a:avLst>
              <a:gd name="adj1" fmla="val 63634"/>
              <a:gd name="adj2" fmla="val 1483"/>
              <a:gd name="adj3" fmla="val 16667"/>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latin typeface="Times New Roman" panose="02020603050405020304" pitchFamily="18" charset="0"/>
                <a:cs typeface="Times New Roman" panose="02020603050405020304" pitchFamily="18" charset="0"/>
              </a:rPr>
              <a:t>Thiết bị ra được dùng để đưa thông tin từ máy tính ra bên ngoài</a:t>
            </a:r>
          </a:p>
        </p:txBody>
      </p:sp>
      <p:pic>
        <p:nvPicPr>
          <p:cNvPr id="26" name="Picture 25">
            <a:extLst>
              <a:ext uri="{FF2B5EF4-FFF2-40B4-BE49-F238E27FC236}">
                <a16:creationId xmlns:a16="http://schemas.microsoft.com/office/drawing/2014/main" id="{6BD6742C-3419-D7A3-F90E-D96CE8419D9D}"/>
              </a:ext>
            </a:extLst>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8432" b="92411" l="2250" r="95500">
                        <a14:foregroundMark x1="5938" y1="78246" x2="11313" y2="42664"/>
                        <a14:foregroundMark x1="11313" y1="42664" x2="16859" y2="45008"/>
                        <a14:foregroundMark x1="21688" y1="47049" x2="26563" y2="81450"/>
                        <a14:foregroundMark x1="2250" y1="76223" x2="9438" y2="83474"/>
                        <a14:foregroundMark x1="92188" y1="37437" x2="80625" y2="34401"/>
                        <a14:foregroundMark x1="80625" y1="34401" x2="77563" y2="66779"/>
                        <a14:foregroundMark x1="77563" y1="66779" x2="89188" y2="84992"/>
                        <a14:foregroundMark x1="89188" y1="84992" x2="95500" y2="65093"/>
                        <a14:foregroundMark x1="48875" y1="8600" x2="52000" y2="10118"/>
                        <a14:foregroundMark x1="10438" y1="81450" x2="11188" y2="76728"/>
                        <a14:foregroundMark x1="77625" y1="79764" x2="80938" y2="87184"/>
                        <a14:foregroundMark x1="83813" y1="91400" x2="87313" y2="92411"/>
                        <a14:foregroundMark x1="74875" y1="65599" x2="76438" y2="73019"/>
                        <a14:foregroundMark x1="74875" y1="57336" x2="74875" y2="63069"/>
                        <a14:foregroundMark x1="95125" y1="85666" x2="95125" y2="85666"/>
                        <a14:backgroundMark x1="19563" y1="45700" x2="19563" y2="45700"/>
                        <a14:backgroundMark x1="19125" y1="47386" x2="19125" y2="47386"/>
                        <a14:backgroundMark x1="18563" y1="45194" x2="19938" y2="45700"/>
                        <a14:backgroundMark x1="18938" y1="46206" x2="20125" y2="46880"/>
                        <a14:backgroundMark x1="18188" y1="44688" x2="18188" y2="46206"/>
                        <a14:backgroundMark x1="20125" y1="46880" x2="20125" y2="48398"/>
                        <a14:backgroundMark x1="20313" y1="45700" x2="20313" y2="47386"/>
                      </a14:backgroundRemoval>
                    </a14:imgEffect>
                  </a14:imgLayer>
                </a14:imgProps>
              </a:ext>
              <a:ext uri="{28A0092B-C50C-407E-A947-70E740481C1C}">
                <a14:useLocalDpi xmlns:a14="http://schemas.microsoft.com/office/drawing/2010/main" val="0"/>
              </a:ext>
            </a:extLst>
          </a:blip>
          <a:stretch>
            <a:fillRect/>
          </a:stretch>
        </p:blipFill>
        <p:spPr>
          <a:xfrm>
            <a:off x="9740072" y="5180237"/>
            <a:ext cx="879567" cy="325990"/>
          </a:xfrm>
          <a:prstGeom prst="rect">
            <a:avLst/>
          </a:prstGeom>
        </p:spPr>
      </p:pic>
      <p:sp>
        <p:nvSpPr>
          <p:cNvPr id="28" name="TextBox 27">
            <a:extLst>
              <a:ext uri="{FF2B5EF4-FFF2-40B4-BE49-F238E27FC236}">
                <a16:creationId xmlns:a16="http://schemas.microsoft.com/office/drawing/2014/main" id="{95D23353-5BCE-121D-C5DE-091B696E1781}"/>
              </a:ext>
            </a:extLst>
          </p:cNvPr>
          <p:cNvSpPr txBox="1"/>
          <p:nvPr/>
        </p:nvSpPr>
        <p:spPr>
          <a:xfrm>
            <a:off x="9565954" y="5417101"/>
            <a:ext cx="1278819" cy="461665"/>
          </a:xfrm>
          <a:prstGeom prst="rect">
            <a:avLst/>
          </a:prstGeom>
          <a:noFill/>
        </p:spPr>
        <p:txBody>
          <a:bodyPr wrap="square" rtlCol="0">
            <a:spAutoFit/>
          </a:bodyPr>
          <a:lstStyle/>
          <a:p>
            <a:r>
              <a:rPr lang="en-US" sz="2400">
                <a:latin typeface="Times New Roman" panose="02020603050405020304" pitchFamily="18" charset="0"/>
                <a:cs typeface="Times New Roman" panose="02020603050405020304" pitchFamily="18" charset="0"/>
              </a:rPr>
              <a:t>1 2 3 4 5</a:t>
            </a:r>
          </a:p>
        </p:txBody>
      </p:sp>
      <p:pic>
        <p:nvPicPr>
          <p:cNvPr id="34" name="Picture 33">
            <a:extLst>
              <a:ext uri="{FF2B5EF4-FFF2-40B4-BE49-F238E27FC236}">
                <a16:creationId xmlns:a16="http://schemas.microsoft.com/office/drawing/2014/main" id="{E693C04E-8DE1-40D4-9E05-7E1B4EFB781F}"/>
              </a:ext>
            </a:extLst>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9350721" y="3877926"/>
            <a:ext cx="778701" cy="778701"/>
          </a:xfrm>
          <a:prstGeom prst="rect">
            <a:avLst/>
          </a:prstGeom>
        </p:spPr>
      </p:pic>
      <p:pic>
        <p:nvPicPr>
          <p:cNvPr id="35" name="Picture 34">
            <a:extLst>
              <a:ext uri="{FF2B5EF4-FFF2-40B4-BE49-F238E27FC236}">
                <a16:creationId xmlns:a16="http://schemas.microsoft.com/office/drawing/2014/main" id="{0D1EC607-F19C-F054-E07F-69DE94EE06F6}"/>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9892" b="89973" l="8232" r="96341">
                        <a14:foregroundMark x1="20833" y1="48509" x2="20833" y2="48509"/>
                        <a14:foregroundMark x1="57114" y1="45935" x2="57114" y2="45935"/>
                        <a14:foregroundMark x1="54167" y1="40379" x2="60874" y2="57046"/>
                        <a14:foregroundMark x1="18293" y1="35772" x2="20833" y2="54336"/>
                        <a14:foregroundMark x1="20833" y1="54336" x2="21443" y2="55827"/>
                        <a14:foregroundMark x1="8943" y1="26423" x2="8333" y2="56911"/>
                        <a14:foregroundMark x1="8333" y1="56911" x2="15955" y2="61789"/>
                        <a14:foregroundMark x1="90346" y1="53388" x2="96341" y2="52710"/>
                        <a14:foregroundMark x1="96138" y1="54743" x2="96138" y2="54743"/>
                        <a14:backgroundMark x1="83841" y1="59485" x2="83841" y2="59485"/>
                        <a14:backgroundMark x1="74289" y1="46477" x2="74289" y2="46477"/>
                        <a14:backgroundMark x1="74289" y1="45664" x2="74289" y2="45664"/>
                      </a14:backgroundRemoval>
                    </a14:imgEffect>
                  </a14:imgLayer>
                </a14:imgProps>
              </a:ext>
              <a:ext uri="{28A0092B-C50C-407E-A947-70E740481C1C}">
                <a14:useLocalDpi xmlns:a14="http://schemas.microsoft.com/office/drawing/2010/main" val="0"/>
              </a:ext>
            </a:extLst>
          </a:blip>
          <a:stretch>
            <a:fillRect/>
          </a:stretch>
        </p:blipFill>
        <p:spPr>
          <a:xfrm>
            <a:off x="9576520" y="3898390"/>
            <a:ext cx="1551220" cy="1163415"/>
          </a:xfrm>
          <a:prstGeom prst="rect">
            <a:avLst/>
          </a:prstGeom>
        </p:spPr>
      </p:pic>
      <p:pic>
        <p:nvPicPr>
          <p:cNvPr id="36" name="Picture 35">
            <a:extLst>
              <a:ext uri="{FF2B5EF4-FFF2-40B4-BE49-F238E27FC236}">
                <a16:creationId xmlns:a16="http://schemas.microsoft.com/office/drawing/2014/main" id="{A409E47C-52F1-2B02-371A-679039B57FA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476052" y="2883416"/>
            <a:ext cx="876078" cy="876078"/>
          </a:xfrm>
          <a:prstGeom prst="rect">
            <a:avLst/>
          </a:prstGeom>
        </p:spPr>
      </p:pic>
      <p:pic>
        <p:nvPicPr>
          <p:cNvPr id="37" name="Picture 36">
            <a:extLst>
              <a:ext uri="{FF2B5EF4-FFF2-40B4-BE49-F238E27FC236}">
                <a16:creationId xmlns:a16="http://schemas.microsoft.com/office/drawing/2014/main" id="{5B69636D-B202-AA75-2C0C-6C8D8FCDB21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000800" y="2794043"/>
            <a:ext cx="1048757" cy="1048757"/>
          </a:xfrm>
          <a:prstGeom prst="rect">
            <a:avLst/>
          </a:prstGeom>
        </p:spPr>
      </p:pic>
    </p:spTree>
    <p:extLst>
      <p:ext uri="{BB962C8B-B14F-4D97-AF65-F5344CB8AC3E}">
        <p14:creationId xmlns:p14="http://schemas.microsoft.com/office/powerpoint/2010/main" val="41560688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xit" presetSubtype="0" fill="hold" grpId="0" nodeType="withEffect">
                                  <p:stCondLst>
                                    <p:cond delay="0"/>
                                  </p:stCondLst>
                                  <p:childTnLst>
                                    <p:animEffect transition="out" filter="fade">
                                      <p:cBhvr>
                                        <p:cTn id="38" dur="500"/>
                                        <p:tgtEl>
                                          <p:spTgt spid="23"/>
                                        </p:tgtEl>
                                      </p:cBhvr>
                                    </p:animEffect>
                                    <p:set>
                                      <p:cBhvr>
                                        <p:cTn id="39" dur="1" fill="hold">
                                          <p:stCondLst>
                                            <p:cond delay="499"/>
                                          </p:stCondLst>
                                        </p:cTn>
                                        <p:tgtEl>
                                          <p:spTgt spid="23"/>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50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51" grpId="0" animBg="1"/>
      <p:bldP spid="52" grpId="0" animBg="1"/>
      <p:bldP spid="23" grpId="0" animBg="1"/>
      <p:bldP spid="24" grpId="0" animBg="1"/>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1. THIẾT BỊ VÀO - RA</a:t>
            </a:r>
          </a:p>
        </p:txBody>
      </p:sp>
      <p:sp>
        <p:nvSpPr>
          <p:cNvPr id="30" name="Freeform: Shape 29">
            <a:extLst>
              <a:ext uri="{FF2B5EF4-FFF2-40B4-BE49-F238E27FC236}">
                <a16:creationId xmlns:a16="http://schemas.microsoft.com/office/drawing/2014/main" id="{67916F03-13DC-AE27-58A8-87D76626265F}"/>
              </a:ext>
            </a:extLst>
          </p:cNvPr>
          <p:cNvSpPr/>
          <p:nvPr/>
        </p:nvSpPr>
        <p:spPr>
          <a:xfrm>
            <a:off x="590117" y="1079968"/>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Thành phần của máy tính</a:t>
            </a:r>
          </a:p>
        </p:txBody>
      </p:sp>
      <p:sp>
        <p:nvSpPr>
          <p:cNvPr id="31" name="Freeform: Shape 30">
            <a:extLst>
              <a:ext uri="{FF2B5EF4-FFF2-40B4-BE49-F238E27FC236}">
                <a16:creationId xmlns:a16="http://schemas.microsoft.com/office/drawing/2014/main" id="{23EFDB85-C35F-0E79-459B-2D427F89E635}"/>
              </a:ext>
            </a:extLst>
          </p:cNvPr>
          <p:cNvSpPr/>
          <p:nvPr/>
        </p:nvSpPr>
        <p:spPr>
          <a:xfrm>
            <a:off x="1292077" y="2082767"/>
            <a:ext cx="424715" cy="353929"/>
          </a:xfrm>
          <a:custGeom>
            <a:avLst/>
            <a:gdLst>
              <a:gd name="connsiteX0" fmla="*/ 0 w 353929"/>
              <a:gd name="connsiteY0" fmla="*/ 84943 h 424715"/>
              <a:gd name="connsiteX1" fmla="*/ 176965 w 353929"/>
              <a:gd name="connsiteY1" fmla="*/ 84943 h 424715"/>
              <a:gd name="connsiteX2" fmla="*/ 176965 w 353929"/>
              <a:gd name="connsiteY2" fmla="*/ 0 h 424715"/>
              <a:gd name="connsiteX3" fmla="*/ 353929 w 353929"/>
              <a:gd name="connsiteY3" fmla="*/ 212358 h 424715"/>
              <a:gd name="connsiteX4" fmla="*/ 176965 w 353929"/>
              <a:gd name="connsiteY4" fmla="*/ 424715 h 424715"/>
              <a:gd name="connsiteX5" fmla="*/ 176965 w 353929"/>
              <a:gd name="connsiteY5" fmla="*/ 339772 h 424715"/>
              <a:gd name="connsiteX6" fmla="*/ 0 w 353929"/>
              <a:gd name="connsiteY6" fmla="*/ 339772 h 424715"/>
              <a:gd name="connsiteX7" fmla="*/ 0 w 353929"/>
              <a:gd name="connsiteY7" fmla="*/ 84943 h 42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29" h="424715">
                <a:moveTo>
                  <a:pt x="283143" y="0"/>
                </a:moveTo>
                <a:lnTo>
                  <a:pt x="283143" y="212358"/>
                </a:lnTo>
                <a:lnTo>
                  <a:pt x="353929" y="212358"/>
                </a:lnTo>
                <a:lnTo>
                  <a:pt x="176964" y="424715"/>
                </a:lnTo>
                <a:lnTo>
                  <a:pt x="0" y="212358"/>
                </a:lnTo>
                <a:lnTo>
                  <a:pt x="70786" y="212358"/>
                </a:lnTo>
                <a:lnTo>
                  <a:pt x="70786" y="0"/>
                </a:lnTo>
                <a:lnTo>
                  <a:pt x="283143" y="0"/>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84944" tIns="0" rIns="84942" bIns="106179"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Times New Roman" panose="02020603050405020304" pitchFamily="18" charset="0"/>
              <a:cs typeface="Times New Roman" panose="02020603050405020304" pitchFamily="18" charset="0"/>
            </a:endParaRPr>
          </a:p>
        </p:txBody>
      </p:sp>
      <p:sp>
        <p:nvSpPr>
          <p:cNvPr id="48" name="Freeform: Shape 47">
            <a:extLst>
              <a:ext uri="{FF2B5EF4-FFF2-40B4-BE49-F238E27FC236}">
                <a16:creationId xmlns:a16="http://schemas.microsoft.com/office/drawing/2014/main" id="{C738C78B-C187-0E40-C037-9C92AFE04CC5}"/>
              </a:ext>
            </a:extLst>
          </p:cNvPr>
          <p:cNvSpPr/>
          <p:nvPr/>
        </p:nvSpPr>
        <p:spPr>
          <a:xfrm>
            <a:off x="590117" y="2495685"/>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259844"/>
              <a:satOff val="2656"/>
              <a:lumOff val="-1438"/>
              <a:alphaOff val="0"/>
            </a:schemeClr>
          </a:fillRef>
          <a:effectRef idx="0">
            <a:schemeClr val="accent5">
              <a:hueOff val="-259844"/>
              <a:satOff val="2656"/>
              <a:lumOff val="-1438"/>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Các dạng thông tin</a:t>
            </a:r>
          </a:p>
        </p:txBody>
      </p:sp>
      <p:sp>
        <p:nvSpPr>
          <p:cNvPr id="49" name="Freeform: Shape 48">
            <a:extLst>
              <a:ext uri="{FF2B5EF4-FFF2-40B4-BE49-F238E27FC236}">
                <a16:creationId xmlns:a16="http://schemas.microsoft.com/office/drawing/2014/main" id="{8FD0EB36-FC63-8D04-B5F1-CE1860576803}"/>
              </a:ext>
            </a:extLst>
          </p:cNvPr>
          <p:cNvSpPr/>
          <p:nvPr/>
        </p:nvSpPr>
        <p:spPr>
          <a:xfrm>
            <a:off x="1292077" y="3498484"/>
            <a:ext cx="424715" cy="353929"/>
          </a:xfrm>
          <a:custGeom>
            <a:avLst/>
            <a:gdLst>
              <a:gd name="connsiteX0" fmla="*/ 0 w 353929"/>
              <a:gd name="connsiteY0" fmla="*/ 84943 h 424715"/>
              <a:gd name="connsiteX1" fmla="*/ 176965 w 353929"/>
              <a:gd name="connsiteY1" fmla="*/ 84943 h 424715"/>
              <a:gd name="connsiteX2" fmla="*/ 176965 w 353929"/>
              <a:gd name="connsiteY2" fmla="*/ 0 h 424715"/>
              <a:gd name="connsiteX3" fmla="*/ 353929 w 353929"/>
              <a:gd name="connsiteY3" fmla="*/ 212358 h 424715"/>
              <a:gd name="connsiteX4" fmla="*/ 176965 w 353929"/>
              <a:gd name="connsiteY4" fmla="*/ 424715 h 424715"/>
              <a:gd name="connsiteX5" fmla="*/ 176965 w 353929"/>
              <a:gd name="connsiteY5" fmla="*/ 339772 h 424715"/>
              <a:gd name="connsiteX6" fmla="*/ 0 w 353929"/>
              <a:gd name="connsiteY6" fmla="*/ 339772 h 424715"/>
              <a:gd name="connsiteX7" fmla="*/ 0 w 353929"/>
              <a:gd name="connsiteY7" fmla="*/ 84943 h 42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29" h="424715">
                <a:moveTo>
                  <a:pt x="283143" y="0"/>
                </a:moveTo>
                <a:lnTo>
                  <a:pt x="283143" y="212358"/>
                </a:lnTo>
                <a:lnTo>
                  <a:pt x="353929" y="212358"/>
                </a:lnTo>
                <a:lnTo>
                  <a:pt x="176964" y="424715"/>
                </a:lnTo>
                <a:lnTo>
                  <a:pt x="0" y="212358"/>
                </a:lnTo>
                <a:lnTo>
                  <a:pt x="70786" y="212358"/>
                </a:lnTo>
                <a:lnTo>
                  <a:pt x="70786" y="0"/>
                </a:lnTo>
                <a:lnTo>
                  <a:pt x="283143" y="0"/>
                </a:lnTo>
                <a:close/>
              </a:path>
            </a:pathLst>
          </a:custGeom>
        </p:spPr>
        <p:style>
          <a:lnRef idx="0">
            <a:schemeClr val="lt1">
              <a:hueOff val="0"/>
              <a:satOff val="0"/>
              <a:lumOff val="0"/>
              <a:alphaOff val="0"/>
            </a:schemeClr>
          </a:lnRef>
          <a:fillRef idx="1">
            <a:schemeClr val="accent5">
              <a:hueOff val="-389766"/>
              <a:satOff val="3984"/>
              <a:lumOff val="-2157"/>
              <a:alphaOff val="0"/>
            </a:schemeClr>
          </a:fillRef>
          <a:effectRef idx="0">
            <a:schemeClr val="accent5">
              <a:hueOff val="-389766"/>
              <a:satOff val="3984"/>
              <a:lumOff val="-2157"/>
              <a:alphaOff val="0"/>
            </a:schemeClr>
          </a:effectRef>
          <a:fontRef idx="minor">
            <a:schemeClr val="lt1"/>
          </a:fontRef>
        </p:style>
        <p:txBody>
          <a:bodyPr spcFirstLastPara="0" vert="horz" wrap="square" lIns="84944" tIns="0" rIns="84942" bIns="106179"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Times New Roman" panose="02020603050405020304" pitchFamily="18" charset="0"/>
              <a:cs typeface="Times New Roman" panose="02020603050405020304" pitchFamily="18" charset="0"/>
            </a:endParaRPr>
          </a:p>
        </p:txBody>
      </p:sp>
      <p:sp>
        <p:nvSpPr>
          <p:cNvPr id="50" name="Freeform: Shape 49">
            <a:extLst>
              <a:ext uri="{FF2B5EF4-FFF2-40B4-BE49-F238E27FC236}">
                <a16:creationId xmlns:a16="http://schemas.microsoft.com/office/drawing/2014/main" id="{B758E432-1B77-3A8E-3468-933AE7C24550}"/>
              </a:ext>
            </a:extLst>
          </p:cNvPr>
          <p:cNvSpPr/>
          <p:nvPr/>
        </p:nvSpPr>
        <p:spPr>
          <a:xfrm>
            <a:off x="590117" y="3911402"/>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519688"/>
              <a:satOff val="5313"/>
              <a:lumOff val="-2876"/>
              <a:alphaOff val="0"/>
            </a:schemeClr>
          </a:fillRef>
          <a:effectRef idx="0">
            <a:schemeClr val="accent5">
              <a:hueOff val="-519688"/>
              <a:satOff val="5313"/>
              <a:lumOff val="-2876"/>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Thiết bị vào</a:t>
            </a:r>
          </a:p>
        </p:txBody>
      </p:sp>
      <p:pic>
        <p:nvPicPr>
          <p:cNvPr id="28" name="Picture 27">
            <a:extLst>
              <a:ext uri="{FF2B5EF4-FFF2-40B4-BE49-F238E27FC236}">
                <a16:creationId xmlns:a16="http://schemas.microsoft.com/office/drawing/2014/main" id="{F652DC9A-F848-210D-8066-F9E07E4DE513}"/>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2550" b="96884" l="1233" r="98493">
                        <a14:foregroundMark x1="5205" y1="6232" x2="55890" y2="97167"/>
                        <a14:foregroundMark x1="55890" y1="97167" x2="56027" y2="96884"/>
                        <a14:foregroundMark x1="2055" y1="13314" x2="6438" y2="75354"/>
                        <a14:foregroundMark x1="6438" y1="75354" x2="16986" y2="90935"/>
                        <a14:foregroundMark x1="16986" y1="90935" x2="33699" y2="95184"/>
                        <a14:foregroundMark x1="33699" y1="95184" x2="33973" y2="94334"/>
                        <a14:foregroundMark x1="56301" y1="8499" x2="80411" y2="21530"/>
                        <a14:foregroundMark x1="80411" y1="21530" x2="96575" y2="26062"/>
                        <a14:foregroundMark x1="96575" y1="26062" x2="98082" y2="41360"/>
                        <a14:foregroundMark x1="98082" y1="41360" x2="95616" y2="81303"/>
                        <a14:foregroundMark x1="95616" y1="81303" x2="68630" y2="93484"/>
                        <a14:foregroundMark x1="72603" y1="4533" x2="83973" y2="4249"/>
                        <a14:foregroundMark x1="83973" y1="4249" x2="92877" y2="6799"/>
                        <a14:foregroundMark x1="92877" y1="6799" x2="98493" y2="22946"/>
                        <a14:foregroundMark x1="98493" y1="22946" x2="98767" y2="96317"/>
                        <a14:foregroundMark x1="2055" y1="9915" x2="1233" y2="94334"/>
                        <a14:foregroundMark x1="9452" y1="2266" x2="29041" y2="6799"/>
                        <a14:foregroundMark x1="29041" y1="6799" x2="76027" y2="3966"/>
                        <a14:foregroundMark x1="76027" y1="3966" x2="84658" y2="3966"/>
                        <a14:foregroundMark x1="84658" y1="3966" x2="98493" y2="2550"/>
                        <a14:backgroundMark x1="80411" y1="63456" x2="80411" y2="63456"/>
                        <a14:backgroundMark x1="69726" y1="76771" x2="77671" y2="66289"/>
                        <a14:backgroundMark x1="77671" y1="66289" x2="82466" y2="54958"/>
                        <a14:backgroundMark x1="82466" y1="54958" x2="82466" y2="54108"/>
                      </a14:backgroundRemoval>
                    </a14:imgEffect>
                  </a14:imgLayer>
                </a14:imgProps>
              </a:ext>
              <a:ext uri="{28A0092B-C50C-407E-A947-70E740481C1C}">
                <a14:useLocalDpi xmlns:a14="http://schemas.microsoft.com/office/drawing/2010/main" val="0"/>
              </a:ext>
            </a:extLst>
          </a:blip>
          <a:stretch>
            <a:fillRect/>
          </a:stretch>
        </p:blipFill>
        <p:spPr>
          <a:xfrm>
            <a:off x="3976924" y="734569"/>
            <a:ext cx="3154020" cy="1525162"/>
          </a:xfrm>
          <a:prstGeom prst="rect">
            <a:avLst/>
          </a:prstGeom>
        </p:spPr>
      </p:pic>
      <p:pic>
        <p:nvPicPr>
          <p:cNvPr id="29" name="Picture 28">
            <a:extLst>
              <a:ext uri="{FF2B5EF4-FFF2-40B4-BE49-F238E27FC236}">
                <a16:creationId xmlns:a16="http://schemas.microsoft.com/office/drawing/2014/main" id="{B40C3716-3059-D6A4-3955-DDAA4C3E9C6B}"/>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6167" b="92500" l="7500" r="97167">
                        <a14:foregroundMark x1="81167" y1="57333" x2="97333" y2="82500"/>
                        <a14:foregroundMark x1="25500" y1="22333" x2="74167" y2="11667"/>
                        <a14:foregroundMark x1="84167" y1="6167" x2="84167" y2="6167"/>
                        <a14:foregroundMark x1="85667" y1="8333" x2="85667" y2="8333"/>
                        <a14:foregroundMark x1="7833" y1="27500" x2="10500" y2="39500"/>
                        <a14:foregroundMark x1="11833" y1="47167" x2="11833" y2="47167"/>
                        <a14:foregroundMark x1="4667" y1="75667" x2="18500" y2="90333"/>
                        <a14:foregroundMark x1="18500" y1="90333" x2="22000" y2="92500"/>
                        <a14:foregroundMark x1="21000" y1="89167" x2="16333" y2="64167"/>
                        <a14:foregroundMark x1="15333" y1="60833" x2="10833" y2="39833"/>
                        <a14:foregroundMark x1="13333" y1="25500" x2="13333" y2="25500"/>
                        <a14:foregroundMark x1="7500" y1="23833" x2="7500" y2="23833"/>
                        <a14:foregroundMark x1="14333" y1="21000" x2="19500" y2="19500"/>
                        <a14:foregroundMark x1="27500" y1="18000" x2="34833" y2="16667"/>
                        <a14:foregroundMark x1="39667" y1="15833" x2="47667" y2="13833"/>
                        <a14:foregroundMark x1="72667" y1="8333" x2="82500" y2="6500"/>
                      </a14:backgroundRemoval>
                    </a14:imgEffect>
                  </a14:imgLayer>
                </a14:imgProps>
              </a:ext>
              <a:ext uri="{28A0092B-C50C-407E-A947-70E740481C1C}">
                <a14:useLocalDpi xmlns:a14="http://schemas.microsoft.com/office/drawing/2010/main" val="0"/>
              </a:ext>
            </a:extLst>
          </a:blip>
          <a:stretch>
            <a:fillRect/>
          </a:stretch>
        </p:blipFill>
        <p:spPr>
          <a:xfrm>
            <a:off x="7876446" y="234997"/>
            <a:ext cx="2633752" cy="2633752"/>
          </a:xfrm>
          <a:prstGeom prst="rect">
            <a:avLst/>
          </a:prstGeom>
        </p:spPr>
      </p:pic>
      <p:pic>
        <p:nvPicPr>
          <p:cNvPr id="33" name="Picture 32">
            <a:extLst>
              <a:ext uri="{FF2B5EF4-FFF2-40B4-BE49-F238E27FC236}">
                <a16:creationId xmlns:a16="http://schemas.microsoft.com/office/drawing/2014/main" id="{D782FCB0-9CEE-F763-2E61-76A2E33B6B84}"/>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9000" b="94222" l="3667" r="94417">
                        <a14:foregroundMark x1="47667" y1="17444" x2="53083" y2="17000"/>
                        <a14:foregroundMark x1="49333" y1="19556" x2="50167" y2="20778"/>
                        <a14:foregroundMark x1="37000" y1="58444" x2="38583" y2="59222"/>
                        <a14:foregroundMark x1="8000" y1="55556" x2="7583" y2="85778"/>
                        <a14:foregroundMark x1="7583" y1="85778" x2="14417" y2="90667"/>
                        <a14:foregroundMark x1="3667" y1="71556" x2="4417" y2="77111"/>
                        <a14:foregroundMark x1="25500" y1="9778" x2="33000" y2="9778"/>
                        <a14:foregroundMark x1="67583" y1="9111" x2="72417" y2="10556"/>
                        <a14:foregroundMark x1="92250" y1="54222" x2="92667" y2="83222"/>
                        <a14:foregroundMark x1="92667" y1="83222" x2="87167" y2="93556"/>
                        <a14:foregroundMark x1="87167" y1="93556" x2="87833" y2="92556"/>
                        <a14:foregroundMark x1="94417" y1="64444" x2="94417" y2="79222"/>
                        <a14:foregroundMark x1="11583" y1="94000" x2="11583" y2="94000"/>
                        <a14:foregroundMark x1="89083" y1="94222" x2="89083" y2="94222"/>
                      </a14:backgroundRemoval>
                    </a14:imgEffect>
                  </a14:imgLayer>
                </a14:imgProps>
              </a:ext>
              <a:ext uri="{28A0092B-C50C-407E-A947-70E740481C1C}">
                <a14:useLocalDpi xmlns:a14="http://schemas.microsoft.com/office/drawing/2010/main" val="0"/>
              </a:ext>
            </a:extLst>
          </a:blip>
          <a:stretch>
            <a:fillRect/>
          </a:stretch>
        </p:blipFill>
        <p:spPr>
          <a:xfrm>
            <a:off x="5346276" y="2734001"/>
            <a:ext cx="2149424" cy="1612069"/>
          </a:xfrm>
          <a:prstGeom prst="rect">
            <a:avLst/>
          </a:prstGeom>
        </p:spPr>
      </p:pic>
      <p:sp>
        <p:nvSpPr>
          <p:cNvPr id="39" name="Freeform: Shape 38">
            <a:extLst>
              <a:ext uri="{FF2B5EF4-FFF2-40B4-BE49-F238E27FC236}">
                <a16:creationId xmlns:a16="http://schemas.microsoft.com/office/drawing/2014/main" id="{067919DA-663D-E2C7-D135-09EC67698379}"/>
              </a:ext>
            </a:extLst>
          </p:cNvPr>
          <p:cNvSpPr/>
          <p:nvPr/>
        </p:nvSpPr>
        <p:spPr>
          <a:xfrm>
            <a:off x="1292077" y="4914202"/>
            <a:ext cx="424715" cy="353929"/>
          </a:xfrm>
          <a:custGeom>
            <a:avLst/>
            <a:gdLst>
              <a:gd name="connsiteX0" fmla="*/ 0 w 353929"/>
              <a:gd name="connsiteY0" fmla="*/ 84943 h 424715"/>
              <a:gd name="connsiteX1" fmla="*/ 176965 w 353929"/>
              <a:gd name="connsiteY1" fmla="*/ 84943 h 424715"/>
              <a:gd name="connsiteX2" fmla="*/ 176965 w 353929"/>
              <a:gd name="connsiteY2" fmla="*/ 0 h 424715"/>
              <a:gd name="connsiteX3" fmla="*/ 353929 w 353929"/>
              <a:gd name="connsiteY3" fmla="*/ 212358 h 424715"/>
              <a:gd name="connsiteX4" fmla="*/ 176965 w 353929"/>
              <a:gd name="connsiteY4" fmla="*/ 424715 h 424715"/>
              <a:gd name="connsiteX5" fmla="*/ 176965 w 353929"/>
              <a:gd name="connsiteY5" fmla="*/ 339772 h 424715"/>
              <a:gd name="connsiteX6" fmla="*/ 0 w 353929"/>
              <a:gd name="connsiteY6" fmla="*/ 339772 h 424715"/>
              <a:gd name="connsiteX7" fmla="*/ 0 w 353929"/>
              <a:gd name="connsiteY7" fmla="*/ 84943 h 424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929" h="424715">
                <a:moveTo>
                  <a:pt x="283143" y="0"/>
                </a:moveTo>
                <a:lnTo>
                  <a:pt x="283143" y="212358"/>
                </a:lnTo>
                <a:lnTo>
                  <a:pt x="353929" y="212358"/>
                </a:lnTo>
                <a:lnTo>
                  <a:pt x="176964" y="424715"/>
                </a:lnTo>
                <a:lnTo>
                  <a:pt x="0" y="212358"/>
                </a:lnTo>
                <a:lnTo>
                  <a:pt x="70786" y="212358"/>
                </a:lnTo>
                <a:lnTo>
                  <a:pt x="70786" y="0"/>
                </a:lnTo>
                <a:lnTo>
                  <a:pt x="283143" y="0"/>
                </a:lnTo>
                <a:close/>
              </a:path>
            </a:pathLst>
          </a:custGeom>
        </p:spPr>
        <p:style>
          <a:lnRef idx="0">
            <a:schemeClr val="lt1">
              <a:hueOff val="0"/>
              <a:satOff val="0"/>
              <a:lumOff val="0"/>
              <a:alphaOff val="0"/>
            </a:schemeClr>
          </a:lnRef>
          <a:fillRef idx="1">
            <a:schemeClr val="accent5">
              <a:hueOff val="-779532"/>
              <a:satOff val="7969"/>
              <a:lumOff val="-4314"/>
              <a:alphaOff val="0"/>
            </a:schemeClr>
          </a:fillRef>
          <a:effectRef idx="0">
            <a:schemeClr val="accent5">
              <a:hueOff val="-779532"/>
              <a:satOff val="7969"/>
              <a:lumOff val="-4314"/>
              <a:alphaOff val="0"/>
            </a:schemeClr>
          </a:effectRef>
          <a:fontRef idx="minor">
            <a:schemeClr val="lt1"/>
          </a:fontRef>
        </p:style>
        <p:txBody>
          <a:bodyPr spcFirstLastPara="0" vert="horz" wrap="square" lIns="84944" tIns="0" rIns="84942" bIns="106179"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Times New Roman" panose="02020603050405020304" pitchFamily="18" charset="0"/>
              <a:cs typeface="Times New Roman" panose="02020603050405020304" pitchFamily="18" charset="0"/>
            </a:endParaRPr>
          </a:p>
        </p:txBody>
      </p:sp>
      <p:sp>
        <p:nvSpPr>
          <p:cNvPr id="40" name="Freeform: Shape 39">
            <a:extLst>
              <a:ext uri="{FF2B5EF4-FFF2-40B4-BE49-F238E27FC236}">
                <a16:creationId xmlns:a16="http://schemas.microsoft.com/office/drawing/2014/main" id="{7489D0DF-012B-26E0-0564-EF57B1C0E035}"/>
              </a:ext>
            </a:extLst>
          </p:cNvPr>
          <p:cNvSpPr/>
          <p:nvPr/>
        </p:nvSpPr>
        <p:spPr>
          <a:xfrm>
            <a:off x="590117" y="5327119"/>
            <a:ext cx="1828634" cy="943811"/>
          </a:xfrm>
          <a:custGeom>
            <a:avLst/>
            <a:gdLst>
              <a:gd name="connsiteX0" fmla="*/ 0 w 1828634"/>
              <a:gd name="connsiteY0" fmla="*/ 94381 h 943811"/>
              <a:gd name="connsiteX1" fmla="*/ 94381 w 1828634"/>
              <a:gd name="connsiteY1" fmla="*/ 0 h 943811"/>
              <a:gd name="connsiteX2" fmla="*/ 1734253 w 1828634"/>
              <a:gd name="connsiteY2" fmla="*/ 0 h 943811"/>
              <a:gd name="connsiteX3" fmla="*/ 1828634 w 1828634"/>
              <a:gd name="connsiteY3" fmla="*/ 94381 h 943811"/>
              <a:gd name="connsiteX4" fmla="*/ 1828634 w 1828634"/>
              <a:gd name="connsiteY4" fmla="*/ 849430 h 943811"/>
              <a:gd name="connsiteX5" fmla="*/ 1734253 w 1828634"/>
              <a:gd name="connsiteY5" fmla="*/ 943811 h 943811"/>
              <a:gd name="connsiteX6" fmla="*/ 94381 w 1828634"/>
              <a:gd name="connsiteY6" fmla="*/ 943811 h 943811"/>
              <a:gd name="connsiteX7" fmla="*/ 0 w 1828634"/>
              <a:gd name="connsiteY7" fmla="*/ 849430 h 943811"/>
              <a:gd name="connsiteX8" fmla="*/ 0 w 1828634"/>
              <a:gd name="connsiteY8" fmla="*/ 94381 h 94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634" h="943811">
                <a:moveTo>
                  <a:pt x="0" y="94381"/>
                </a:moveTo>
                <a:cubicBezTo>
                  <a:pt x="0" y="42256"/>
                  <a:pt x="42256" y="0"/>
                  <a:pt x="94381" y="0"/>
                </a:cubicBezTo>
                <a:lnTo>
                  <a:pt x="1734253" y="0"/>
                </a:lnTo>
                <a:cubicBezTo>
                  <a:pt x="1786378" y="0"/>
                  <a:pt x="1828634" y="42256"/>
                  <a:pt x="1828634" y="94381"/>
                </a:cubicBezTo>
                <a:lnTo>
                  <a:pt x="1828634" y="849430"/>
                </a:lnTo>
                <a:cubicBezTo>
                  <a:pt x="1828634" y="901555"/>
                  <a:pt x="1786378" y="943811"/>
                  <a:pt x="1734253" y="943811"/>
                </a:cubicBezTo>
                <a:lnTo>
                  <a:pt x="94381" y="943811"/>
                </a:lnTo>
                <a:cubicBezTo>
                  <a:pt x="42256" y="943811"/>
                  <a:pt x="0" y="901555"/>
                  <a:pt x="0" y="849430"/>
                </a:cubicBezTo>
                <a:lnTo>
                  <a:pt x="0" y="94381"/>
                </a:lnTo>
                <a:close/>
              </a:path>
            </a:pathLst>
          </a:custGeom>
        </p:spPr>
        <p:style>
          <a:lnRef idx="2">
            <a:schemeClr val="lt1">
              <a:hueOff val="0"/>
              <a:satOff val="0"/>
              <a:lumOff val="0"/>
              <a:alphaOff val="0"/>
            </a:schemeClr>
          </a:lnRef>
          <a:fillRef idx="1">
            <a:schemeClr val="accent5">
              <a:hueOff val="-779532"/>
              <a:satOff val="7969"/>
              <a:lumOff val="-4314"/>
              <a:alphaOff val="0"/>
            </a:schemeClr>
          </a:fillRef>
          <a:effectRef idx="0">
            <a:schemeClr val="accent5">
              <a:hueOff val="-779532"/>
              <a:satOff val="7969"/>
              <a:lumOff val="-4314"/>
              <a:alphaOff val="0"/>
            </a:schemeClr>
          </a:effectRef>
          <a:fontRef idx="minor">
            <a:schemeClr val="lt1"/>
          </a:fontRef>
        </p:style>
        <p:txBody>
          <a:bodyPr spcFirstLastPara="0" vert="horz" wrap="square" lIns="119083" tIns="119083" rIns="119083" bIns="119083"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Thiết bị ra</a:t>
            </a:r>
          </a:p>
        </p:txBody>
      </p:sp>
      <p:pic>
        <p:nvPicPr>
          <p:cNvPr id="41" name="Picture 40">
            <a:extLst>
              <a:ext uri="{FF2B5EF4-FFF2-40B4-BE49-F238E27FC236}">
                <a16:creationId xmlns:a16="http://schemas.microsoft.com/office/drawing/2014/main" id="{5900DF06-35B6-AF50-D7E3-C595FF7E8DD4}"/>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9938" b="89855" l="9884" r="94961">
                        <a14:foregroundMark x1="93605" y1="42650" x2="94961" y2="46377"/>
                        <a14:backgroundMark x1="52132" y1="7246" x2="73062" y2="13043"/>
                        <a14:backgroundMark x1="45736" y1="12008" x2="53876" y2="16356"/>
                        <a14:backgroundMark x1="61047" y1="17391" x2="67636" y2="14907"/>
                        <a14:backgroundMark x1="78488" y1="14907" x2="81008" y2="13458"/>
                      </a14:backgroundRemoval>
                    </a14:imgEffect>
                  </a14:imgLayer>
                </a14:imgProps>
              </a:ext>
              <a:ext uri="{28A0092B-C50C-407E-A947-70E740481C1C}">
                <a14:useLocalDpi xmlns:a14="http://schemas.microsoft.com/office/drawing/2010/main" val="0"/>
              </a:ext>
            </a:extLst>
          </a:blip>
          <a:stretch>
            <a:fillRect/>
          </a:stretch>
        </p:blipFill>
        <p:spPr>
          <a:xfrm>
            <a:off x="9029600" y="2734001"/>
            <a:ext cx="2518214" cy="2357165"/>
          </a:xfrm>
          <a:prstGeom prst="rect">
            <a:avLst/>
          </a:prstGeom>
        </p:spPr>
      </p:pic>
      <p:pic>
        <p:nvPicPr>
          <p:cNvPr id="1026" name="Picture 2" descr="Loa Mini Bose Home Speaker 500 – Showroom iTamLoan Cần Thơ">
            <a:extLst>
              <a:ext uri="{FF2B5EF4-FFF2-40B4-BE49-F238E27FC236}">
                <a16:creationId xmlns:a16="http://schemas.microsoft.com/office/drawing/2014/main" id="{492FD1C6-2E36-0804-52B3-22B5B3D65EF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27578" y="4197722"/>
            <a:ext cx="2296007" cy="19563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amera thông minh thuộc Face Recognition Series | ORYZA Systems Systems">
            <a:extLst>
              <a:ext uri="{FF2B5EF4-FFF2-40B4-BE49-F238E27FC236}">
                <a16:creationId xmlns:a16="http://schemas.microsoft.com/office/drawing/2014/main" id="{6CC2CB43-8F7C-B90E-C6A2-341D4808936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76739" y="4219602"/>
            <a:ext cx="2097110" cy="2097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137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Effect transition="in" filter="fade">
                                      <p:cBhvr>
                                        <p:cTn id="27" dur="500"/>
                                        <p:tgtEl>
                                          <p:spTgt spid="10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30"/>
                                        </p:tgtEl>
                                        <p:attrNameLst>
                                          <p:attrName>style.visibility</p:attrName>
                                        </p:attrNameLst>
                                      </p:cBhvr>
                                      <p:to>
                                        <p:strVal val="visible"/>
                                      </p:to>
                                    </p:set>
                                    <p:animEffect transition="in" filter="fade">
                                      <p:cBhvr>
                                        <p:cTn id="32"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656C227C-8972-4F71-9281-76AAA3AA89A5}"/>
              </a:ext>
            </a:extLst>
          </p:cNvPr>
          <p:cNvGrpSpPr/>
          <p:nvPr/>
        </p:nvGrpSpPr>
        <p:grpSpPr>
          <a:xfrm>
            <a:off x="1153886" y="3707491"/>
            <a:ext cx="9859347" cy="2358835"/>
            <a:chOff x="1153886" y="3707491"/>
            <a:chExt cx="9859347" cy="2637325"/>
          </a:xfrm>
        </p:grpSpPr>
        <p:sp>
          <p:nvSpPr>
            <p:cNvPr id="7" name="Rectangle: Rounded Corners 6">
              <a:extLst>
                <a:ext uri="{FF2B5EF4-FFF2-40B4-BE49-F238E27FC236}">
                  <a16:creationId xmlns:a16="http://schemas.microsoft.com/office/drawing/2014/main" id="{1988D1FF-77C8-414D-B8BF-52F8BC075393}"/>
                </a:ext>
              </a:extLst>
            </p:cNvPr>
            <p:cNvSpPr/>
            <p:nvPr/>
          </p:nvSpPr>
          <p:spPr>
            <a:xfrm>
              <a:off x="1153886" y="3707491"/>
              <a:ext cx="9859347" cy="2637325"/>
            </a:xfrm>
            <a:prstGeom prst="roundRect">
              <a:avLst>
                <a:gd name="adj" fmla="val 9591"/>
              </a:avLst>
            </a:prstGeom>
            <a:solidFill>
              <a:schemeClr val="tx1"/>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CE46A36-89B6-4E8C-800B-9D0F035BB6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3886" y="3713167"/>
              <a:ext cx="1094792" cy="393275"/>
            </a:xfrm>
            <a:prstGeom prst="rect">
              <a:avLst/>
            </a:prstGeom>
          </p:spPr>
        </p:pic>
      </p:grpSp>
      <p:sp>
        <p:nvSpPr>
          <p:cNvPr id="8" name="!!1">
            <a:extLst>
              <a:ext uri="{FF2B5EF4-FFF2-40B4-BE49-F238E27FC236}">
                <a16:creationId xmlns:a16="http://schemas.microsoft.com/office/drawing/2014/main" id="{87D55AE7-FB16-437C-AD3F-46AD81ED9DEC}"/>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1. THIẾT BỊ VÀO - RA</a:t>
            </a:r>
          </a:p>
        </p:txBody>
      </p:sp>
      <p:pic>
        <p:nvPicPr>
          <p:cNvPr id="6" name="Picture 5">
            <a:extLst>
              <a:ext uri="{FF2B5EF4-FFF2-40B4-BE49-F238E27FC236}">
                <a16:creationId xmlns:a16="http://schemas.microsoft.com/office/drawing/2014/main" id="{F626D69B-C732-4171-BDA4-8AA413DC01F0}"/>
              </a:ext>
            </a:extLst>
          </p:cNvPr>
          <p:cNvPicPr>
            <a:picLocks noChangeAspect="1"/>
          </p:cNvPicPr>
          <p:nvPr/>
        </p:nvPicPr>
        <p:blipFill>
          <a:blip r:embed="rId3"/>
          <a:stretch>
            <a:fillRect/>
          </a:stretch>
        </p:blipFill>
        <p:spPr>
          <a:xfrm>
            <a:off x="1153886" y="791674"/>
            <a:ext cx="9784702" cy="2637326"/>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8CDA220F-98AD-4852-8893-77D962F1632A}"/>
              </a:ext>
            </a:extLst>
          </p:cNvPr>
          <p:cNvSpPr txBox="1"/>
          <p:nvPr/>
        </p:nvSpPr>
        <p:spPr>
          <a:xfrm>
            <a:off x="1701282" y="4286743"/>
            <a:ext cx="8229599" cy="1200329"/>
          </a:xfrm>
          <a:prstGeom prst="rect">
            <a:avLst/>
          </a:prstGeom>
          <a:noFill/>
        </p:spPr>
        <p:txBody>
          <a:bodyPr wrap="square" rtlCol="0">
            <a:spAutoFit/>
          </a:bodyPr>
          <a:lstStyle/>
          <a:p>
            <a:pPr marL="342900" indent="-342900">
              <a:buAutoNum type="arabicPeriod"/>
            </a:pPr>
            <a:r>
              <a:rPr lang="en-US" sz="2400">
                <a:solidFill>
                  <a:schemeClr val="bg1"/>
                </a:solidFill>
                <a:latin typeface="Times New Roman" panose="02020603050405020304" pitchFamily="18" charset="0"/>
                <a:cs typeface="Times New Roman" panose="02020603050405020304" pitchFamily="18" charset="0"/>
              </a:rPr>
              <a:t>Các thiết bị trong hình làm việc với thông tin dạng âm thanh.</a:t>
            </a:r>
          </a:p>
          <a:p>
            <a:pPr marL="342900" indent="-342900">
              <a:buAutoNum type="arabicPeriod"/>
            </a:pPr>
            <a:r>
              <a:rPr lang="en-US" sz="2400">
                <a:solidFill>
                  <a:schemeClr val="bg1"/>
                </a:solidFill>
                <a:latin typeface="Times New Roman" panose="02020603050405020304" pitchFamily="18" charset="0"/>
                <a:cs typeface="Times New Roman" panose="02020603050405020304" pitchFamily="18" charset="0"/>
              </a:rPr>
              <a:t>Micro tiếp nhận thông tin và chuyển vào máy tính.</a:t>
            </a:r>
          </a:p>
          <a:p>
            <a:pPr marL="342900" indent="-342900">
              <a:buAutoNum type="arabicPeriod"/>
            </a:pPr>
            <a:r>
              <a:rPr lang="en-US" sz="2400">
                <a:solidFill>
                  <a:schemeClr val="bg1"/>
                </a:solidFill>
                <a:latin typeface="Times New Roman" panose="02020603050405020304" pitchFamily="18" charset="0"/>
                <a:cs typeface="Times New Roman" panose="02020603050405020304" pitchFamily="18" charset="0"/>
              </a:rPr>
              <a:t>Loa nhận thông tin từ máy tính và đưa ra bên ngoài.</a:t>
            </a:r>
          </a:p>
        </p:txBody>
      </p:sp>
    </p:spTree>
    <p:extLst>
      <p:ext uri="{BB962C8B-B14F-4D97-AF65-F5344CB8AC3E}">
        <p14:creationId xmlns:p14="http://schemas.microsoft.com/office/powerpoint/2010/main" val="389522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fade">
                                      <p:cBhvr>
                                        <p:cTn id="2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C0217D1-892F-4E5A-8BC1-6E846FBAB074}"/>
              </a:ext>
            </a:extLst>
          </p:cNvPr>
          <p:cNvPicPr>
            <a:picLocks noChangeAspect="1"/>
          </p:cNvPicPr>
          <p:nvPr/>
        </p:nvPicPr>
        <p:blipFill>
          <a:blip r:embed="rId2"/>
          <a:stretch>
            <a:fillRect/>
          </a:stretch>
        </p:blipFill>
        <p:spPr>
          <a:xfrm>
            <a:off x="0" y="2078294"/>
            <a:ext cx="9636760" cy="2289650"/>
          </a:xfrm>
          <a:prstGeom prst="rect">
            <a:avLst/>
          </a:prstGeom>
          <a:ln>
            <a:noFill/>
          </a:ln>
          <a:effectLst>
            <a:outerShdw blurRad="190500" algn="tl" rotWithShape="0">
              <a:srgbClr val="000000">
                <a:alpha val="70000"/>
              </a:srgbClr>
            </a:outerShdw>
          </a:effectLst>
        </p:spPr>
      </p:pic>
      <p:grpSp>
        <p:nvGrpSpPr>
          <p:cNvPr id="12" name="Group 11">
            <a:extLst>
              <a:ext uri="{FF2B5EF4-FFF2-40B4-BE49-F238E27FC236}">
                <a16:creationId xmlns:a16="http://schemas.microsoft.com/office/drawing/2014/main" id="{656C227C-8972-4F71-9281-76AAA3AA89A5}"/>
              </a:ext>
            </a:extLst>
          </p:cNvPr>
          <p:cNvGrpSpPr/>
          <p:nvPr/>
        </p:nvGrpSpPr>
        <p:grpSpPr>
          <a:xfrm>
            <a:off x="250646" y="3563780"/>
            <a:ext cx="11664547" cy="2986310"/>
            <a:chOff x="1153886" y="3707491"/>
            <a:chExt cx="9859347" cy="2637325"/>
          </a:xfrm>
        </p:grpSpPr>
        <p:sp>
          <p:nvSpPr>
            <p:cNvPr id="7" name="Rectangle: Rounded Corners 6">
              <a:extLst>
                <a:ext uri="{FF2B5EF4-FFF2-40B4-BE49-F238E27FC236}">
                  <a16:creationId xmlns:a16="http://schemas.microsoft.com/office/drawing/2014/main" id="{1988D1FF-77C8-414D-B8BF-52F8BC075393}"/>
                </a:ext>
              </a:extLst>
            </p:cNvPr>
            <p:cNvSpPr/>
            <p:nvPr/>
          </p:nvSpPr>
          <p:spPr>
            <a:xfrm>
              <a:off x="1153886" y="3707491"/>
              <a:ext cx="9859347" cy="2637325"/>
            </a:xfrm>
            <a:prstGeom prst="roundRect">
              <a:avLst>
                <a:gd name="adj" fmla="val 9591"/>
              </a:avLst>
            </a:prstGeom>
            <a:solidFill>
              <a:schemeClr val="tx1"/>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CE46A36-89B6-4E8C-800B-9D0F035BB6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3888" y="3713168"/>
              <a:ext cx="868610" cy="312026"/>
            </a:xfrm>
            <a:prstGeom prst="rect">
              <a:avLst/>
            </a:prstGeom>
          </p:spPr>
        </p:pic>
      </p:grpSp>
      <p:sp>
        <p:nvSpPr>
          <p:cNvPr id="8" name="!!1">
            <a:extLst>
              <a:ext uri="{FF2B5EF4-FFF2-40B4-BE49-F238E27FC236}">
                <a16:creationId xmlns:a16="http://schemas.microsoft.com/office/drawing/2014/main" id="{87D55AE7-FB16-437C-AD3F-46AD81ED9DEC}"/>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1. THIẾT BỊ VÀO - RA</a:t>
            </a:r>
          </a:p>
        </p:txBody>
      </p:sp>
      <p:sp>
        <p:nvSpPr>
          <p:cNvPr id="9" name="TextBox 8">
            <a:extLst>
              <a:ext uri="{FF2B5EF4-FFF2-40B4-BE49-F238E27FC236}">
                <a16:creationId xmlns:a16="http://schemas.microsoft.com/office/drawing/2014/main" id="{8CDA220F-98AD-4852-8893-77D962F1632A}"/>
              </a:ext>
            </a:extLst>
          </p:cNvPr>
          <p:cNvSpPr txBox="1"/>
          <p:nvPr/>
        </p:nvSpPr>
        <p:spPr>
          <a:xfrm>
            <a:off x="588352" y="3570208"/>
            <a:ext cx="11117983" cy="3046988"/>
          </a:xfrm>
          <a:prstGeom prst="rect">
            <a:avLst/>
          </a:prstGeom>
          <a:noFill/>
        </p:spPr>
        <p:txBody>
          <a:bodyPr wrap="square" rtlCol="0">
            <a:spAutoFit/>
          </a:bodyPr>
          <a:lstStyle/>
          <a:p>
            <a:r>
              <a:rPr lang="en-US" sz="2400">
                <a:solidFill>
                  <a:schemeClr val="bg1"/>
                </a:solidFill>
                <a:latin typeface="Times New Roman" panose="02020603050405020304" pitchFamily="18" charset="0"/>
                <a:cs typeface="Times New Roman" panose="02020603050405020304" pitchFamily="18" charset="0"/>
              </a:rPr>
              <a:t>1. -Thông tin dạng văn bản: bàn phím, chuột, màn hình, màn hình cảm ứng, tấm cảm ứng, máy in. </a:t>
            </a:r>
          </a:p>
          <a:p>
            <a:r>
              <a:rPr lang="en-US" sz="2400">
                <a:solidFill>
                  <a:schemeClr val="bg1"/>
                </a:solidFill>
                <a:latin typeface="Times New Roman" panose="02020603050405020304" pitchFamily="18" charset="0"/>
                <a:cs typeface="Times New Roman" panose="02020603050405020304" pitchFamily="18" charset="0"/>
              </a:rPr>
              <a:t>	-Thông tin dạng hình ảnh: camera, màn hình, máy in. </a:t>
            </a:r>
          </a:p>
          <a:p>
            <a:r>
              <a:rPr lang="en-US" sz="2400">
                <a:solidFill>
                  <a:schemeClr val="bg1"/>
                </a:solidFill>
                <a:latin typeface="Times New Roman" panose="02020603050405020304" pitchFamily="18" charset="0"/>
                <a:cs typeface="Times New Roman" panose="02020603050405020304" pitchFamily="18" charset="0"/>
              </a:rPr>
              <a:t>	-Thông tin dạng âm thanh: micro, loa. </a:t>
            </a:r>
          </a:p>
          <a:p>
            <a:r>
              <a:rPr lang="en-US" sz="2400">
                <a:solidFill>
                  <a:schemeClr val="bg1"/>
                </a:solidFill>
                <a:latin typeface="Times New Roman" panose="02020603050405020304" pitchFamily="18" charset="0"/>
                <a:cs typeface="Times New Roman" panose="02020603050405020304" pitchFamily="18" charset="0"/>
              </a:rPr>
              <a:t>	-Thiết bị có cả hai chức năng vào và ra: màn hình cảm ứng.</a:t>
            </a:r>
          </a:p>
          <a:p>
            <a:r>
              <a:rPr lang="en-US" sz="2400">
                <a:solidFill>
                  <a:schemeClr val="bg1"/>
                </a:solidFill>
                <a:latin typeface="Times New Roman" panose="02020603050405020304" pitchFamily="18" charset="0"/>
                <a:cs typeface="Times New Roman" panose="02020603050405020304" pitchFamily="18" charset="0"/>
              </a:rPr>
              <a:t>2. Máy chiếu là thiết bị ra. Máy chiếu làm việc với thông tin dạng hình ảnh.</a:t>
            </a:r>
          </a:p>
          <a:p>
            <a:r>
              <a:rPr lang="en-US" sz="2400">
                <a:solidFill>
                  <a:schemeClr val="bg1"/>
                </a:solidFill>
                <a:latin typeface="Times New Roman" panose="02020603050405020304" pitchFamily="18" charset="0"/>
                <a:cs typeface="Times New Roman" panose="02020603050405020304" pitchFamily="18" charset="0"/>
              </a:rPr>
              <a:t>3. Bộ điều khiển game là thiết bị vào.</a:t>
            </a:r>
          </a:p>
          <a:p>
            <a:r>
              <a:rPr lang="en-US" sz="2400">
                <a:solidFill>
                  <a:schemeClr val="bg1"/>
                </a:solidFill>
                <a:latin typeface="Times New Roman" panose="02020603050405020304" pitchFamily="18" charset="0"/>
                <a:cs typeface="Times New Roman" panose="02020603050405020304" pitchFamily="18" charset="0"/>
              </a:rPr>
              <a:t>4. Màn hình cảm ứng là thiết bị có cả hai chức năng vào và ra.</a:t>
            </a:r>
          </a:p>
        </p:txBody>
      </p:sp>
      <p:pic>
        <p:nvPicPr>
          <p:cNvPr id="5" name="Picture 4">
            <a:extLst>
              <a:ext uri="{FF2B5EF4-FFF2-40B4-BE49-F238E27FC236}">
                <a16:creationId xmlns:a16="http://schemas.microsoft.com/office/drawing/2014/main" id="{EC0193AD-474C-42EA-AF8C-C5D13EB796D6}"/>
              </a:ext>
            </a:extLst>
          </p:cNvPr>
          <p:cNvPicPr>
            <a:picLocks noChangeAspect="1"/>
          </p:cNvPicPr>
          <p:nvPr/>
        </p:nvPicPr>
        <p:blipFill>
          <a:blip r:embed="rId4"/>
          <a:stretch>
            <a:fillRect/>
          </a:stretch>
        </p:blipFill>
        <p:spPr>
          <a:xfrm>
            <a:off x="6147344" y="0"/>
            <a:ext cx="6044656" cy="246867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6255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5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500"/>
                                        <p:tgtEl>
                                          <p:spTgt spid="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Effect transition="in" filter="fade">
                                      <p:cBhvr>
                                        <p:cTn id="37" dur="500"/>
                                        <p:tgtEl>
                                          <p:spTgt spid="9">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4" end="4"/>
                                            </p:txEl>
                                          </p:spTgt>
                                        </p:tgtEl>
                                        <p:attrNameLst>
                                          <p:attrName>style.visibility</p:attrName>
                                        </p:attrNameLst>
                                      </p:cBhvr>
                                      <p:to>
                                        <p:strVal val="visible"/>
                                      </p:to>
                                    </p:set>
                                    <p:animEffect transition="in" filter="fade">
                                      <p:cBhvr>
                                        <p:cTn id="42" dur="500"/>
                                        <p:tgtEl>
                                          <p:spTgt spid="9">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4" presetClass="path" presetSubtype="0" accel="50000" decel="50000" fill="hold" nodeType="clickEffect">
                                  <p:stCondLst>
                                    <p:cond delay="0"/>
                                  </p:stCondLst>
                                  <p:childTnLst>
                                    <p:animMotion origin="layout" path="M -2.29167E-6 2.59259E-6 L 0.00013 -0.13519 " pathEditMode="relative" rAng="0" ptsTypes="AA">
                                      <p:cBhvr>
                                        <p:cTn id="46" dur="1000" fill="hold"/>
                                        <p:tgtEl>
                                          <p:spTgt spid="13"/>
                                        </p:tgtEl>
                                        <p:attrNameLst>
                                          <p:attrName>ppt_x</p:attrName>
                                          <p:attrName>ppt_y</p:attrName>
                                        </p:attrNameLst>
                                      </p:cBhvr>
                                      <p:rCtr x="0" y="-6759"/>
                                    </p:animMotion>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9">
                                            <p:txEl>
                                              <p:pRg st="5" end="5"/>
                                            </p:txEl>
                                          </p:spTgt>
                                        </p:tgtEl>
                                        <p:attrNameLst>
                                          <p:attrName>style.visibility</p:attrName>
                                        </p:attrNameLst>
                                      </p:cBhvr>
                                      <p:to>
                                        <p:strVal val="visible"/>
                                      </p:to>
                                    </p:set>
                                    <p:animEffect transition="in" filter="fade">
                                      <p:cBhvr>
                                        <p:cTn id="51" dur="500"/>
                                        <p:tgtEl>
                                          <p:spTgt spid="9">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9">
                                            <p:txEl>
                                              <p:pRg st="6" end="6"/>
                                            </p:txEl>
                                          </p:spTgt>
                                        </p:tgtEl>
                                        <p:attrNameLst>
                                          <p:attrName>style.visibility</p:attrName>
                                        </p:attrNameLst>
                                      </p:cBhvr>
                                      <p:to>
                                        <p:strVal val="visible"/>
                                      </p:to>
                                    </p:set>
                                    <p:animEffect transition="in" filter="fade">
                                      <p:cBhvr>
                                        <p:cTn id="56"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4C79C8-25F4-4542-8AED-4DF6F2357ACE}"/>
              </a:ext>
            </a:extLst>
          </p:cNvPr>
          <p:cNvPicPr>
            <a:picLocks noChangeAspect="1"/>
          </p:cNvPicPr>
          <p:nvPr/>
        </p:nvPicPr>
        <p:blipFill>
          <a:blip r:embed="rId2"/>
          <a:stretch>
            <a:fillRect/>
          </a:stretch>
        </p:blipFill>
        <p:spPr>
          <a:xfrm>
            <a:off x="755458" y="2153910"/>
            <a:ext cx="10681084" cy="2838260"/>
          </a:xfrm>
          <a:prstGeom prst="rect">
            <a:avLst/>
          </a:prstGeom>
        </p:spPr>
      </p:pic>
      <p:sp>
        <p:nvSpPr>
          <p:cNvPr id="8" name="!!1">
            <a:extLst>
              <a:ext uri="{FF2B5EF4-FFF2-40B4-BE49-F238E27FC236}">
                <a16:creationId xmlns:a16="http://schemas.microsoft.com/office/drawing/2014/main" id="{87D55AE7-FB16-437C-AD3F-46AD81ED9DEC}"/>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1. THIẾT BỊ VÀO - RA</a:t>
            </a:r>
          </a:p>
        </p:txBody>
      </p:sp>
      <p:sp>
        <p:nvSpPr>
          <p:cNvPr id="15" name="Oval 14">
            <a:extLst>
              <a:ext uri="{FF2B5EF4-FFF2-40B4-BE49-F238E27FC236}">
                <a16:creationId xmlns:a16="http://schemas.microsoft.com/office/drawing/2014/main" id="{8C613ADE-5C4A-4B90-B655-9CA281931257}"/>
              </a:ext>
            </a:extLst>
          </p:cNvPr>
          <p:cNvSpPr/>
          <p:nvPr/>
        </p:nvSpPr>
        <p:spPr>
          <a:xfrm>
            <a:off x="1051241" y="3130018"/>
            <a:ext cx="457519" cy="3760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984F3F4-5729-49AF-9DF6-E5E29F7D3B0C}"/>
              </a:ext>
            </a:extLst>
          </p:cNvPr>
          <p:cNvSpPr/>
          <p:nvPr/>
        </p:nvSpPr>
        <p:spPr>
          <a:xfrm>
            <a:off x="5419025" y="4361410"/>
            <a:ext cx="457519" cy="3760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8504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heel(1)">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a:extLst>
              <a:ext uri="{FF2B5EF4-FFF2-40B4-BE49-F238E27FC236}">
                <a16:creationId xmlns:a16="http://schemas.microsoft.com/office/drawing/2014/main" id="{F2EA708B-3B90-473D-8572-78023295F388}"/>
              </a:ext>
            </a:extLst>
          </p:cNvPr>
          <p:cNvSpPr/>
          <p:nvPr/>
        </p:nvSpPr>
        <p:spPr>
          <a:xfrm>
            <a:off x="2282889" y="2110271"/>
            <a:ext cx="3684036" cy="1861459"/>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latin typeface="Times New Roman" panose="02020603050405020304" pitchFamily="18" charset="0"/>
                <a:cs typeface="Times New Roman" panose="02020603050405020304" pitchFamily="18" charset="0"/>
              </a:rPr>
              <a:t>1. THIẾT BỊ VÀO - RA</a:t>
            </a:r>
          </a:p>
        </p:txBody>
      </p:sp>
      <p:sp>
        <p:nvSpPr>
          <p:cNvPr id="6" name="!!2">
            <a:extLst>
              <a:ext uri="{FF2B5EF4-FFF2-40B4-BE49-F238E27FC236}">
                <a16:creationId xmlns:a16="http://schemas.microsoft.com/office/drawing/2014/main" id="{67EF9C1F-D8CC-4CE3-B7B9-26FBAA42E078}"/>
              </a:ext>
            </a:extLst>
          </p:cNvPr>
          <p:cNvSpPr/>
          <p:nvPr/>
        </p:nvSpPr>
        <p:spPr>
          <a:xfrm>
            <a:off x="6365031" y="2110271"/>
            <a:ext cx="3684036" cy="1861459"/>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latin typeface="Times New Roman" panose="02020603050405020304" pitchFamily="18" charset="0"/>
                <a:cs typeface="Times New Roman" panose="02020603050405020304" pitchFamily="18" charset="0"/>
              </a:rPr>
              <a:t>2. AN TOÀN THIẾT BỊ</a:t>
            </a:r>
          </a:p>
        </p:txBody>
      </p:sp>
    </p:spTree>
    <p:extLst>
      <p:ext uri="{BB962C8B-B14F-4D97-AF65-F5344CB8AC3E}">
        <p14:creationId xmlns:p14="http://schemas.microsoft.com/office/powerpoint/2010/main" val="167366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25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xit" presetSubtype="544" fill="hold" grpId="1" nodeType="clickEffect">
                                  <p:stCondLst>
                                    <p:cond delay="0"/>
                                  </p:stCondLst>
                                  <p:childTnLst>
                                    <p:anim calcmode="lin" valueType="num">
                                      <p:cBhvr>
                                        <p:cTn id="22" dur="500"/>
                                        <p:tgtEl>
                                          <p:spTgt spid="4"/>
                                        </p:tgtEl>
                                        <p:attrNameLst>
                                          <p:attrName>ppt_w</p:attrName>
                                        </p:attrNameLst>
                                      </p:cBhvr>
                                      <p:tavLst>
                                        <p:tav tm="0">
                                          <p:val>
                                            <p:strVal val="ppt_w"/>
                                          </p:val>
                                        </p:tav>
                                        <p:tav tm="100000">
                                          <p:val>
                                            <p:fltVal val="0"/>
                                          </p:val>
                                        </p:tav>
                                      </p:tavLst>
                                    </p:anim>
                                    <p:anim calcmode="lin" valueType="num">
                                      <p:cBhvr>
                                        <p:cTn id="23" dur="500"/>
                                        <p:tgtEl>
                                          <p:spTgt spid="4"/>
                                        </p:tgtEl>
                                        <p:attrNameLst>
                                          <p:attrName>ppt_h</p:attrName>
                                        </p:attrNameLst>
                                      </p:cBhvr>
                                      <p:tavLst>
                                        <p:tav tm="0">
                                          <p:val>
                                            <p:strVal val="ppt_h"/>
                                          </p:val>
                                        </p:tav>
                                        <p:tav tm="100000">
                                          <p:val>
                                            <p:fltVal val="0"/>
                                          </p:val>
                                        </p:tav>
                                      </p:tavLst>
                                    </p:anim>
                                    <p:animEffect transition="out" filter="fade">
                                      <p:cBhvr>
                                        <p:cTn id="24" dur="500"/>
                                        <p:tgtEl>
                                          <p:spTgt spid="4"/>
                                        </p:tgtEl>
                                      </p:cBhvr>
                                    </p:animEffect>
                                    <p:anim calcmode="lin" valueType="num">
                                      <p:cBhvr>
                                        <p:cTn id="25" dur="500"/>
                                        <p:tgtEl>
                                          <p:spTgt spid="4"/>
                                        </p:tgtEl>
                                        <p:attrNameLst>
                                          <p:attrName>ppt_x</p:attrName>
                                        </p:attrNameLst>
                                      </p:cBhvr>
                                      <p:tavLst>
                                        <p:tav tm="0">
                                          <p:val>
                                            <p:strVal val="ppt_x"/>
                                          </p:val>
                                        </p:tav>
                                        <p:tav tm="100000">
                                          <p:val>
                                            <p:fltVal val="0.5"/>
                                          </p:val>
                                        </p:tav>
                                      </p:tavLst>
                                    </p:anim>
                                    <p:anim calcmode="lin" valueType="num">
                                      <p:cBhvr>
                                        <p:cTn id="26" dur="500"/>
                                        <p:tgtEl>
                                          <p:spTgt spid="4"/>
                                        </p:tgtEl>
                                        <p:attrNameLst>
                                          <p:attrName>ppt_y</p:attrName>
                                        </p:attrNameLst>
                                      </p:cBhvr>
                                      <p:tavLst>
                                        <p:tav tm="0">
                                          <p:val>
                                            <p:strVal val="ppt_y"/>
                                          </p:val>
                                        </p:tav>
                                        <p:tav tm="100000">
                                          <p:val>
                                            <p:fltVal val="0.5"/>
                                          </p:val>
                                        </p:tav>
                                      </p:tavLst>
                                    </p:anim>
                                    <p:set>
                                      <p:cBhvr>
                                        <p:cTn id="2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53FB48-BF65-4BA9-8677-7E40DCA46C0A}"/>
              </a:ext>
            </a:extLst>
          </p:cNvPr>
          <p:cNvPicPr>
            <a:picLocks noChangeAspect="1"/>
          </p:cNvPicPr>
          <p:nvPr/>
        </p:nvPicPr>
        <p:blipFill>
          <a:blip r:embed="rId2"/>
          <a:stretch>
            <a:fillRect/>
          </a:stretch>
        </p:blipFill>
        <p:spPr>
          <a:xfrm>
            <a:off x="3350082" y="152400"/>
            <a:ext cx="8258175" cy="6553200"/>
          </a:xfrm>
          <a:prstGeom prst="rect">
            <a:avLst/>
          </a:prstGeom>
        </p:spPr>
      </p:pic>
      <p:sp>
        <p:nvSpPr>
          <p:cNvPr id="4" name="!!2">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2. AN TOÀN THIẾT BỊ</a:t>
            </a:r>
          </a:p>
        </p:txBody>
      </p:sp>
      <p:grpSp>
        <p:nvGrpSpPr>
          <p:cNvPr id="6" name="Group 5">
            <a:extLst>
              <a:ext uri="{FF2B5EF4-FFF2-40B4-BE49-F238E27FC236}">
                <a16:creationId xmlns:a16="http://schemas.microsoft.com/office/drawing/2014/main" id="{CE976871-A2A1-4238-88AF-7F0C66C15C97}"/>
              </a:ext>
            </a:extLst>
          </p:cNvPr>
          <p:cNvGrpSpPr/>
          <p:nvPr/>
        </p:nvGrpSpPr>
        <p:grpSpPr>
          <a:xfrm>
            <a:off x="98843" y="1070165"/>
            <a:ext cx="3079786" cy="3803587"/>
            <a:chOff x="1153886" y="3707491"/>
            <a:chExt cx="9859347" cy="2637325"/>
          </a:xfrm>
        </p:grpSpPr>
        <p:sp>
          <p:nvSpPr>
            <p:cNvPr id="7" name="Rectangle: Rounded Corners 6">
              <a:extLst>
                <a:ext uri="{FF2B5EF4-FFF2-40B4-BE49-F238E27FC236}">
                  <a16:creationId xmlns:a16="http://schemas.microsoft.com/office/drawing/2014/main" id="{31F3B2D4-0A92-462D-98B5-3D1587143F11}"/>
                </a:ext>
              </a:extLst>
            </p:cNvPr>
            <p:cNvSpPr/>
            <p:nvPr/>
          </p:nvSpPr>
          <p:spPr>
            <a:xfrm>
              <a:off x="1153886" y="3707491"/>
              <a:ext cx="9859347" cy="2637325"/>
            </a:xfrm>
            <a:prstGeom prst="roundRect">
              <a:avLst>
                <a:gd name="adj" fmla="val 9591"/>
              </a:avLst>
            </a:prstGeom>
            <a:solidFill>
              <a:schemeClr val="tx1"/>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DBC62D3-22D3-45F8-B51C-58AEE9E7CD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3886" y="3713167"/>
              <a:ext cx="2581577" cy="256354"/>
            </a:xfrm>
            <a:prstGeom prst="rect">
              <a:avLst/>
            </a:prstGeom>
          </p:spPr>
        </p:pic>
      </p:grpSp>
      <p:sp>
        <p:nvSpPr>
          <p:cNvPr id="9" name="TextBox 8">
            <a:extLst>
              <a:ext uri="{FF2B5EF4-FFF2-40B4-BE49-F238E27FC236}">
                <a16:creationId xmlns:a16="http://schemas.microsoft.com/office/drawing/2014/main" id="{50779A2C-C005-4986-84BD-72D3CCDA2558}"/>
              </a:ext>
            </a:extLst>
          </p:cNvPr>
          <p:cNvSpPr txBox="1"/>
          <p:nvPr/>
        </p:nvSpPr>
        <p:spPr>
          <a:xfrm>
            <a:off x="173534" y="1397179"/>
            <a:ext cx="2930404" cy="3416320"/>
          </a:xfrm>
          <a:prstGeom prst="rect">
            <a:avLst/>
          </a:prstGeom>
          <a:noFill/>
        </p:spPr>
        <p:txBody>
          <a:bodyPr wrap="square" rtlCol="0">
            <a:spAutoFit/>
          </a:bodyPr>
          <a:lstStyle/>
          <a:p>
            <a:r>
              <a:rPr lang="en-US" sz="2400">
                <a:solidFill>
                  <a:schemeClr val="bg1"/>
                </a:solidFill>
                <a:latin typeface="Times New Roman" panose="02020603050405020304" pitchFamily="18" charset="0"/>
                <a:cs typeface="Times New Roman" panose="02020603050405020304" pitchFamily="18" charset="0"/>
              </a:rPr>
              <a:t>1. Cách lắp các thiết bị như sau:</a:t>
            </a:r>
          </a:p>
          <a:p>
            <a:r>
              <a:rPr lang="en-US" sz="2400">
                <a:solidFill>
                  <a:schemeClr val="bg1"/>
                </a:solidFill>
                <a:latin typeface="Times New Roman" panose="02020603050405020304" pitchFamily="18" charset="0"/>
                <a:cs typeface="Times New Roman" panose="02020603050405020304" pitchFamily="18" charset="0"/>
              </a:rPr>
              <a:t>a-7, b-6, c-7, d-3, e-4, f-8</a:t>
            </a:r>
          </a:p>
          <a:p>
            <a:r>
              <a:rPr lang="en-US" sz="2400">
                <a:solidFill>
                  <a:schemeClr val="bg1"/>
                </a:solidFill>
                <a:latin typeface="Times New Roman" panose="02020603050405020304" pitchFamily="18" charset="0"/>
                <a:cs typeface="Times New Roman" panose="02020603050405020304" pitchFamily="18" charset="0"/>
              </a:rPr>
              <a:t>2. Việc cấp nguồn điện cho máy tính cần thực hiện sau các kết nối trên để đảm bảo an toàn điện.</a:t>
            </a:r>
          </a:p>
        </p:txBody>
      </p:sp>
    </p:spTree>
    <p:extLst>
      <p:ext uri="{BB962C8B-B14F-4D97-AF65-F5344CB8AC3E}">
        <p14:creationId xmlns:p14="http://schemas.microsoft.com/office/powerpoint/2010/main" val="1963491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fade">
                                      <p:cBhvr>
                                        <p:cTn id="2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2. AN TOÀN THIẾT BỊ</a:t>
            </a:r>
          </a:p>
        </p:txBody>
      </p:sp>
      <p:sp>
        <p:nvSpPr>
          <p:cNvPr id="7" name="Freeform: Shape 6">
            <a:extLst>
              <a:ext uri="{FF2B5EF4-FFF2-40B4-BE49-F238E27FC236}">
                <a16:creationId xmlns:a16="http://schemas.microsoft.com/office/drawing/2014/main" id="{BB21736C-BA7D-29F5-A35B-8291AF2C40D5}"/>
              </a:ext>
            </a:extLst>
          </p:cNvPr>
          <p:cNvSpPr/>
          <p:nvPr/>
        </p:nvSpPr>
        <p:spPr>
          <a:xfrm>
            <a:off x="1188199" y="1008597"/>
            <a:ext cx="4016848"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23368" tIns="213360" rIns="213361" bIns="213360" numCol="1" spcCol="1270" anchor="ctr" anchorCtr="0">
            <a:noAutofit/>
          </a:bodyPr>
          <a:lstStyle/>
          <a:p>
            <a:pPr marL="0" lvl="0" indent="0" algn="l" defTabSz="1333500">
              <a:lnSpc>
                <a:spcPct val="90000"/>
              </a:lnSpc>
              <a:spcBef>
                <a:spcPct val="0"/>
              </a:spcBef>
              <a:spcAft>
                <a:spcPct val="35000"/>
              </a:spcAft>
              <a:buNone/>
            </a:pPr>
            <a:r>
              <a:rPr lang="en-US" sz="2400">
                <a:latin typeface="Times New Roman" panose="02020603050405020304" pitchFamily="18" charset="0"/>
                <a:cs typeface="Times New Roman" panose="02020603050405020304" pitchFamily="18" charset="0"/>
              </a:rPr>
              <a:t>Đọc kĩ hướng dẫn trước khi sử dụng thiết bị.</a:t>
            </a:r>
            <a:endParaRPr lang="en-US" sz="2400" kern="1200">
              <a:latin typeface="Times New Roman" panose="02020603050405020304" pitchFamily="18" charset="0"/>
              <a:cs typeface="Times New Roman" panose="02020603050405020304" pitchFamily="18" charset="0"/>
            </a:endParaRPr>
          </a:p>
        </p:txBody>
      </p:sp>
      <p:sp>
        <p:nvSpPr>
          <p:cNvPr id="8" name="Freeform: Shape 7">
            <a:extLst>
              <a:ext uri="{FF2B5EF4-FFF2-40B4-BE49-F238E27FC236}">
                <a16:creationId xmlns:a16="http://schemas.microsoft.com/office/drawing/2014/main" id="{D6D214BE-807C-C372-B5B7-EF48FFDBE028}"/>
              </a:ext>
            </a:extLst>
          </p:cNvPr>
          <p:cNvSpPr/>
          <p:nvPr/>
        </p:nvSpPr>
        <p:spPr>
          <a:xfrm>
            <a:off x="1188199" y="1939765"/>
            <a:ext cx="4016848"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110196"/>
              <a:satOff val="1056"/>
              <a:lumOff val="23"/>
              <a:alphaOff val="0"/>
            </a:schemeClr>
          </a:lnRef>
          <a:fillRef idx="1">
            <a:schemeClr val="accent5">
              <a:tint val="40000"/>
              <a:alpha val="90000"/>
              <a:hueOff val="-110196"/>
              <a:satOff val="1056"/>
              <a:lumOff val="23"/>
              <a:alphaOff val="0"/>
            </a:schemeClr>
          </a:fillRef>
          <a:effectRef idx="0">
            <a:schemeClr val="accent5">
              <a:tint val="40000"/>
              <a:alpha val="90000"/>
              <a:hueOff val="-110196"/>
              <a:satOff val="1056"/>
              <a:lumOff val="23"/>
              <a:alphaOff val="0"/>
            </a:schemeClr>
          </a:effectRef>
          <a:fontRef idx="minor">
            <a:schemeClr val="dk1">
              <a:hueOff val="0"/>
              <a:satOff val="0"/>
              <a:lumOff val="0"/>
              <a:alphaOff val="0"/>
            </a:schemeClr>
          </a:fontRef>
        </p:style>
        <p:txBody>
          <a:bodyPr spcFirstLastPara="0" vert="horz" wrap="square" lIns="223368" tIns="213360" rIns="213361" bIns="213360" numCol="1" spcCol="1270" anchor="ctr" anchorCtr="0">
            <a:noAutofit/>
          </a:bodyPr>
          <a:lstStyle/>
          <a:p>
            <a:pPr marL="0" lvl="0" indent="0" algn="l" defTabSz="13335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Giữ bàn tay khô, sạch khi sử dụng máy tính.</a:t>
            </a:r>
          </a:p>
        </p:txBody>
      </p:sp>
      <p:sp>
        <p:nvSpPr>
          <p:cNvPr id="9" name="Freeform: Shape 8">
            <a:extLst>
              <a:ext uri="{FF2B5EF4-FFF2-40B4-BE49-F238E27FC236}">
                <a16:creationId xmlns:a16="http://schemas.microsoft.com/office/drawing/2014/main" id="{2608B42C-B80D-10A9-DD4A-8BFA39328F2A}"/>
              </a:ext>
            </a:extLst>
          </p:cNvPr>
          <p:cNvSpPr/>
          <p:nvPr/>
        </p:nvSpPr>
        <p:spPr>
          <a:xfrm>
            <a:off x="1188199" y="2870933"/>
            <a:ext cx="4016848"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220391"/>
              <a:satOff val="2112"/>
              <a:lumOff val="46"/>
              <a:alphaOff val="0"/>
            </a:schemeClr>
          </a:lnRef>
          <a:fillRef idx="1">
            <a:schemeClr val="accent5">
              <a:tint val="40000"/>
              <a:alpha val="90000"/>
              <a:hueOff val="-220391"/>
              <a:satOff val="2112"/>
              <a:lumOff val="46"/>
              <a:alphaOff val="0"/>
            </a:schemeClr>
          </a:fillRef>
          <a:effectRef idx="0">
            <a:schemeClr val="accent5">
              <a:tint val="40000"/>
              <a:alpha val="90000"/>
              <a:hueOff val="-220391"/>
              <a:satOff val="2112"/>
              <a:lumOff val="46"/>
              <a:alphaOff val="0"/>
            </a:schemeClr>
          </a:effectRef>
          <a:fontRef idx="minor">
            <a:schemeClr val="dk1">
              <a:hueOff val="0"/>
              <a:satOff val="0"/>
              <a:lumOff val="0"/>
              <a:alphaOff val="0"/>
            </a:schemeClr>
          </a:fontRef>
        </p:style>
        <p:txBody>
          <a:bodyPr spcFirstLastPara="0" vert="horz" wrap="square" lIns="223368" tIns="213360" rIns="213361" bIns="213360" numCol="1" spcCol="1270" anchor="ctr" anchorCtr="0">
            <a:noAutofit/>
          </a:bodyPr>
          <a:lstStyle/>
          <a:p>
            <a:pPr marL="0" lvl="0" indent="0" algn="l" defTabSz="13335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Gõ phím dứt khoát nhưng nhẹ nhàng.</a:t>
            </a:r>
          </a:p>
        </p:txBody>
      </p:sp>
      <p:sp>
        <p:nvSpPr>
          <p:cNvPr id="10" name="Freeform: Shape 9">
            <a:extLst>
              <a:ext uri="{FF2B5EF4-FFF2-40B4-BE49-F238E27FC236}">
                <a16:creationId xmlns:a16="http://schemas.microsoft.com/office/drawing/2014/main" id="{BA1A2ADD-C8AF-1A81-0B16-3A45E45FC7EB}"/>
              </a:ext>
            </a:extLst>
          </p:cNvPr>
          <p:cNvSpPr/>
          <p:nvPr/>
        </p:nvSpPr>
        <p:spPr>
          <a:xfrm>
            <a:off x="1188199" y="3802101"/>
            <a:ext cx="4016848"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330587"/>
              <a:satOff val="3168"/>
              <a:lumOff val="69"/>
              <a:alphaOff val="0"/>
            </a:schemeClr>
          </a:lnRef>
          <a:fillRef idx="1">
            <a:schemeClr val="accent5">
              <a:tint val="40000"/>
              <a:alpha val="90000"/>
              <a:hueOff val="-330587"/>
              <a:satOff val="3168"/>
              <a:lumOff val="69"/>
              <a:alphaOff val="0"/>
            </a:schemeClr>
          </a:fillRef>
          <a:effectRef idx="0">
            <a:schemeClr val="accent5">
              <a:tint val="40000"/>
              <a:alpha val="90000"/>
              <a:hueOff val="-330587"/>
              <a:satOff val="3168"/>
              <a:lumOff val="69"/>
              <a:alphaOff val="0"/>
            </a:schemeClr>
          </a:effectRef>
          <a:fontRef idx="minor">
            <a:schemeClr val="dk1">
              <a:hueOff val="0"/>
              <a:satOff val="0"/>
              <a:lumOff val="0"/>
              <a:alphaOff val="0"/>
            </a:schemeClr>
          </a:fontRef>
        </p:style>
        <p:txBody>
          <a:bodyPr spcFirstLastPara="0" vert="horz" wrap="square" lIns="223368" tIns="213360" rIns="213361" bIns="213360" numCol="1" spcCol="1270" anchor="ctr" anchorCtr="0">
            <a:noAutofit/>
          </a:bodyPr>
          <a:lstStyle/>
          <a:p>
            <a:pPr marL="0" lvl="0" indent="0" algn="l" defTabSz="13335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Sử dụng chức năng Shut down để tắt máy tính.</a:t>
            </a:r>
          </a:p>
        </p:txBody>
      </p:sp>
      <p:sp>
        <p:nvSpPr>
          <p:cNvPr id="11" name="Freeform: Shape 10">
            <a:extLst>
              <a:ext uri="{FF2B5EF4-FFF2-40B4-BE49-F238E27FC236}">
                <a16:creationId xmlns:a16="http://schemas.microsoft.com/office/drawing/2014/main" id="{D61DE739-6889-E165-0423-96B3A6CD3693}"/>
              </a:ext>
            </a:extLst>
          </p:cNvPr>
          <p:cNvSpPr/>
          <p:nvPr/>
        </p:nvSpPr>
        <p:spPr>
          <a:xfrm>
            <a:off x="1188199" y="4733269"/>
            <a:ext cx="4016848"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440783"/>
              <a:satOff val="4224"/>
              <a:lumOff val="92"/>
              <a:alphaOff val="0"/>
            </a:schemeClr>
          </a:lnRef>
          <a:fillRef idx="1">
            <a:schemeClr val="accent5">
              <a:tint val="40000"/>
              <a:alpha val="90000"/>
              <a:hueOff val="-440783"/>
              <a:satOff val="4224"/>
              <a:lumOff val="92"/>
              <a:alphaOff val="0"/>
            </a:schemeClr>
          </a:fillRef>
          <a:effectRef idx="0">
            <a:schemeClr val="accent5">
              <a:tint val="40000"/>
              <a:alpha val="90000"/>
              <a:hueOff val="-440783"/>
              <a:satOff val="4224"/>
              <a:lumOff val="92"/>
              <a:alphaOff val="0"/>
            </a:schemeClr>
          </a:effectRef>
          <a:fontRef idx="minor">
            <a:schemeClr val="dk1">
              <a:hueOff val="0"/>
              <a:satOff val="0"/>
              <a:lumOff val="0"/>
              <a:alphaOff val="0"/>
            </a:schemeClr>
          </a:fontRef>
        </p:style>
        <p:txBody>
          <a:bodyPr spcFirstLastPara="0" vert="horz" wrap="square" lIns="223368" tIns="213360" rIns="213361" bIns="213360" numCol="1" spcCol="1270" anchor="ctr" anchorCtr="0">
            <a:noAutofit/>
          </a:bodyPr>
          <a:lstStyle/>
          <a:p>
            <a:pPr marL="0" lvl="0" indent="0" algn="l" defTabSz="13335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Rút điện trước khi lau dọn máy tính.</a:t>
            </a:r>
          </a:p>
        </p:txBody>
      </p:sp>
      <p:sp>
        <p:nvSpPr>
          <p:cNvPr id="12" name="Freeform: Shape 11">
            <a:extLst>
              <a:ext uri="{FF2B5EF4-FFF2-40B4-BE49-F238E27FC236}">
                <a16:creationId xmlns:a16="http://schemas.microsoft.com/office/drawing/2014/main" id="{94FA5526-4176-2813-297A-FFC5C0267FEF}"/>
              </a:ext>
            </a:extLst>
          </p:cNvPr>
          <p:cNvSpPr/>
          <p:nvPr/>
        </p:nvSpPr>
        <p:spPr>
          <a:xfrm>
            <a:off x="1188199" y="5664437"/>
            <a:ext cx="4016848"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550978"/>
              <a:satOff val="5280"/>
              <a:lumOff val="115"/>
              <a:alphaOff val="0"/>
            </a:schemeClr>
          </a:lnRef>
          <a:fillRef idx="1">
            <a:schemeClr val="accent5">
              <a:tint val="40000"/>
              <a:alpha val="90000"/>
              <a:hueOff val="-550978"/>
              <a:satOff val="5280"/>
              <a:lumOff val="115"/>
              <a:alphaOff val="0"/>
            </a:schemeClr>
          </a:fillRef>
          <a:effectRef idx="0">
            <a:schemeClr val="accent5">
              <a:tint val="40000"/>
              <a:alpha val="90000"/>
              <a:hueOff val="-550978"/>
              <a:satOff val="5280"/>
              <a:lumOff val="115"/>
              <a:alphaOff val="0"/>
            </a:schemeClr>
          </a:effectRef>
          <a:fontRef idx="minor">
            <a:schemeClr val="dk1">
              <a:hueOff val="0"/>
              <a:satOff val="0"/>
              <a:lumOff val="0"/>
              <a:alphaOff val="0"/>
            </a:schemeClr>
          </a:fontRef>
        </p:style>
        <p:txBody>
          <a:bodyPr spcFirstLastPara="0" vert="horz" wrap="square" lIns="223368" tIns="213360" rIns="213361" bIns="213360" numCol="1" spcCol="1270" anchor="ctr" anchorCtr="0">
            <a:noAutofit/>
          </a:bodyPr>
          <a:lstStyle/>
          <a:p>
            <a:pPr marL="0" lvl="0" indent="0" algn="l" defTabSz="1333500">
              <a:lnSpc>
                <a:spcPct val="90000"/>
              </a:lnSpc>
              <a:spcBef>
                <a:spcPct val="0"/>
              </a:spcBef>
              <a:spcAft>
                <a:spcPct val="35000"/>
              </a:spcAft>
              <a:buNone/>
            </a:pPr>
            <a:r>
              <a:rPr lang="en-US" sz="2400">
                <a:latin typeface="Times New Roman" panose="02020603050405020304" pitchFamily="18" charset="0"/>
                <a:cs typeface="Times New Roman" panose="02020603050405020304" pitchFamily="18" charset="0"/>
              </a:rPr>
              <a:t>Đóng mọi tài liệu và ứng dụng trước khi tắt máy tính.</a:t>
            </a:r>
            <a:endParaRPr lang="en-US" sz="2400" kern="1200">
              <a:latin typeface="Times New Roman" panose="02020603050405020304" pitchFamily="18" charset="0"/>
              <a:cs typeface="Times New Roman" panose="02020603050405020304" pitchFamily="18" charset="0"/>
            </a:endParaRPr>
          </a:p>
        </p:txBody>
      </p:sp>
      <p:sp>
        <p:nvSpPr>
          <p:cNvPr id="13" name="Freeform: Shape 12">
            <a:extLst>
              <a:ext uri="{FF2B5EF4-FFF2-40B4-BE49-F238E27FC236}">
                <a16:creationId xmlns:a16="http://schemas.microsoft.com/office/drawing/2014/main" id="{41B611DE-F024-864A-853D-38124043A338}"/>
              </a:ext>
            </a:extLst>
          </p:cNvPr>
          <p:cNvSpPr/>
          <p:nvPr/>
        </p:nvSpPr>
        <p:spPr>
          <a:xfrm>
            <a:off x="221118" y="634755"/>
            <a:ext cx="1225031" cy="930702"/>
          </a:xfrm>
          <a:custGeom>
            <a:avLst/>
            <a:gdLst>
              <a:gd name="connsiteX0" fmla="*/ 0 w 930702"/>
              <a:gd name="connsiteY0" fmla="*/ 465351 h 930702"/>
              <a:gd name="connsiteX1" fmla="*/ 465351 w 930702"/>
              <a:gd name="connsiteY1" fmla="*/ 0 h 930702"/>
              <a:gd name="connsiteX2" fmla="*/ 930702 w 930702"/>
              <a:gd name="connsiteY2" fmla="*/ 465351 h 930702"/>
              <a:gd name="connsiteX3" fmla="*/ 465351 w 930702"/>
              <a:gd name="connsiteY3" fmla="*/ 930702 h 930702"/>
              <a:gd name="connsiteX4" fmla="*/ 0 w 930702"/>
              <a:gd name="connsiteY4" fmla="*/ 465351 h 930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702" h="930702">
                <a:moveTo>
                  <a:pt x="0" y="465351"/>
                </a:moveTo>
                <a:cubicBezTo>
                  <a:pt x="0" y="208345"/>
                  <a:pt x="208345" y="0"/>
                  <a:pt x="465351" y="0"/>
                </a:cubicBezTo>
                <a:cubicBezTo>
                  <a:pt x="722357" y="0"/>
                  <a:pt x="930702" y="208345"/>
                  <a:pt x="930702" y="465351"/>
                </a:cubicBezTo>
                <a:cubicBezTo>
                  <a:pt x="930702" y="722357"/>
                  <a:pt x="722357" y="930702"/>
                  <a:pt x="465351" y="930702"/>
                </a:cubicBezTo>
                <a:cubicBezTo>
                  <a:pt x="208345" y="930702"/>
                  <a:pt x="0" y="722357"/>
                  <a:pt x="0" y="465351"/>
                </a:cubicBez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36298" tIns="136298" rIns="136298" bIns="136298" numCol="1" spcCol="1270" anchor="ctr" anchorCtr="0">
            <a:noAutofit/>
          </a:bodyPr>
          <a:lstStyle/>
          <a:p>
            <a:pPr marL="0" lvl="0" indent="0" algn="ctr" defTabSz="93345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Nên làm</a:t>
            </a:r>
          </a:p>
        </p:txBody>
      </p:sp>
      <p:pic>
        <p:nvPicPr>
          <p:cNvPr id="22" name="Picture 2" descr="Giải mã những kí hiệu, nút bấm thường gặp trên máy ảnh DSRL">
            <a:extLst>
              <a:ext uri="{FF2B5EF4-FFF2-40B4-BE49-F238E27FC236}">
                <a16:creationId xmlns:a16="http://schemas.microsoft.com/office/drawing/2014/main" id="{C9EA1F34-233E-947C-FD9B-9D64EA739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2432" y="1510527"/>
            <a:ext cx="6574600" cy="334133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ault Tolerance vs Clustering: Which Gives Higher Availability?">
            <a:extLst>
              <a:ext uri="{FF2B5EF4-FFF2-40B4-BE49-F238E27FC236}">
                <a16:creationId xmlns:a16="http://schemas.microsoft.com/office/drawing/2014/main" id="{397D3D79-DA18-95F9-FD17-7DD9F30DD58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2023" y="1100106"/>
            <a:ext cx="6295417" cy="418854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7 cách để cải thiện tốc độ gõ bàn phím của bạn là gì? - Đại Học Đông Đô Hà  Nội">
            <a:extLst>
              <a:ext uri="{FF2B5EF4-FFF2-40B4-BE49-F238E27FC236}">
                <a16:creationId xmlns:a16="http://schemas.microsoft.com/office/drawing/2014/main" id="{2BBEC97F-68A8-FF77-0FB0-243F602387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8331" y="1748032"/>
            <a:ext cx="6442799" cy="351425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8 cách tắt hoặc khởi động lại máy tính của bạn với Windows 10 -  Ngolongnd.net">
            <a:extLst>
              <a:ext uri="{FF2B5EF4-FFF2-40B4-BE49-F238E27FC236}">
                <a16:creationId xmlns:a16="http://schemas.microsoft.com/office/drawing/2014/main" id="{B27060AD-2B41-9A8C-3252-271FDA753C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1279" y="1577643"/>
            <a:ext cx="6412802" cy="391621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ách vệ sinh máy tính để bàn nhanh, gọn, lẹ - Tân Doanh News">
            <a:extLst>
              <a:ext uri="{FF2B5EF4-FFF2-40B4-BE49-F238E27FC236}">
                <a16:creationId xmlns:a16="http://schemas.microsoft.com/office/drawing/2014/main" id="{87E1E0CF-1F30-0901-F6F7-2476D2FB86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2432" y="1259562"/>
            <a:ext cx="6686374" cy="415391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Dây Nguồn Hình ảnh | Định dạng hình ảnh PNG 401025189| vn.lovepik.com">
            <a:extLst>
              <a:ext uri="{FF2B5EF4-FFF2-40B4-BE49-F238E27FC236}">
                <a16:creationId xmlns:a16="http://schemas.microsoft.com/office/drawing/2014/main" id="{7B2309C5-C609-6C76-6359-81B2CDC4A8A5}"/>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10000" b="90000" l="10000" r="90000">
                        <a14:backgroundMark x1="22209" y1="26744" x2="23256" y2="26279"/>
                      </a14:backgroundRemoval>
                    </a14:imgEffect>
                  </a14:imgLayer>
                </a14:imgProps>
              </a:ext>
              <a:ext uri="{28A0092B-C50C-407E-A947-70E740481C1C}">
                <a14:useLocalDpi xmlns:a14="http://schemas.microsoft.com/office/drawing/2010/main" val="0"/>
              </a:ext>
            </a:extLst>
          </a:blip>
          <a:srcRect/>
          <a:stretch>
            <a:fillRect/>
          </a:stretch>
        </p:blipFill>
        <p:spPr bwMode="auto">
          <a:xfrm>
            <a:off x="9945820" y="2458064"/>
            <a:ext cx="2433993" cy="2433993"/>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Top 3 cách tắt ứng dụng chạy ngầm Win 10 ai cũng làm được">
            <a:extLst>
              <a:ext uri="{FF2B5EF4-FFF2-40B4-BE49-F238E27FC236}">
                <a16:creationId xmlns:a16="http://schemas.microsoft.com/office/drawing/2014/main" id="{6AEFA2C1-7D2A-BC37-9A33-7AFCAF5F3F1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7686" y="1748032"/>
            <a:ext cx="6559346" cy="3699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812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2"/>
                                        </p:tgtEl>
                                      </p:cBhvr>
                                    </p:animEffect>
                                    <p:set>
                                      <p:cBhvr>
                                        <p:cTn id="22" dur="1" fill="hold">
                                          <p:stCondLst>
                                            <p:cond delay="499"/>
                                          </p:stCondLst>
                                        </p:cTn>
                                        <p:tgtEl>
                                          <p:spTgt spid="2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74"/>
                                        </p:tgtEl>
                                        <p:attrNameLst>
                                          <p:attrName>style.visibility</p:attrName>
                                        </p:attrNameLst>
                                      </p:cBhvr>
                                      <p:to>
                                        <p:strVal val="visible"/>
                                      </p:to>
                                    </p:set>
                                    <p:animEffect transition="in" filter="fade">
                                      <p:cBhvr>
                                        <p:cTn id="32" dur="500"/>
                                        <p:tgtEl>
                                          <p:spTgt spid="307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3074"/>
                                        </p:tgtEl>
                                      </p:cBhvr>
                                    </p:animEffect>
                                    <p:set>
                                      <p:cBhvr>
                                        <p:cTn id="37" dur="1" fill="hold">
                                          <p:stCondLst>
                                            <p:cond delay="499"/>
                                          </p:stCondLst>
                                        </p:cTn>
                                        <p:tgtEl>
                                          <p:spTgt spid="307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076"/>
                                        </p:tgtEl>
                                        <p:attrNameLst>
                                          <p:attrName>style.visibility</p:attrName>
                                        </p:attrNameLst>
                                      </p:cBhvr>
                                      <p:to>
                                        <p:strVal val="visible"/>
                                      </p:to>
                                    </p:set>
                                    <p:animEffect transition="in" filter="fade">
                                      <p:cBhvr>
                                        <p:cTn id="47" dur="500"/>
                                        <p:tgtEl>
                                          <p:spTgt spid="307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3076"/>
                                        </p:tgtEl>
                                      </p:cBhvr>
                                    </p:animEffect>
                                    <p:set>
                                      <p:cBhvr>
                                        <p:cTn id="52" dur="1" fill="hold">
                                          <p:stCondLst>
                                            <p:cond delay="499"/>
                                          </p:stCondLst>
                                        </p:cTn>
                                        <p:tgtEl>
                                          <p:spTgt spid="307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078"/>
                                        </p:tgtEl>
                                        <p:attrNameLst>
                                          <p:attrName>style.visibility</p:attrName>
                                        </p:attrNameLst>
                                      </p:cBhvr>
                                      <p:to>
                                        <p:strVal val="visible"/>
                                      </p:to>
                                    </p:set>
                                    <p:animEffect transition="in" filter="fade">
                                      <p:cBhvr>
                                        <p:cTn id="62" dur="500"/>
                                        <p:tgtEl>
                                          <p:spTgt spid="307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3078"/>
                                        </p:tgtEl>
                                      </p:cBhvr>
                                    </p:animEffect>
                                    <p:set>
                                      <p:cBhvr>
                                        <p:cTn id="67" dur="1" fill="hold">
                                          <p:stCondLst>
                                            <p:cond delay="499"/>
                                          </p:stCondLst>
                                        </p:cTn>
                                        <p:tgtEl>
                                          <p:spTgt spid="3078"/>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500"/>
                                        <p:tgtEl>
                                          <p:spTgt spid="1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080"/>
                                        </p:tgtEl>
                                        <p:attrNameLst>
                                          <p:attrName>style.visibility</p:attrName>
                                        </p:attrNameLst>
                                      </p:cBhvr>
                                      <p:to>
                                        <p:strVal val="visible"/>
                                      </p:to>
                                    </p:set>
                                    <p:animEffect transition="in" filter="fade">
                                      <p:cBhvr>
                                        <p:cTn id="77" dur="500"/>
                                        <p:tgtEl>
                                          <p:spTgt spid="3080"/>
                                        </p:tgtEl>
                                      </p:cBhvr>
                                    </p:animEffect>
                                  </p:childTnLst>
                                </p:cTn>
                              </p:par>
                              <p:par>
                                <p:cTn id="78" presetID="10" presetClass="entr" presetSubtype="0" fill="hold" nodeType="withEffect">
                                  <p:stCondLst>
                                    <p:cond delay="0"/>
                                  </p:stCondLst>
                                  <p:childTnLst>
                                    <p:set>
                                      <p:cBhvr>
                                        <p:cTn id="79" dur="1" fill="hold">
                                          <p:stCondLst>
                                            <p:cond delay="0"/>
                                          </p:stCondLst>
                                        </p:cTn>
                                        <p:tgtEl>
                                          <p:spTgt spid="3082"/>
                                        </p:tgtEl>
                                        <p:attrNameLst>
                                          <p:attrName>style.visibility</p:attrName>
                                        </p:attrNameLst>
                                      </p:cBhvr>
                                      <p:to>
                                        <p:strVal val="visible"/>
                                      </p:to>
                                    </p:set>
                                    <p:animEffect transition="in" filter="fade">
                                      <p:cBhvr>
                                        <p:cTn id="80" dur="500"/>
                                        <p:tgtEl>
                                          <p:spTgt spid="3082"/>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3080"/>
                                        </p:tgtEl>
                                      </p:cBhvr>
                                    </p:animEffect>
                                    <p:set>
                                      <p:cBhvr>
                                        <p:cTn id="85" dur="1" fill="hold">
                                          <p:stCondLst>
                                            <p:cond delay="499"/>
                                          </p:stCondLst>
                                        </p:cTn>
                                        <p:tgtEl>
                                          <p:spTgt spid="3080"/>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3082"/>
                                        </p:tgtEl>
                                      </p:cBhvr>
                                    </p:animEffect>
                                    <p:set>
                                      <p:cBhvr>
                                        <p:cTn id="88" dur="1" fill="hold">
                                          <p:stCondLst>
                                            <p:cond delay="499"/>
                                          </p:stCondLst>
                                        </p:cTn>
                                        <p:tgtEl>
                                          <p:spTgt spid="3082"/>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500"/>
                                        <p:tgtEl>
                                          <p:spTgt spid="12"/>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3084"/>
                                        </p:tgtEl>
                                        <p:attrNameLst>
                                          <p:attrName>style.visibility</p:attrName>
                                        </p:attrNameLst>
                                      </p:cBhvr>
                                      <p:to>
                                        <p:strVal val="visible"/>
                                      </p:to>
                                    </p:set>
                                    <p:animEffect transition="in" filter="fade">
                                      <p:cBhvr>
                                        <p:cTn id="98" dur="500"/>
                                        <p:tgtEl>
                                          <p:spTgt spid="3084"/>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xit" presetSubtype="0" fill="hold" nodeType="clickEffect">
                                  <p:stCondLst>
                                    <p:cond delay="0"/>
                                  </p:stCondLst>
                                  <p:childTnLst>
                                    <p:animEffect transition="out" filter="fade">
                                      <p:cBhvr>
                                        <p:cTn id="102" dur="500"/>
                                        <p:tgtEl>
                                          <p:spTgt spid="3084"/>
                                        </p:tgtEl>
                                      </p:cBhvr>
                                    </p:animEffect>
                                    <p:set>
                                      <p:cBhvr>
                                        <p:cTn id="103" dur="1" fill="hold">
                                          <p:stCondLst>
                                            <p:cond delay="499"/>
                                          </p:stCondLst>
                                        </p:cTn>
                                        <p:tgtEl>
                                          <p:spTgt spid="30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2. AN TOÀN THIẾT BỊ</a:t>
            </a:r>
          </a:p>
        </p:txBody>
      </p:sp>
      <p:sp>
        <p:nvSpPr>
          <p:cNvPr id="14" name="Freeform: Shape 13">
            <a:extLst>
              <a:ext uri="{FF2B5EF4-FFF2-40B4-BE49-F238E27FC236}">
                <a16:creationId xmlns:a16="http://schemas.microsoft.com/office/drawing/2014/main" id="{76EC19EA-7491-65E6-0465-160584FA5961}"/>
              </a:ext>
            </a:extLst>
          </p:cNvPr>
          <p:cNvSpPr/>
          <p:nvPr/>
        </p:nvSpPr>
        <p:spPr>
          <a:xfrm>
            <a:off x="1170604" y="959435"/>
            <a:ext cx="3961835"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661174"/>
              <a:satOff val="6337"/>
              <a:lumOff val="139"/>
              <a:alphaOff val="0"/>
            </a:schemeClr>
          </a:lnRef>
          <a:fillRef idx="1">
            <a:schemeClr val="accent5">
              <a:tint val="40000"/>
              <a:alpha val="90000"/>
              <a:hueOff val="-661174"/>
              <a:satOff val="6337"/>
              <a:lumOff val="139"/>
              <a:alphaOff val="0"/>
            </a:schemeClr>
          </a:fillRef>
          <a:effectRef idx="0">
            <a:schemeClr val="accent5">
              <a:tint val="40000"/>
              <a:alpha val="90000"/>
              <a:hueOff val="-661174"/>
              <a:satOff val="6337"/>
              <a:lumOff val="139"/>
              <a:alphaOff val="0"/>
            </a:schemeClr>
          </a:effectRef>
          <a:fontRef idx="minor">
            <a:schemeClr val="dk1">
              <a:hueOff val="0"/>
              <a:satOff val="0"/>
              <a:lumOff val="0"/>
              <a:alphaOff val="0"/>
            </a:schemeClr>
          </a:fontRef>
        </p:style>
        <p:txBody>
          <a:bodyPr spcFirstLastPara="0" vert="horz" wrap="square" lIns="223369" tIns="213360" rIns="213360" bIns="213360" numCol="1" spcCol="1270" anchor="ctr" anchorCtr="0">
            <a:noAutofit/>
          </a:bodyPr>
          <a:lstStyle/>
          <a:p>
            <a:pPr marL="0" lvl="0" indent="0" algn="l" defTabSz="13335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Thao tác tùy tiện, không theo hướng dẫn.</a:t>
            </a:r>
          </a:p>
        </p:txBody>
      </p:sp>
      <p:sp>
        <p:nvSpPr>
          <p:cNvPr id="15" name="Freeform: Shape 14">
            <a:extLst>
              <a:ext uri="{FF2B5EF4-FFF2-40B4-BE49-F238E27FC236}">
                <a16:creationId xmlns:a16="http://schemas.microsoft.com/office/drawing/2014/main" id="{08F81913-25F8-7571-ADB5-81313F971589}"/>
              </a:ext>
            </a:extLst>
          </p:cNvPr>
          <p:cNvSpPr/>
          <p:nvPr/>
        </p:nvSpPr>
        <p:spPr>
          <a:xfrm>
            <a:off x="1170604" y="1890603"/>
            <a:ext cx="3961835"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771369"/>
              <a:satOff val="7393"/>
              <a:lumOff val="162"/>
              <a:alphaOff val="0"/>
            </a:schemeClr>
          </a:lnRef>
          <a:fillRef idx="1">
            <a:schemeClr val="accent5">
              <a:tint val="40000"/>
              <a:alpha val="90000"/>
              <a:hueOff val="-771369"/>
              <a:satOff val="7393"/>
              <a:lumOff val="162"/>
              <a:alphaOff val="0"/>
            </a:schemeClr>
          </a:fillRef>
          <a:effectRef idx="0">
            <a:schemeClr val="accent5">
              <a:tint val="40000"/>
              <a:alpha val="90000"/>
              <a:hueOff val="-771369"/>
              <a:satOff val="7393"/>
              <a:lumOff val="162"/>
              <a:alphaOff val="0"/>
            </a:schemeClr>
          </a:effectRef>
          <a:fontRef idx="minor">
            <a:schemeClr val="dk1">
              <a:hueOff val="0"/>
              <a:satOff val="0"/>
              <a:lumOff val="0"/>
              <a:alphaOff val="0"/>
            </a:schemeClr>
          </a:fontRef>
        </p:style>
        <p:txBody>
          <a:bodyPr spcFirstLastPara="0" vert="horz" wrap="square" lIns="223369" tIns="213360" rIns="213360" bIns="213360" numCol="1" spcCol="1270" anchor="ctr" anchorCtr="0">
            <a:noAutofit/>
          </a:bodyPr>
          <a:lstStyle/>
          <a:p>
            <a:pPr marL="0" lvl="0" indent="0" algn="l" defTabSz="1333500">
              <a:lnSpc>
                <a:spcPct val="90000"/>
              </a:lnSpc>
              <a:spcBef>
                <a:spcPct val="0"/>
              </a:spcBef>
              <a:spcAft>
                <a:spcPct val="35000"/>
              </a:spcAft>
              <a:buNone/>
            </a:pPr>
            <a:r>
              <a:rPr lang="en-US" sz="2400">
                <a:latin typeface="Times New Roman" panose="02020603050405020304" pitchFamily="18" charset="0"/>
                <a:cs typeface="Times New Roman" panose="02020603050405020304" pitchFamily="18" charset="0"/>
              </a:rPr>
              <a:t>Để đồ uống gần chuột, bàn phím, thẻ nhớ…</a:t>
            </a:r>
            <a:endParaRPr lang="en-US" sz="2400" kern="1200">
              <a:latin typeface="Times New Roman" panose="02020603050405020304" pitchFamily="18" charset="0"/>
              <a:cs typeface="Times New Roman" panose="02020603050405020304" pitchFamily="18" charset="0"/>
            </a:endParaRPr>
          </a:p>
        </p:txBody>
      </p:sp>
      <p:sp>
        <p:nvSpPr>
          <p:cNvPr id="16" name="Freeform: Shape 15">
            <a:extLst>
              <a:ext uri="{FF2B5EF4-FFF2-40B4-BE49-F238E27FC236}">
                <a16:creationId xmlns:a16="http://schemas.microsoft.com/office/drawing/2014/main" id="{17C72B66-5D6D-502F-7A59-600E4A9F99AE}"/>
              </a:ext>
            </a:extLst>
          </p:cNvPr>
          <p:cNvSpPr/>
          <p:nvPr/>
        </p:nvSpPr>
        <p:spPr>
          <a:xfrm>
            <a:off x="1170604" y="2821771"/>
            <a:ext cx="3961835"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881565"/>
              <a:satOff val="8449"/>
              <a:lumOff val="185"/>
              <a:alphaOff val="0"/>
            </a:schemeClr>
          </a:lnRef>
          <a:fillRef idx="1">
            <a:schemeClr val="accent5">
              <a:tint val="40000"/>
              <a:alpha val="90000"/>
              <a:hueOff val="-881565"/>
              <a:satOff val="8449"/>
              <a:lumOff val="185"/>
              <a:alphaOff val="0"/>
            </a:schemeClr>
          </a:fillRef>
          <a:effectRef idx="0">
            <a:schemeClr val="accent5">
              <a:tint val="40000"/>
              <a:alpha val="90000"/>
              <a:hueOff val="-881565"/>
              <a:satOff val="8449"/>
              <a:lumOff val="185"/>
              <a:alphaOff val="0"/>
            </a:schemeClr>
          </a:effectRef>
          <a:fontRef idx="minor">
            <a:schemeClr val="dk1">
              <a:hueOff val="0"/>
              <a:satOff val="0"/>
              <a:lumOff val="0"/>
              <a:alphaOff val="0"/>
            </a:schemeClr>
          </a:fontRef>
        </p:style>
        <p:txBody>
          <a:bodyPr spcFirstLastPara="0" vert="horz" wrap="square" lIns="223369" tIns="213360" rIns="213360" bIns="213360" numCol="1" spcCol="1270" anchor="ctr" anchorCtr="0">
            <a:noAutofit/>
          </a:bodyPr>
          <a:lstStyle/>
          <a:p>
            <a:pPr marL="0" lvl="0" indent="0" algn="l" defTabSz="13335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Tác động lên màn hình bằng các vật sắc nhọn.</a:t>
            </a:r>
          </a:p>
        </p:txBody>
      </p:sp>
      <p:sp>
        <p:nvSpPr>
          <p:cNvPr id="17" name="Freeform: Shape 16">
            <a:extLst>
              <a:ext uri="{FF2B5EF4-FFF2-40B4-BE49-F238E27FC236}">
                <a16:creationId xmlns:a16="http://schemas.microsoft.com/office/drawing/2014/main" id="{A3AA9D1F-2F70-18D4-2021-7525B31C00EC}"/>
              </a:ext>
            </a:extLst>
          </p:cNvPr>
          <p:cNvSpPr/>
          <p:nvPr/>
        </p:nvSpPr>
        <p:spPr>
          <a:xfrm>
            <a:off x="1170604" y="3752939"/>
            <a:ext cx="3961835"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991761"/>
              <a:satOff val="9505"/>
              <a:lumOff val="208"/>
              <a:alphaOff val="0"/>
            </a:schemeClr>
          </a:lnRef>
          <a:fillRef idx="1">
            <a:schemeClr val="accent5">
              <a:tint val="40000"/>
              <a:alpha val="90000"/>
              <a:hueOff val="-991761"/>
              <a:satOff val="9505"/>
              <a:lumOff val="208"/>
              <a:alphaOff val="0"/>
            </a:schemeClr>
          </a:fillRef>
          <a:effectRef idx="0">
            <a:schemeClr val="accent5">
              <a:tint val="40000"/>
              <a:alpha val="90000"/>
              <a:hueOff val="-991761"/>
              <a:satOff val="9505"/>
              <a:lumOff val="208"/>
              <a:alphaOff val="0"/>
            </a:schemeClr>
          </a:effectRef>
          <a:fontRef idx="minor">
            <a:schemeClr val="dk1">
              <a:hueOff val="0"/>
              <a:satOff val="0"/>
              <a:lumOff val="0"/>
              <a:alphaOff val="0"/>
            </a:schemeClr>
          </a:fontRef>
        </p:style>
        <p:txBody>
          <a:bodyPr spcFirstLastPara="0" vert="horz" wrap="square" lIns="223369" tIns="213360" rIns="213360" bIns="213360" numCol="1" spcCol="1270" anchor="ctr" anchorCtr="0">
            <a:noAutofit/>
          </a:bodyPr>
          <a:lstStyle/>
          <a:p>
            <a:pPr marL="0" lvl="0" indent="0" algn="l" defTabSz="13335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Tắt máy tính bằng cách ngắt điện đột ngột.</a:t>
            </a:r>
          </a:p>
        </p:txBody>
      </p:sp>
      <p:sp>
        <p:nvSpPr>
          <p:cNvPr id="18" name="Freeform: Shape 17">
            <a:extLst>
              <a:ext uri="{FF2B5EF4-FFF2-40B4-BE49-F238E27FC236}">
                <a16:creationId xmlns:a16="http://schemas.microsoft.com/office/drawing/2014/main" id="{6111D335-2C98-91C9-E0F6-6905BBA9F766}"/>
              </a:ext>
            </a:extLst>
          </p:cNvPr>
          <p:cNvSpPr/>
          <p:nvPr/>
        </p:nvSpPr>
        <p:spPr>
          <a:xfrm>
            <a:off x="1170604" y="4684107"/>
            <a:ext cx="3961835"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1101956"/>
              <a:satOff val="10561"/>
              <a:lumOff val="231"/>
              <a:alphaOff val="0"/>
            </a:schemeClr>
          </a:lnRef>
          <a:fillRef idx="1">
            <a:schemeClr val="accent5">
              <a:tint val="40000"/>
              <a:alpha val="90000"/>
              <a:hueOff val="-1101956"/>
              <a:satOff val="10561"/>
              <a:lumOff val="231"/>
              <a:alphaOff val="0"/>
            </a:schemeClr>
          </a:fillRef>
          <a:effectRef idx="0">
            <a:schemeClr val="accent5">
              <a:tint val="40000"/>
              <a:alpha val="90000"/>
              <a:hueOff val="-1101956"/>
              <a:satOff val="10561"/>
              <a:lumOff val="231"/>
              <a:alphaOff val="0"/>
            </a:schemeClr>
          </a:effectRef>
          <a:fontRef idx="minor">
            <a:schemeClr val="dk1">
              <a:hueOff val="0"/>
              <a:satOff val="0"/>
              <a:lumOff val="0"/>
              <a:alphaOff val="0"/>
            </a:schemeClr>
          </a:fontRef>
        </p:style>
        <p:txBody>
          <a:bodyPr spcFirstLastPara="0" vert="horz" wrap="square" lIns="223369" tIns="213360" rIns="213360" bIns="213360" numCol="1" spcCol="1270" anchor="ctr" anchorCtr="0">
            <a:noAutofit/>
          </a:bodyPr>
          <a:lstStyle/>
          <a:p>
            <a:pPr marL="0" lvl="0" indent="0" algn="l" defTabSz="1333500">
              <a:lnSpc>
                <a:spcPct val="90000"/>
              </a:lnSpc>
              <a:spcBef>
                <a:spcPct val="0"/>
              </a:spcBef>
              <a:spcAft>
                <a:spcPct val="35000"/>
              </a:spcAft>
              <a:buNone/>
            </a:pPr>
            <a:r>
              <a:rPr lang="en-US" sz="2400" kern="1200">
                <a:latin typeface="Times New Roman" panose="02020603050405020304" pitchFamily="18" charset="0"/>
                <a:cs typeface="Times New Roman" panose="02020603050405020304" pitchFamily="18" charset="0"/>
              </a:rPr>
              <a:t>Chạm vào phần kim loại của máy tính.</a:t>
            </a:r>
          </a:p>
        </p:txBody>
      </p:sp>
      <p:sp>
        <p:nvSpPr>
          <p:cNvPr id="19" name="Freeform: Shape 18">
            <a:extLst>
              <a:ext uri="{FF2B5EF4-FFF2-40B4-BE49-F238E27FC236}">
                <a16:creationId xmlns:a16="http://schemas.microsoft.com/office/drawing/2014/main" id="{A04E4C6B-FDFB-19B0-63BC-E060E1D33367}"/>
              </a:ext>
            </a:extLst>
          </p:cNvPr>
          <p:cNvSpPr/>
          <p:nvPr/>
        </p:nvSpPr>
        <p:spPr>
          <a:xfrm>
            <a:off x="1170604" y="5615275"/>
            <a:ext cx="3961835" cy="931168"/>
          </a:xfrm>
          <a:custGeom>
            <a:avLst/>
            <a:gdLst>
              <a:gd name="connsiteX0" fmla="*/ 0 w 1396054"/>
              <a:gd name="connsiteY0" fmla="*/ 0 h 931168"/>
              <a:gd name="connsiteX1" fmla="*/ 1396054 w 1396054"/>
              <a:gd name="connsiteY1" fmla="*/ 0 h 931168"/>
              <a:gd name="connsiteX2" fmla="*/ 1396054 w 1396054"/>
              <a:gd name="connsiteY2" fmla="*/ 931168 h 931168"/>
              <a:gd name="connsiteX3" fmla="*/ 0 w 1396054"/>
              <a:gd name="connsiteY3" fmla="*/ 931168 h 931168"/>
              <a:gd name="connsiteX4" fmla="*/ 0 w 1396054"/>
              <a:gd name="connsiteY4" fmla="*/ 0 h 931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054" h="931168">
                <a:moveTo>
                  <a:pt x="0" y="0"/>
                </a:moveTo>
                <a:lnTo>
                  <a:pt x="1396054" y="0"/>
                </a:lnTo>
                <a:lnTo>
                  <a:pt x="1396054" y="931168"/>
                </a:lnTo>
                <a:lnTo>
                  <a:pt x="0" y="931168"/>
                </a:lnTo>
                <a:lnTo>
                  <a:pt x="0" y="0"/>
                </a:lnTo>
                <a:close/>
              </a:path>
            </a:pathLst>
          </a:custGeom>
        </p:spPr>
        <p:style>
          <a:lnRef idx="2">
            <a:schemeClr val="accent5">
              <a:tint val="40000"/>
              <a:alpha val="90000"/>
              <a:hueOff val="-1212152"/>
              <a:satOff val="11617"/>
              <a:lumOff val="254"/>
              <a:alphaOff val="0"/>
            </a:schemeClr>
          </a:lnRef>
          <a:fillRef idx="1">
            <a:schemeClr val="accent5">
              <a:tint val="40000"/>
              <a:alpha val="90000"/>
              <a:hueOff val="-1212152"/>
              <a:satOff val="11617"/>
              <a:lumOff val="254"/>
              <a:alphaOff val="0"/>
            </a:schemeClr>
          </a:fillRef>
          <a:effectRef idx="0">
            <a:schemeClr val="accent5">
              <a:tint val="40000"/>
              <a:alpha val="90000"/>
              <a:hueOff val="-1212152"/>
              <a:satOff val="11617"/>
              <a:lumOff val="254"/>
              <a:alphaOff val="0"/>
            </a:schemeClr>
          </a:effectRef>
          <a:fontRef idx="minor">
            <a:schemeClr val="dk1">
              <a:hueOff val="0"/>
              <a:satOff val="0"/>
              <a:lumOff val="0"/>
              <a:alphaOff val="0"/>
            </a:schemeClr>
          </a:fontRef>
        </p:style>
        <p:txBody>
          <a:bodyPr spcFirstLastPara="0" vert="horz" wrap="square" lIns="223369" tIns="213360" rIns="213360" bIns="213360" numCol="1" spcCol="1270" anchor="ctr" anchorCtr="0">
            <a:noAutofit/>
          </a:bodyPr>
          <a:lstStyle/>
          <a:p>
            <a:pPr marL="0" lvl="0" indent="0" algn="l" defTabSz="1333500">
              <a:lnSpc>
                <a:spcPct val="90000"/>
              </a:lnSpc>
              <a:spcBef>
                <a:spcPct val="0"/>
              </a:spcBef>
              <a:spcAft>
                <a:spcPct val="35000"/>
              </a:spcAft>
              <a:buNone/>
            </a:pPr>
            <a:r>
              <a:rPr lang="en-US" sz="2400">
                <a:latin typeface="Times New Roman" panose="02020603050405020304" pitchFamily="18" charset="0"/>
                <a:cs typeface="Times New Roman" panose="02020603050405020304" pitchFamily="18" charset="0"/>
              </a:rPr>
              <a:t>Nối máy tính với máy in khi một trong hai máy đang bật nguồn</a:t>
            </a:r>
            <a:endParaRPr lang="en-US" sz="2400" kern="1200">
              <a:latin typeface="Times New Roman" panose="02020603050405020304" pitchFamily="18" charset="0"/>
              <a:cs typeface="Times New Roman" panose="02020603050405020304" pitchFamily="18" charset="0"/>
            </a:endParaRPr>
          </a:p>
        </p:txBody>
      </p:sp>
      <p:sp>
        <p:nvSpPr>
          <p:cNvPr id="20" name="Freeform: Shape 19">
            <a:extLst>
              <a:ext uri="{FF2B5EF4-FFF2-40B4-BE49-F238E27FC236}">
                <a16:creationId xmlns:a16="http://schemas.microsoft.com/office/drawing/2014/main" id="{0993C8BB-37E1-ED52-5E3C-429D41246A8F}"/>
              </a:ext>
            </a:extLst>
          </p:cNvPr>
          <p:cNvSpPr/>
          <p:nvPr/>
        </p:nvSpPr>
        <p:spPr>
          <a:xfrm>
            <a:off x="196645" y="713232"/>
            <a:ext cx="1275552" cy="930702"/>
          </a:xfrm>
          <a:custGeom>
            <a:avLst/>
            <a:gdLst>
              <a:gd name="connsiteX0" fmla="*/ 0 w 930702"/>
              <a:gd name="connsiteY0" fmla="*/ 465351 h 930702"/>
              <a:gd name="connsiteX1" fmla="*/ 465351 w 930702"/>
              <a:gd name="connsiteY1" fmla="*/ 0 h 930702"/>
              <a:gd name="connsiteX2" fmla="*/ 930702 w 930702"/>
              <a:gd name="connsiteY2" fmla="*/ 465351 h 930702"/>
              <a:gd name="connsiteX3" fmla="*/ 465351 w 930702"/>
              <a:gd name="connsiteY3" fmla="*/ 930702 h 930702"/>
              <a:gd name="connsiteX4" fmla="*/ 0 w 930702"/>
              <a:gd name="connsiteY4" fmla="*/ 465351 h 9307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702" h="930702">
                <a:moveTo>
                  <a:pt x="0" y="465351"/>
                </a:moveTo>
                <a:cubicBezTo>
                  <a:pt x="0" y="208345"/>
                  <a:pt x="208345" y="0"/>
                  <a:pt x="465351" y="0"/>
                </a:cubicBezTo>
                <a:cubicBezTo>
                  <a:pt x="722357" y="0"/>
                  <a:pt x="930702" y="208345"/>
                  <a:pt x="930702" y="465351"/>
                </a:cubicBezTo>
                <a:cubicBezTo>
                  <a:pt x="930702" y="722357"/>
                  <a:pt x="722357" y="930702"/>
                  <a:pt x="465351" y="930702"/>
                </a:cubicBezTo>
                <a:cubicBezTo>
                  <a:pt x="208345" y="930702"/>
                  <a:pt x="0" y="722357"/>
                  <a:pt x="0" y="465351"/>
                </a:cubicBezTo>
                <a:close/>
              </a:path>
            </a:pathLst>
          </a:custGeom>
        </p:spPr>
        <p:style>
          <a:lnRef idx="2">
            <a:schemeClr val="lt1">
              <a:hueOff val="0"/>
              <a:satOff val="0"/>
              <a:lumOff val="0"/>
              <a:alphaOff val="0"/>
            </a:schemeClr>
          </a:lnRef>
          <a:fillRef idx="1">
            <a:schemeClr val="accent5">
              <a:hueOff val="-779532"/>
              <a:satOff val="7969"/>
              <a:lumOff val="-4314"/>
              <a:alphaOff val="0"/>
            </a:schemeClr>
          </a:fillRef>
          <a:effectRef idx="0">
            <a:schemeClr val="accent5">
              <a:hueOff val="-779532"/>
              <a:satOff val="7969"/>
              <a:lumOff val="-4314"/>
              <a:alphaOff val="0"/>
            </a:schemeClr>
          </a:effectRef>
          <a:fontRef idx="minor">
            <a:schemeClr val="lt1"/>
          </a:fontRef>
        </p:style>
        <p:txBody>
          <a:bodyPr spcFirstLastPara="0" vert="horz" wrap="square" lIns="136298" tIns="136298" rIns="136298" bIns="136298" numCol="1" spcCol="1270" anchor="ctr" anchorCtr="0">
            <a:noAutofit/>
          </a:bodyPr>
          <a:lstStyle/>
          <a:p>
            <a:pPr marL="0" lvl="0" indent="0" algn="ctr" defTabSz="933450">
              <a:lnSpc>
                <a:spcPct val="90000"/>
              </a:lnSpc>
              <a:spcBef>
                <a:spcPct val="0"/>
              </a:spcBef>
              <a:spcAft>
                <a:spcPct val="35000"/>
              </a:spcAft>
              <a:buNone/>
            </a:pPr>
            <a:r>
              <a:rPr lang="en-US" sz="2400" kern="1200">
                <a:solidFill>
                  <a:schemeClr val="bg1"/>
                </a:solidFill>
                <a:latin typeface="Times New Roman" panose="02020603050405020304" pitchFamily="18" charset="0"/>
                <a:cs typeface="Times New Roman" panose="02020603050405020304" pitchFamily="18" charset="0"/>
              </a:rPr>
              <a:t>Không nên làm</a:t>
            </a:r>
          </a:p>
        </p:txBody>
      </p:sp>
      <p:grpSp>
        <p:nvGrpSpPr>
          <p:cNvPr id="21" name="Group 20">
            <a:extLst>
              <a:ext uri="{FF2B5EF4-FFF2-40B4-BE49-F238E27FC236}">
                <a16:creationId xmlns:a16="http://schemas.microsoft.com/office/drawing/2014/main" id="{6C99D6D3-8542-001F-7627-815E9A074EFF}"/>
              </a:ext>
            </a:extLst>
          </p:cNvPr>
          <p:cNvGrpSpPr/>
          <p:nvPr/>
        </p:nvGrpSpPr>
        <p:grpSpPr>
          <a:xfrm>
            <a:off x="5328642" y="1439565"/>
            <a:ext cx="6579102" cy="3343626"/>
            <a:chOff x="5346906" y="1643934"/>
            <a:chExt cx="6579102" cy="3343626"/>
          </a:xfrm>
        </p:grpSpPr>
        <p:pic>
          <p:nvPicPr>
            <p:cNvPr id="23" name="Picture 2" descr="Giải mã những kí hiệu, nút bấm thường gặp trên máy ảnh DSRL">
              <a:extLst>
                <a:ext uri="{FF2B5EF4-FFF2-40B4-BE49-F238E27FC236}">
                  <a16:creationId xmlns:a16="http://schemas.microsoft.com/office/drawing/2014/main" id="{762F81F5-BC84-47E9-9875-06D0251C6E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6906" y="1643934"/>
              <a:ext cx="6579102" cy="33436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Kiểm tra dấu Hồng Thập tự Quốc tế, và Red Crescent phong Trào chữ Thập Đỏ  Mỹ nghệ thuật Clip - Hồng Thập Tự Đánh Dấu Tải Png png tải về -">
              <a:extLst>
                <a:ext uri="{FF2B5EF4-FFF2-40B4-BE49-F238E27FC236}">
                  <a16:creationId xmlns:a16="http://schemas.microsoft.com/office/drawing/2014/main" id="{9D65DE88-530C-4338-27D4-3C30C28BF8F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473975" y="1700860"/>
              <a:ext cx="4404236" cy="3229773"/>
            </a:xfrm>
            <a:prstGeom prst="rect">
              <a:avLst/>
            </a:prstGeom>
            <a:noFill/>
            <a:extLst>
              <a:ext uri="{909E8E84-426E-40DD-AFC4-6F175D3DCCD1}">
                <a14:hiddenFill xmlns:a14="http://schemas.microsoft.com/office/drawing/2010/main">
                  <a:solidFill>
                    <a:srgbClr val="FFFFFF"/>
                  </a:solidFill>
                </a14:hiddenFill>
              </a:ext>
            </a:extLst>
          </p:spPr>
        </p:pic>
      </p:grpSp>
      <p:pic>
        <p:nvPicPr>
          <p:cNvPr id="2054" name="Picture 6" descr="Làm gì khi bị nước đổ lên Bàn phím Laptop? | GIA TÍN Computer">
            <a:extLst>
              <a:ext uri="{FF2B5EF4-FFF2-40B4-BE49-F238E27FC236}">
                <a16:creationId xmlns:a16="http://schemas.microsoft.com/office/drawing/2014/main" id="{166C5594-07D7-A1A3-FC0B-AA7DA71BBE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0026" y="1092608"/>
            <a:ext cx="6579101" cy="438949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Màn hình máy tính bị vỡ có sửa được không - Blog hỗ trợ">
            <a:extLst>
              <a:ext uri="{FF2B5EF4-FFF2-40B4-BE49-F238E27FC236}">
                <a16:creationId xmlns:a16="http://schemas.microsoft.com/office/drawing/2014/main" id="{DDEB36C5-9F50-1F17-0D5B-B0AA8B4570C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73711" y="1683931"/>
            <a:ext cx="6634033" cy="3735776"/>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Có nên sử dụng nguồn điện trực tiếp cho laptop - Có Tốt Cho Pin Laptop?">
            <a:extLst>
              <a:ext uri="{FF2B5EF4-FFF2-40B4-BE49-F238E27FC236}">
                <a16:creationId xmlns:a16="http://schemas.microsoft.com/office/drawing/2014/main" id="{266F3A56-AB8C-21C8-6102-CD4A89C6096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71388" y="1621536"/>
            <a:ext cx="6493609" cy="365265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 descr="Kiểm tra dấu Hồng Thập tự Quốc tế, và Red Crescent phong Trào chữ Thập Đỏ  Mỹ nghệ thuật Clip - Hồng Thập Tự Đánh Dấu Tải Png png tải về -">
            <a:extLst>
              <a:ext uri="{FF2B5EF4-FFF2-40B4-BE49-F238E27FC236}">
                <a16:creationId xmlns:a16="http://schemas.microsoft.com/office/drawing/2014/main" id="{5B1AE960-13B9-0CFF-F054-66AB010684B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473975" y="1720786"/>
            <a:ext cx="4404236" cy="3229773"/>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Dùng máy lạnh bị nhiễm điện từ, nguyên nhân và cách khắc phục">
            <a:extLst>
              <a:ext uri="{FF2B5EF4-FFF2-40B4-BE49-F238E27FC236}">
                <a16:creationId xmlns:a16="http://schemas.microsoft.com/office/drawing/2014/main" id="{2FF2D0D8-AE36-6CFA-F5E5-304C1550C58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11409" y="1631363"/>
            <a:ext cx="6502226" cy="3518328"/>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Cách kết nối máy in với máy tính xách tay laptop qua mạng wifi">
            <a:extLst>
              <a:ext uri="{FF2B5EF4-FFF2-40B4-BE49-F238E27FC236}">
                <a16:creationId xmlns:a16="http://schemas.microsoft.com/office/drawing/2014/main" id="{DD8F9B80-9387-5A96-B74A-18BC9E2E0B2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520231" y="1222491"/>
            <a:ext cx="6275196" cy="429066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Kiểm tra dấu Hồng Thập tự Quốc tế, và Red Crescent phong Trào chữ Thập Đỏ  Mỹ nghệ thuật Clip - Hồng Thập Tự Đánh Dấu Tải Png png tải về -">
            <a:extLst>
              <a:ext uri="{FF2B5EF4-FFF2-40B4-BE49-F238E27FC236}">
                <a16:creationId xmlns:a16="http://schemas.microsoft.com/office/drawing/2014/main" id="{F011A87A-5A98-256A-08FE-F7171A9A919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404349" y="1621536"/>
            <a:ext cx="4404236" cy="3229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922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21"/>
                                        </p:tgtEl>
                                      </p:cBhvr>
                                    </p:animEffect>
                                    <p:set>
                                      <p:cBhvr>
                                        <p:cTn id="22" dur="1" fill="hold">
                                          <p:stCondLst>
                                            <p:cond delay="499"/>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4"/>
                                        </p:tgtEl>
                                        <p:attrNameLst>
                                          <p:attrName>style.visibility</p:attrName>
                                        </p:attrNameLst>
                                      </p:cBhvr>
                                      <p:to>
                                        <p:strVal val="visible"/>
                                      </p:to>
                                    </p:set>
                                    <p:animEffect transition="in" filter="fade">
                                      <p:cBhvr>
                                        <p:cTn id="32" dur="500"/>
                                        <p:tgtEl>
                                          <p:spTgt spid="205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2054"/>
                                        </p:tgtEl>
                                      </p:cBhvr>
                                    </p:animEffect>
                                    <p:set>
                                      <p:cBhvr>
                                        <p:cTn id="37" dur="1" fill="hold">
                                          <p:stCondLst>
                                            <p:cond delay="499"/>
                                          </p:stCondLst>
                                        </p:cTn>
                                        <p:tgtEl>
                                          <p:spTgt spid="205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58"/>
                                        </p:tgtEl>
                                        <p:attrNameLst>
                                          <p:attrName>style.visibility</p:attrName>
                                        </p:attrNameLst>
                                      </p:cBhvr>
                                      <p:to>
                                        <p:strVal val="visible"/>
                                      </p:to>
                                    </p:set>
                                    <p:animEffect transition="in" filter="fade">
                                      <p:cBhvr>
                                        <p:cTn id="47" dur="500"/>
                                        <p:tgtEl>
                                          <p:spTgt spid="205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2058"/>
                                        </p:tgtEl>
                                      </p:cBhvr>
                                    </p:animEffect>
                                    <p:set>
                                      <p:cBhvr>
                                        <p:cTn id="52" dur="1" fill="hold">
                                          <p:stCondLst>
                                            <p:cond delay="499"/>
                                          </p:stCondLst>
                                        </p:cTn>
                                        <p:tgtEl>
                                          <p:spTgt spid="2058"/>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64"/>
                                        </p:tgtEl>
                                        <p:attrNameLst>
                                          <p:attrName>style.visibility</p:attrName>
                                        </p:attrNameLst>
                                      </p:cBhvr>
                                      <p:to>
                                        <p:strVal val="visible"/>
                                      </p:to>
                                    </p:set>
                                    <p:animEffect transition="in" filter="fade">
                                      <p:cBhvr>
                                        <p:cTn id="62" dur="500"/>
                                        <p:tgtEl>
                                          <p:spTgt spid="206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5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2064"/>
                                        </p:tgtEl>
                                      </p:cBhvr>
                                    </p:animEffect>
                                    <p:set>
                                      <p:cBhvr>
                                        <p:cTn id="72" dur="1" fill="hold">
                                          <p:stCondLst>
                                            <p:cond delay="499"/>
                                          </p:stCondLst>
                                        </p:cTn>
                                        <p:tgtEl>
                                          <p:spTgt spid="2064"/>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32"/>
                                        </p:tgtEl>
                                      </p:cBhvr>
                                    </p:animEffect>
                                    <p:set>
                                      <p:cBhvr>
                                        <p:cTn id="75" dur="1" fill="hold">
                                          <p:stCondLst>
                                            <p:cond delay="499"/>
                                          </p:stCondLst>
                                        </p:cTn>
                                        <p:tgtEl>
                                          <p:spTgt spid="32"/>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500"/>
                                        <p:tgtEl>
                                          <p:spTgt spid="1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062"/>
                                        </p:tgtEl>
                                        <p:attrNameLst>
                                          <p:attrName>style.visibility</p:attrName>
                                        </p:attrNameLst>
                                      </p:cBhvr>
                                      <p:to>
                                        <p:strVal val="visible"/>
                                      </p:to>
                                    </p:set>
                                    <p:animEffect transition="in" filter="fade">
                                      <p:cBhvr>
                                        <p:cTn id="85" dur="500"/>
                                        <p:tgtEl>
                                          <p:spTgt spid="2062"/>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nodeType="clickEffect">
                                  <p:stCondLst>
                                    <p:cond delay="0"/>
                                  </p:stCondLst>
                                  <p:childTnLst>
                                    <p:animEffect transition="out" filter="fade">
                                      <p:cBhvr>
                                        <p:cTn id="89" dur="500"/>
                                        <p:tgtEl>
                                          <p:spTgt spid="2062"/>
                                        </p:tgtEl>
                                      </p:cBhvr>
                                    </p:animEffect>
                                    <p:set>
                                      <p:cBhvr>
                                        <p:cTn id="90" dur="1" fill="hold">
                                          <p:stCondLst>
                                            <p:cond delay="499"/>
                                          </p:stCondLst>
                                        </p:cTn>
                                        <p:tgtEl>
                                          <p:spTgt spid="2062"/>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500"/>
                                        <p:tgtEl>
                                          <p:spTgt spid="1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nodeType="clickEffect">
                                  <p:stCondLst>
                                    <p:cond delay="0"/>
                                  </p:stCondLst>
                                  <p:childTnLst>
                                    <p:set>
                                      <p:cBhvr>
                                        <p:cTn id="99" dur="1" fill="hold">
                                          <p:stCondLst>
                                            <p:cond delay="0"/>
                                          </p:stCondLst>
                                        </p:cTn>
                                        <p:tgtEl>
                                          <p:spTgt spid="2066"/>
                                        </p:tgtEl>
                                        <p:attrNameLst>
                                          <p:attrName>style.visibility</p:attrName>
                                        </p:attrNameLst>
                                      </p:cBhvr>
                                      <p:to>
                                        <p:strVal val="visible"/>
                                      </p:to>
                                    </p:set>
                                    <p:animEffect transition="in" filter="fade">
                                      <p:cBhvr>
                                        <p:cTn id="100" dur="500"/>
                                        <p:tgtEl>
                                          <p:spTgt spid="2066"/>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500"/>
                                        <p:tgtEl>
                                          <p:spTgt spid="34"/>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xit" presetSubtype="0" fill="hold" nodeType="clickEffect">
                                  <p:stCondLst>
                                    <p:cond delay="0"/>
                                  </p:stCondLst>
                                  <p:childTnLst>
                                    <p:animEffect transition="out" filter="fade">
                                      <p:cBhvr>
                                        <p:cTn id="109" dur="500"/>
                                        <p:tgtEl>
                                          <p:spTgt spid="2066"/>
                                        </p:tgtEl>
                                      </p:cBhvr>
                                    </p:animEffect>
                                    <p:set>
                                      <p:cBhvr>
                                        <p:cTn id="110" dur="1" fill="hold">
                                          <p:stCondLst>
                                            <p:cond delay="499"/>
                                          </p:stCondLst>
                                        </p:cTn>
                                        <p:tgtEl>
                                          <p:spTgt spid="2066"/>
                                        </p:tgtEl>
                                        <p:attrNameLst>
                                          <p:attrName>style.visibility</p:attrName>
                                        </p:attrNameLst>
                                      </p:cBhvr>
                                      <p:to>
                                        <p:strVal val="hidden"/>
                                      </p:to>
                                    </p:set>
                                  </p:childTnLst>
                                </p:cTn>
                              </p:par>
                              <p:par>
                                <p:cTn id="111" presetID="10" presetClass="exit" presetSubtype="0" fill="hold" nodeType="withEffect">
                                  <p:stCondLst>
                                    <p:cond delay="0"/>
                                  </p:stCondLst>
                                  <p:childTnLst>
                                    <p:animEffect transition="out" filter="fade">
                                      <p:cBhvr>
                                        <p:cTn id="112" dur="500"/>
                                        <p:tgtEl>
                                          <p:spTgt spid="34"/>
                                        </p:tgtEl>
                                      </p:cBhvr>
                                    </p:animEffect>
                                    <p:set>
                                      <p:cBhvr>
                                        <p:cTn id="113"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2. AN TOÀN THIẾT BỊ</a:t>
            </a:r>
          </a:p>
        </p:txBody>
      </p:sp>
      <p:pic>
        <p:nvPicPr>
          <p:cNvPr id="5" name="Picture 4">
            <a:extLst>
              <a:ext uri="{FF2B5EF4-FFF2-40B4-BE49-F238E27FC236}">
                <a16:creationId xmlns:a16="http://schemas.microsoft.com/office/drawing/2014/main" id="{8262DCB2-F5C3-475B-977E-A0E440F1F2EA}"/>
              </a:ext>
            </a:extLst>
          </p:cNvPr>
          <p:cNvPicPr>
            <a:picLocks noChangeAspect="1"/>
          </p:cNvPicPr>
          <p:nvPr/>
        </p:nvPicPr>
        <p:blipFill>
          <a:blip r:embed="rId2"/>
          <a:stretch>
            <a:fillRect/>
          </a:stretch>
        </p:blipFill>
        <p:spPr>
          <a:xfrm>
            <a:off x="895350" y="945403"/>
            <a:ext cx="10401300" cy="1533525"/>
          </a:xfrm>
          <a:prstGeom prst="rect">
            <a:avLst/>
          </a:prstGeom>
        </p:spPr>
      </p:pic>
      <p:pic>
        <p:nvPicPr>
          <p:cNvPr id="7" name="Picture 6">
            <a:extLst>
              <a:ext uri="{FF2B5EF4-FFF2-40B4-BE49-F238E27FC236}">
                <a16:creationId xmlns:a16="http://schemas.microsoft.com/office/drawing/2014/main" id="{33271A51-E3B8-4B78-8C79-F807F8C4D757}"/>
              </a:ext>
            </a:extLst>
          </p:cNvPr>
          <p:cNvPicPr>
            <a:picLocks noChangeAspect="1"/>
          </p:cNvPicPr>
          <p:nvPr/>
        </p:nvPicPr>
        <p:blipFill>
          <a:blip r:embed="rId3"/>
          <a:stretch>
            <a:fillRect/>
          </a:stretch>
        </p:blipFill>
        <p:spPr>
          <a:xfrm>
            <a:off x="895350" y="2566207"/>
            <a:ext cx="10353675" cy="2714625"/>
          </a:xfrm>
          <a:prstGeom prst="rect">
            <a:avLst/>
          </a:prstGeom>
        </p:spPr>
      </p:pic>
      <p:sp>
        <p:nvSpPr>
          <p:cNvPr id="6" name="Oval 5">
            <a:extLst>
              <a:ext uri="{FF2B5EF4-FFF2-40B4-BE49-F238E27FC236}">
                <a16:creationId xmlns:a16="http://schemas.microsoft.com/office/drawing/2014/main" id="{6A6621E2-07A3-4E03-8C5F-F1B3ACDC26C4}"/>
              </a:ext>
            </a:extLst>
          </p:cNvPr>
          <p:cNvSpPr/>
          <p:nvPr/>
        </p:nvSpPr>
        <p:spPr>
          <a:xfrm>
            <a:off x="1404809" y="3607479"/>
            <a:ext cx="457519" cy="3760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BDF42FDE-D651-4EB9-8E3F-423C78D9496D}"/>
              </a:ext>
            </a:extLst>
          </p:cNvPr>
          <p:cNvGrpSpPr/>
          <p:nvPr/>
        </p:nvGrpSpPr>
        <p:grpSpPr>
          <a:xfrm>
            <a:off x="974074" y="5429295"/>
            <a:ext cx="10274952" cy="1012216"/>
            <a:chOff x="1153886" y="3707491"/>
            <a:chExt cx="9859347" cy="2637325"/>
          </a:xfrm>
        </p:grpSpPr>
        <p:sp>
          <p:nvSpPr>
            <p:cNvPr id="9" name="Rectangle: Rounded Corners 8">
              <a:extLst>
                <a:ext uri="{FF2B5EF4-FFF2-40B4-BE49-F238E27FC236}">
                  <a16:creationId xmlns:a16="http://schemas.microsoft.com/office/drawing/2014/main" id="{41BA217E-A686-40DD-B5DB-75E2568C2C36}"/>
                </a:ext>
              </a:extLst>
            </p:cNvPr>
            <p:cNvSpPr/>
            <p:nvPr/>
          </p:nvSpPr>
          <p:spPr>
            <a:xfrm>
              <a:off x="1153886" y="3707491"/>
              <a:ext cx="9859347" cy="2637325"/>
            </a:xfrm>
            <a:prstGeom prst="roundRect">
              <a:avLst>
                <a:gd name="adj" fmla="val 9591"/>
              </a:avLst>
            </a:prstGeom>
            <a:solidFill>
              <a:schemeClr val="tx1"/>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B2E7CBC-22F2-424F-883C-E5F5A66D9B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3886" y="3713165"/>
              <a:ext cx="1066285" cy="1200160"/>
            </a:xfrm>
            <a:prstGeom prst="rect">
              <a:avLst/>
            </a:prstGeom>
          </p:spPr>
        </p:pic>
      </p:grpSp>
      <p:sp>
        <p:nvSpPr>
          <p:cNvPr id="11" name="TextBox 10">
            <a:extLst>
              <a:ext uri="{FF2B5EF4-FFF2-40B4-BE49-F238E27FC236}">
                <a16:creationId xmlns:a16="http://schemas.microsoft.com/office/drawing/2014/main" id="{C042DDAF-9626-420B-8549-19FEF2E82851}"/>
              </a:ext>
            </a:extLst>
          </p:cNvPr>
          <p:cNvSpPr txBox="1"/>
          <p:nvPr/>
        </p:nvSpPr>
        <p:spPr>
          <a:xfrm>
            <a:off x="1202832" y="5610514"/>
            <a:ext cx="10015093" cy="830997"/>
          </a:xfrm>
          <a:prstGeom prst="rect">
            <a:avLst/>
          </a:prstGeom>
          <a:noFill/>
        </p:spPr>
        <p:txBody>
          <a:bodyPr wrap="square" rtlCol="0">
            <a:spAutoFit/>
          </a:bodyPr>
          <a:lstStyle/>
          <a:p>
            <a:r>
              <a:rPr lang="en-US" sz="2400">
                <a:solidFill>
                  <a:schemeClr val="bg1"/>
                </a:solidFill>
                <a:latin typeface="Times New Roman" panose="02020603050405020304" pitchFamily="18" charset="0"/>
                <a:cs typeface="Times New Roman" panose="02020603050405020304" pitchFamily="18" charset="0"/>
              </a:rPr>
              <a:t>2. Không nên vừa ăn vừa sử dụng máy tính để đảm bảo vệ sinh và an toàn cho máy tính</a:t>
            </a:r>
          </a:p>
        </p:txBody>
      </p:sp>
    </p:spTree>
    <p:extLst>
      <p:ext uri="{BB962C8B-B14F-4D97-AF65-F5344CB8AC3E}">
        <p14:creationId xmlns:p14="http://schemas.microsoft.com/office/powerpoint/2010/main" val="41373024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a:extLst>
              <a:ext uri="{FF2B5EF4-FFF2-40B4-BE49-F238E27FC236}">
                <a16:creationId xmlns:a16="http://schemas.microsoft.com/office/drawing/2014/main" id="{6557A551-A68B-428D-91AB-18D69BBB831B}"/>
              </a:ext>
            </a:extLst>
          </p:cNvPr>
          <p:cNvSpPr/>
          <p:nvPr/>
        </p:nvSpPr>
        <p:spPr>
          <a:xfrm>
            <a:off x="3896882" y="2266906"/>
            <a:ext cx="3693367" cy="1861459"/>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latin typeface="Times New Roman" panose="02020603050405020304" pitchFamily="18" charset="0"/>
                <a:cs typeface="Times New Roman" panose="02020603050405020304" pitchFamily="18" charset="0"/>
              </a:rPr>
              <a:t>LUYỆN TẬP</a:t>
            </a:r>
          </a:p>
        </p:txBody>
      </p:sp>
    </p:spTree>
    <p:extLst>
      <p:ext uri="{BB962C8B-B14F-4D97-AF65-F5344CB8AC3E}">
        <p14:creationId xmlns:p14="http://schemas.microsoft.com/office/powerpoint/2010/main" val="41111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anim calcmode="lin" valueType="num">
                                      <p:cBhvr>
                                        <p:cTn id="10" dur="500" fill="hold"/>
                                        <p:tgtEl>
                                          <p:spTgt spid="7"/>
                                        </p:tgtEl>
                                        <p:attrNameLst>
                                          <p:attrName>ppt_x</p:attrName>
                                        </p:attrNameLst>
                                      </p:cBhvr>
                                      <p:tavLst>
                                        <p:tav tm="0">
                                          <p:val>
                                            <p:fltVal val="0.5"/>
                                          </p:val>
                                        </p:tav>
                                        <p:tav tm="100000">
                                          <p:val>
                                            <p:strVal val="#ppt_x"/>
                                          </p:val>
                                        </p:tav>
                                      </p:tavLst>
                                    </p:anim>
                                    <p:anim calcmode="lin" valueType="num">
                                      <p:cBhvr>
                                        <p:cTn id="11"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9AF102B-5C2F-47F3-936C-47D57CDD7964}"/>
              </a:ext>
            </a:extLst>
          </p:cNvPr>
          <p:cNvGrpSpPr/>
          <p:nvPr/>
        </p:nvGrpSpPr>
        <p:grpSpPr>
          <a:xfrm>
            <a:off x="731477" y="5084064"/>
            <a:ext cx="10738187" cy="659973"/>
            <a:chOff x="1153886" y="3707491"/>
            <a:chExt cx="9859347" cy="2637325"/>
          </a:xfrm>
        </p:grpSpPr>
        <p:sp>
          <p:nvSpPr>
            <p:cNvPr id="8" name="Rectangle: Rounded Corners 7">
              <a:extLst>
                <a:ext uri="{FF2B5EF4-FFF2-40B4-BE49-F238E27FC236}">
                  <a16:creationId xmlns:a16="http://schemas.microsoft.com/office/drawing/2014/main" id="{17D7F8AF-AB24-44FC-BF96-43EA246B57B9}"/>
                </a:ext>
              </a:extLst>
            </p:cNvPr>
            <p:cNvSpPr/>
            <p:nvPr/>
          </p:nvSpPr>
          <p:spPr>
            <a:xfrm>
              <a:off x="1153886" y="3707491"/>
              <a:ext cx="9859347" cy="2637325"/>
            </a:xfrm>
            <a:prstGeom prst="roundRect">
              <a:avLst>
                <a:gd name="adj" fmla="val 9591"/>
              </a:avLst>
            </a:prstGeom>
            <a:solidFill>
              <a:schemeClr val="tx1"/>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8351D2-136F-4E5F-8898-B2ECD0FE1C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3886" y="3713165"/>
              <a:ext cx="1066285" cy="1200160"/>
            </a:xfrm>
            <a:prstGeom prst="rect">
              <a:avLst/>
            </a:prstGeom>
          </p:spPr>
        </p:pic>
      </p:grpSp>
      <p:sp>
        <p:nvSpPr>
          <p:cNvPr id="4" name="!!3">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LUYỆN TẬP</a:t>
            </a:r>
          </a:p>
        </p:txBody>
      </p:sp>
      <p:pic>
        <p:nvPicPr>
          <p:cNvPr id="5" name="Picture 4">
            <a:extLst>
              <a:ext uri="{FF2B5EF4-FFF2-40B4-BE49-F238E27FC236}">
                <a16:creationId xmlns:a16="http://schemas.microsoft.com/office/drawing/2014/main" id="{4FCB58FE-E019-401C-831E-9796D04CEBB6}"/>
              </a:ext>
            </a:extLst>
          </p:cNvPr>
          <p:cNvPicPr>
            <a:picLocks noChangeAspect="1"/>
          </p:cNvPicPr>
          <p:nvPr/>
        </p:nvPicPr>
        <p:blipFill>
          <a:blip r:embed="rId3"/>
          <a:stretch>
            <a:fillRect/>
          </a:stretch>
        </p:blipFill>
        <p:spPr>
          <a:xfrm>
            <a:off x="722334" y="1361884"/>
            <a:ext cx="10747331" cy="3521012"/>
          </a:xfrm>
          <a:prstGeom prst="rect">
            <a:avLst/>
          </a:prstGeom>
        </p:spPr>
      </p:pic>
      <p:sp>
        <p:nvSpPr>
          <p:cNvPr id="6" name="Oval 5">
            <a:extLst>
              <a:ext uri="{FF2B5EF4-FFF2-40B4-BE49-F238E27FC236}">
                <a16:creationId xmlns:a16="http://schemas.microsoft.com/office/drawing/2014/main" id="{7B0396B1-0EC0-4C6E-9FB4-E0788FCF474C}"/>
              </a:ext>
            </a:extLst>
          </p:cNvPr>
          <p:cNvSpPr/>
          <p:nvPr/>
        </p:nvSpPr>
        <p:spPr>
          <a:xfrm>
            <a:off x="731478" y="2144628"/>
            <a:ext cx="457519" cy="3760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1E93D9B-B1A5-4B21-972F-809C258B6105}"/>
              </a:ext>
            </a:extLst>
          </p:cNvPr>
          <p:cNvSpPr txBox="1"/>
          <p:nvPr/>
        </p:nvSpPr>
        <p:spPr>
          <a:xfrm>
            <a:off x="960237" y="5265283"/>
            <a:ext cx="9784282" cy="461665"/>
          </a:xfrm>
          <a:prstGeom prst="rect">
            <a:avLst/>
          </a:prstGeom>
          <a:noFill/>
        </p:spPr>
        <p:txBody>
          <a:bodyPr wrap="square" rtlCol="0">
            <a:spAutoFit/>
          </a:bodyPr>
          <a:lstStyle/>
          <a:p>
            <a:r>
              <a:rPr lang="en-US" sz="2400">
                <a:solidFill>
                  <a:schemeClr val="bg1"/>
                </a:solidFill>
                <a:latin typeface="Times New Roman" panose="02020603050405020304" pitchFamily="18" charset="0"/>
                <a:cs typeface="Times New Roman" panose="02020603050405020304" pitchFamily="18" charset="0"/>
              </a:rPr>
              <a:t>2. Thứ tự các thao tác như sau: d – b – c – a</a:t>
            </a:r>
          </a:p>
        </p:txBody>
      </p:sp>
    </p:spTree>
    <p:extLst>
      <p:ext uri="{BB962C8B-B14F-4D97-AF65-F5344CB8AC3E}">
        <p14:creationId xmlns:p14="http://schemas.microsoft.com/office/powerpoint/2010/main" val="26092352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4">
            <a:extLst>
              <a:ext uri="{FF2B5EF4-FFF2-40B4-BE49-F238E27FC236}">
                <a16:creationId xmlns:a16="http://schemas.microsoft.com/office/drawing/2014/main" id="{8B3CC991-BCEB-4926-B6FE-B045200E88A0}"/>
              </a:ext>
            </a:extLst>
          </p:cNvPr>
          <p:cNvSpPr/>
          <p:nvPr/>
        </p:nvSpPr>
        <p:spPr>
          <a:xfrm>
            <a:off x="3877468" y="2316068"/>
            <a:ext cx="3693367" cy="1861459"/>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bg1"/>
                </a:solidFill>
                <a:latin typeface="Times New Roman" panose="02020603050405020304" pitchFamily="18" charset="0"/>
                <a:cs typeface="Times New Roman" panose="02020603050405020304" pitchFamily="18" charset="0"/>
              </a:rPr>
              <a:t>VẬN DỤNG</a:t>
            </a:r>
          </a:p>
        </p:txBody>
      </p:sp>
    </p:spTree>
    <p:extLst>
      <p:ext uri="{BB962C8B-B14F-4D97-AF65-F5344CB8AC3E}">
        <p14:creationId xmlns:p14="http://schemas.microsoft.com/office/powerpoint/2010/main" val="343133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6ACADB9-D523-49EA-9454-B75FCC75D8DC}"/>
              </a:ext>
            </a:extLst>
          </p:cNvPr>
          <p:cNvGrpSpPr/>
          <p:nvPr/>
        </p:nvGrpSpPr>
        <p:grpSpPr>
          <a:xfrm>
            <a:off x="660069" y="2938872"/>
            <a:ext cx="10853574" cy="3416320"/>
            <a:chOff x="1153886" y="3707491"/>
            <a:chExt cx="9859347" cy="2637325"/>
          </a:xfrm>
        </p:grpSpPr>
        <p:sp>
          <p:nvSpPr>
            <p:cNvPr id="7" name="Rectangle: Rounded Corners 6">
              <a:extLst>
                <a:ext uri="{FF2B5EF4-FFF2-40B4-BE49-F238E27FC236}">
                  <a16:creationId xmlns:a16="http://schemas.microsoft.com/office/drawing/2014/main" id="{7D69733E-C84F-41A1-ABCA-209ABB68B65C}"/>
                </a:ext>
              </a:extLst>
            </p:cNvPr>
            <p:cNvSpPr/>
            <p:nvPr/>
          </p:nvSpPr>
          <p:spPr>
            <a:xfrm>
              <a:off x="1153886" y="3707491"/>
              <a:ext cx="9859347" cy="2637325"/>
            </a:xfrm>
            <a:prstGeom prst="roundRect">
              <a:avLst>
                <a:gd name="adj" fmla="val 9591"/>
              </a:avLst>
            </a:prstGeom>
            <a:solidFill>
              <a:schemeClr val="tx1"/>
            </a:solidFill>
            <a:ln>
              <a:no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FB1A02-B567-4031-BEFE-8018AB0BA1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3886" y="3713166"/>
              <a:ext cx="978607" cy="464927"/>
            </a:xfrm>
            <a:prstGeom prst="rect">
              <a:avLst/>
            </a:prstGeom>
          </p:spPr>
        </p:pic>
      </p:grpSp>
      <p:sp>
        <p:nvSpPr>
          <p:cNvPr id="4" name="!!4">
            <a:extLst>
              <a:ext uri="{FF2B5EF4-FFF2-40B4-BE49-F238E27FC236}">
                <a16:creationId xmlns:a16="http://schemas.microsoft.com/office/drawing/2014/main" id="{F2EA708B-3B90-473D-8572-78023295F388}"/>
              </a:ext>
            </a:extLst>
          </p:cNvPr>
          <p:cNvSpPr/>
          <p:nvPr/>
        </p:nvSpPr>
        <p:spPr>
          <a:xfrm>
            <a:off x="0" y="0"/>
            <a:ext cx="3178629" cy="500743"/>
          </a:xfrm>
          <a:prstGeom prst="rect">
            <a:avLst/>
          </a:prstGeom>
          <a:solidFill>
            <a:schemeClr val="accent2">
              <a:lumMod val="60000"/>
              <a:lumOff val="40000"/>
            </a:schemeClr>
          </a:solidFill>
          <a:ln>
            <a:no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latin typeface="Times New Roman" panose="02020603050405020304" pitchFamily="18" charset="0"/>
                <a:cs typeface="Times New Roman" panose="02020603050405020304" pitchFamily="18" charset="0"/>
              </a:rPr>
              <a:t>VẬN DỤNG</a:t>
            </a:r>
          </a:p>
        </p:txBody>
      </p:sp>
      <p:pic>
        <p:nvPicPr>
          <p:cNvPr id="5" name="Picture 4">
            <a:extLst>
              <a:ext uri="{FF2B5EF4-FFF2-40B4-BE49-F238E27FC236}">
                <a16:creationId xmlns:a16="http://schemas.microsoft.com/office/drawing/2014/main" id="{AC97B722-FCB9-4A38-8239-AD54DB2921BB}"/>
              </a:ext>
            </a:extLst>
          </p:cNvPr>
          <p:cNvPicPr>
            <a:picLocks noChangeAspect="1"/>
          </p:cNvPicPr>
          <p:nvPr/>
        </p:nvPicPr>
        <p:blipFill>
          <a:blip r:embed="rId3"/>
          <a:stretch>
            <a:fillRect/>
          </a:stretch>
        </p:blipFill>
        <p:spPr>
          <a:xfrm>
            <a:off x="660069" y="768029"/>
            <a:ext cx="10871862" cy="1903557"/>
          </a:xfrm>
          <a:prstGeom prst="rect">
            <a:avLst/>
          </a:prstGeom>
        </p:spPr>
      </p:pic>
      <p:sp>
        <p:nvSpPr>
          <p:cNvPr id="9" name="TextBox 8">
            <a:extLst>
              <a:ext uri="{FF2B5EF4-FFF2-40B4-BE49-F238E27FC236}">
                <a16:creationId xmlns:a16="http://schemas.microsoft.com/office/drawing/2014/main" id="{0288F09E-3B16-45FD-B43F-192C8707F4DE}"/>
              </a:ext>
            </a:extLst>
          </p:cNvPr>
          <p:cNvSpPr txBox="1"/>
          <p:nvPr/>
        </p:nvSpPr>
        <p:spPr>
          <a:xfrm>
            <a:off x="833686" y="3308204"/>
            <a:ext cx="10524627" cy="3046988"/>
          </a:xfrm>
          <a:prstGeom prst="rect">
            <a:avLst/>
          </a:prstGeom>
          <a:noFill/>
        </p:spPr>
        <p:txBody>
          <a:bodyPr wrap="square" rtlCol="0">
            <a:spAutoFit/>
          </a:bodyPr>
          <a:lstStyle/>
          <a:p>
            <a:pPr marL="457200" indent="-457200">
              <a:buAutoNum type="arabicPeriod"/>
            </a:pPr>
            <a:r>
              <a:rPr lang="en-US" sz="2400">
                <a:solidFill>
                  <a:schemeClr val="bg1"/>
                </a:solidFill>
                <a:latin typeface="Times New Roman" panose="02020603050405020304" pitchFamily="18" charset="0"/>
                <a:cs typeface="Times New Roman" panose="02020603050405020304" pitchFamily="18" charset="0"/>
              </a:rPr>
              <a:t>Người đó không biết em đang theo dõi vì em không có mặt tại đó và cái em nhìn thấy là hình ảnh của người đó, được truyền từ camera đến máy tính của em.</a:t>
            </a:r>
          </a:p>
          <a:p>
            <a:pPr marL="457200" indent="-457200">
              <a:buAutoNum type="arabicPeriod"/>
            </a:pPr>
            <a:r>
              <a:rPr lang="en-US" sz="2400">
                <a:solidFill>
                  <a:schemeClr val="bg1"/>
                </a:solidFill>
                <a:latin typeface="Times New Roman" panose="02020603050405020304" pitchFamily="18" charset="0"/>
                <a:cs typeface="Times New Roman" panose="02020603050405020304" pitchFamily="18" charset="0"/>
              </a:rPr>
              <a:t>Em phải diệt virus ở máy tính vì virus nằm trên máy tính chứ không phải máy in.</a:t>
            </a:r>
          </a:p>
          <a:p>
            <a:pPr marL="457200" indent="-457200">
              <a:buAutoNum type="arabicPeriod"/>
            </a:pPr>
            <a:r>
              <a:rPr lang="en-US" sz="2400">
                <a:solidFill>
                  <a:schemeClr val="bg1"/>
                </a:solidFill>
                <a:latin typeface="Times New Roman" panose="02020603050405020304" pitchFamily="18" charset="0"/>
                <a:cs typeface="Times New Roman" panose="02020603050405020304" pitchFamily="18" charset="0"/>
              </a:rPr>
              <a:t>Một số quy tắc sử dụng máy tính an toàn và hiệu quả là:</a:t>
            </a:r>
          </a:p>
          <a:p>
            <a:pPr marL="914400" lvl="1" indent="-457200">
              <a:buFont typeface="Arial" panose="020B0604020202020204" pitchFamily="34" charset="0"/>
              <a:buChar char="•"/>
            </a:pPr>
            <a:r>
              <a:rPr lang="en-US" sz="2400">
                <a:solidFill>
                  <a:schemeClr val="bg1"/>
                </a:solidFill>
                <a:latin typeface="Times New Roman" panose="02020603050405020304" pitchFamily="18" charset="0"/>
                <a:cs typeface="Times New Roman" panose="02020603050405020304" pitchFamily="18" charset="0"/>
              </a:rPr>
              <a:t>Sử dụng phím Shutdown khi tắt máy tính</a:t>
            </a:r>
          </a:p>
          <a:p>
            <a:pPr marL="914400" lvl="1" indent="-457200">
              <a:buFont typeface="Arial" panose="020B0604020202020204" pitchFamily="34" charset="0"/>
              <a:buChar char="•"/>
            </a:pPr>
            <a:r>
              <a:rPr lang="en-US" sz="2400">
                <a:solidFill>
                  <a:schemeClr val="bg1"/>
                </a:solidFill>
                <a:latin typeface="Times New Roman" panose="02020603050405020304" pitchFamily="18" charset="0"/>
                <a:cs typeface="Times New Roman" panose="02020603050405020304" pitchFamily="18" charset="0"/>
              </a:rPr>
              <a:t>Rút điện khi vệ sinh máy tính</a:t>
            </a:r>
          </a:p>
          <a:p>
            <a:pPr marL="914400" lvl="1" indent="-457200">
              <a:buFont typeface="Arial" panose="020B0604020202020204" pitchFamily="34" charset="0"/>
              <a:buChar char="•"/>
            </a:pPr>
            <a:r>
              <a:rPr lang="en-US" sz="2400">
                <a:solidFill>
                  <a:schemeClr val="bg1"/>
                </a:solidFill>
                <a:latin typeface="Times New Roman" panose="02020603050405020304" pitchFamily="18" charset="0"/>
                <a:cs typeface="Times New Roman" panose="02020603050405020304" pitchFamily="18" charset="0"/>
              </a:rPr>
              <a:t>Định kì sao lưu dữ liệu</a:t>
            </a:r>
          </a:p>
          <a:p>
            <a:pPr marL="914400" lvl="1" indent="-457200">
              <a:buFont typeface="Arial" panose="020B0604020202020204" pitchFamily="34" charset="0"/>
              <a:buChar char="•"/>
            </a:pPr>
            <a:r>
              <a:rPr lang="en-US" sz="2400">
                <a:solidFill>
                  <a:schemeClr val="bg1"/>
                </a:solidFill>
                <a:latin typeface="Times New Roman" panose="02020603050405020304" pitchFamily="18" charset="0"/>
                <a:cs typeface="Times New Roman" panose="02020603050405020304" pitchFamily="18" charset="0"/>
              </a:rPr>
              <a:t>Định kì quét và diệt virus bằng các phần mềm diệt virus</a:t>
            </a:r>
          </a:p>
        </p:txBody>
      </p:sp>
    </p:spTree>
    <p:extLst>
      <p:ext uri="{BB962C8B-B14F-4D97-AF65-F5344CB8AC3E}">
        <p14:creationId xmlns:p14="http://schemas.microsoft.com/office/powerpoint/2010/main" val="38694541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fade">
                                      <p:cBhvr>
                                        <p:cTn id="27" dur="500"/>
                                        <p:tgtEl>
                                          <p:spTgt spid="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Effect transition="in" filter="fade">
                                      <p:cBhvr>
                                        <p:cTn id="32" dur="500"/>
                                        <p:tgtEl>
                                          <p:spTgt spid="9">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4" end="4"/>
                                            </p:txEl>
                                          </p:spTgt>
                                        </p:tgtEl>
                                        <p:attrNameLst>
                                          <p:attrName>style.visibility</p:attrName>
                                        </p:attrNameLst>
                                      </p:cBhvr>
                                      <p:to>
                                        <p:strVal val="visible"/>
                                      </p:to>
                                    </p:set>
                                    <p:animEffect transition="in" filter="fade">
                                      <p:cBhvr>
                                        <p:cTn id="37" dur="500"/>
                                        <p:tgtEl>
                                          <p:spTgt spid="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5" end="5"/>
                                            </p:txEl>
                                          </p:spTgt>
                                        </p:tgtEl>
                                        <p:attrNameLst>
                                          <p:attrName>style.visibility</p:attrName>
                                        </p:attrNameLst>
                                      </p:cBhvr>
                                      <p:to>
                                        <p:strVal val="visible"/>
                                      </p:to>
                                    </p:set>
                                    <p:animEffect transition="in" filter="fade">
                                      <p:cBhvr>
                                        <p:cTn id="42" dur="500"/>
                                        <p:tgtEl>
                                          <p:spTgt spid="9">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xEl>
                                              <p:pRg st="6" end="6"/>
                                            </p:txEl>
                                          </p:spTgt>
                                        </p:tgtEl>
                                        <p:attrNameLst>
                                          <p:attrName>style.visibility</p:attrName>
                                        </p:attrNameLst>
                                      </p:cBhvr>
                                      <p:to>
                                        <p:strVal val="visible"/>
                                      </p:to>
                                    </p:set>
                                    <p:animEffect transition="in" filter="fade">
                                      <p:cBhvr>
                                        <p:cTn id="47"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142228D9-7B98-4EBD-A1BE-CF0D6BD45978}"/>
              </a:ext>
            </a:extLst>
          </p:cNvPr>
          <p:cNvSpPr txBox="1"/>
          <p:nvPr/>
        </p:nvSpPr>
        <p:spPr>
          <a:xfrm>
            <a:off x="3160643" y="2089511"/>
            <a:ext cx="5993296" cy="923330"/>
          </a:xfrm>
          <a:prstGeom prst="rect">
            <a:avLst/>
          </a:prstGeom>
          <a:noFill/>
        </p:spPr>
        <p:txBody>
          <a:bodyPr wrap="square" rtlCol="0">
            <a:spAutoFit/>
          </a:bodyPr>
          <a:lstStyle/>
          <a:p>
            <a:pPr algn="ctr"/>
            <a:r>
              <a:rPr lang="en-US" sz="5400" spc="800">
                <a:blipFill dpi="0" rotWithShape="1">
                  <a:blip r:embed="rId2">
                    <a:extLst>
                      <a:ext uri="{28A0092B-C50C-407E-A947-70E740481C1C}">
                        <a14:useLocalDpi xmlns:a14="http://schemas.microsoft.com/office/drawing/2010/main" val="0"/>
                      </a:ext>
                    </a:extLst>
                  </a:blip>
                  <a:srcRect/>
                  <a:stretch>
                    <a:fillRect/>
                  </a:stretch>
                </a:blipFill>
                <a:latin typeface="Impact" panose="020B0806030902050204" pitchFamily="34" charset="0"/>
                <a:cs typeface="Times New Roman" panose="02020603050405020304" pitchFamily="18" charset="0"/>
              </a:rPr>
              <a:t>THANK YOU!</a:t>
            </a:r>
            <a:endParaRPr lang="en-US" sz="5400" spc="800">
              <a:blipFill dpi="0" rotWithShape="1">
                <a:blip r:embed="rId2">
                  <a:extLst>
                    <a:ext uri="{28A0092B-C50C-407E-A947-70E740481C1C}">
                      <a14:useLocalDpi xmlns:a14="http://schemas.microsoft.com/office/drawing/2010/main" val="0"/>
                    </a:ext>
                  </a:extLst>
                </a:blip>
                <a:srcRect/>
                <a:stretch>
                  <a:fillRect/>
                </a:stretch>
              </a:blipFill>
              <a:effectLst/>
              <a:latin typeface="Impact" panose="020B0806030902050204" pitchFamily="34" charset="0"/>
              <a:cs typeface="Times New Roman" panose="02020603050405020304" pitchFamily="18" charset="0"/>
            </a:endParaRPr>
          </a:p>
        </p:txBody>
      </p:sp>
    </p:spTree>
    <p:extLst>
      <p:ext uri="{BB962C8B-B14F-4D97-AF65-F5344CB8AC3E}">
        <p14:creationId xmlns:p14="http://schemas.microsoft.com/office/powerpoint/2010/main" val="282380753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Effect transition="in" filter="fade">
                                          <p:cBhvr>
                                            <p:cTn id="9" dur="1000"/>
                                            <p:tgtEl>
                                              <p:spTgt spid="32"/>
                                            </p:tgtEl>
                                          </p:cBhvr>
                                        </p:animEffect>
                                        <p:anim calcmode="lin" valueType="num">
                                          <p:cBhvr>
                                            <p:cTn id="10" dur="1000" fill="hold"/>
                                            <p:tgtEl>
                                              <p:spTgt spid="32"/>
                                            </p:tgtEl>
                                            <p:attrNameLst>
                                              <p:attrName>ppt_x</p:attrName>
                                            </p:attrNameLst>
                                          </p:cBhvr>
                                          <p:tavLst>
                                            <p:tav tm="0">
                                              <p:val>
                                                <p:fltVal val="0.5"/>
                                              </p:val>
                                            </p:tav>
                                            <p:tav tm="100000">
                                              <p:val>
                                                <p:strVal val="#ppt_x"/>
                                              </p:val>
                                            </p:tav>
                                          </p:tavLst>
                                        </p:anim>
                                        <p:anim calcmode="lin" valueType="num">
                                          <p:cBhvr>
                                            <p:cTn id="11" dur="10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Effect transition="in" filter="fade">
                                          <p:cBhvr>
                                            <p:cTn id="9" dur="1000"/>
                                            <p:tgtEl>
                                              <p:spTgt spid="32"/>
                                            </p:tgtEl>
                                          </p:cBhvr>
                                        </p:animEffect>
                                        <p:anim calcmode="lin" valueType="num">
                                          <p:cBhvr>
                                            <p:cTn id="10" dur="1000" fill="hold"/>
                                            <p:tgtEl>
                                              <p:spTgt spid="32"/>
                                            </p:tgtEl>
                                            <p:attrNameLst>
                                              <p:attrName>ppt_x</p:attrName>
                                            </p:attrNameLst>
                                          </p:cBhvr>
                                          <p:tavLst>
                                            <p:tav tm="0">
                                              <p:val>
                                                <p:fltVal val="0.5"/>
                                              </p:val>
                                            </p:tav>
                                            <p:tav tm="100000">
                                              <p:val>
                                                <p:strVal val="#ppt_x"/>
                                              </p:val>
                                            </p:tav>
                                          </p:tavLst>
                                        </p:anim>
                                        <p:anim calcmode="lin" valueType="num">
                                          <p:cBhvr>
                                            <p:cTn id="11" dur="1000" fill="hold"/>
                                            <p:tgtEl>
                                              <p:spTgt spid="32"/>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63" presetClass="path" presetSubtype="0" accel="50000" fill="hold" nodeType="clickEffect">
                                      <p:stCondLst>
                                        <p:cond delay="0"/>
                                      </p:stCondLst>
                                      <p:childTnLst>
                                        <p:animMotion origin="layout" path="M 4.16667E-7 -4.81481E-6 L 0.42005 0.0051 " pathEditMode="relative" rAng="0" ptsTypes="AA">
                                          <p:cBhvr>
                                            <p:cTn id="15" dur="500" fill="hold"/>
                                            <p:tgtEl>
                                              <p:spTgt spid="8"/>
                                            </p:tgtEl>
                                            <p:attrNameLst>
                                              <p:attrName>ppt_x</p:attrName>
                                              <p:attrName>ppt_y</p:attrName>
                                            </p:attrNameLst>
                                          </p:cBhvr>
                                          <p:rCtr x="21003" y="255"/>
                                        </p:animMotion>
                                      </p:childTnLst>
                                    </p:cTn>
                                  </p:par>
                                  <p:par>
                                    <p:cTn id="16" presetID="32" presetClass="emph" presetSubtype="0" repeatCount="indefinite" fill="hold" nodeType="withEffect">
                                      <p:stCondLst>
                                        <p:cond delay="0"/>
                                      </p:stCondLst>
                                      <p:childTnLst>
                                        <p:animRot by="120000">
                                          <p:cBhvr>
                                            <p:cTn id="17" dur="100" fill="hold">
                                              <p:stCondLst>
                                                <p:cond delay="0"/>
                                              </p:stCondLst>
                                            </p:cTn>
                                            <p:tgtEl>
                                              <p:spTgt spid="8"/>
                                            </p:tgtEl>
                                            <p:attrNameLst>
                                              <p:attrName>r</p:attrName>
                                            </p:attrNameLst>
                                          </p:cBhvr>
                                        </p:animRot>
                                        <p:animRot by="-240000">
                                          <p:cBhvr>
                                            <p:cTn id="18" dur="200" fill="hold">
                                              <p:stCondLst>
                                                <p:cond delay="200"/>
                                              </p:stCondLst>
                                            </p:cTn>
                                            <p:tgtEl>
                                              <p:spTgt spid="8"/>
                                            </p:tgtEl>
                                            <p:attrNameLst>
                                              <p:attrName>r</p:attrName>
                                            </p:attrNameLst>
                                          </p:cBhvr>
                                        </p:animRot>
                                        <p:animRot by="240000">
                                          <p:cBhvr>
                                            <p:cTn id="19" dur="200" fill="hold">
                                              <p:stCondLst>
                                                <p:cond delay="400"/>
                                              </p:stCondLst>
                                            </p:cTn>
                                            <p:tgtEl>
                                              <p:spTgt spid="8"/>
                                            </p:tgtEl>
                                            <p:attrNameLst>
                                              <p:attrName>r</p:attrName>
                                            </p:attrNameLst>
                                          </p:cBhvr>
                                        </p:animRot>
                                        <p:animRot by="-240000">
                                          <p:cBhvr>
                                            <p:cTn id="20" dur="200" fill="hold">
                                              <p:stCondLst>
                                                <p:cond delay="600"/>
                                              </p:stCondLst>
                                            </p:cTn>
                                            <p:tgtEl>
                                              <p:spTgt spid="8"/>
                                            </p:tgtEl>
                                            <p:attrNameLst>
                                              <p:attrName>r</p:attrName>
                                            </p:attrNameLst>
                                          </p:cBhvr>
                                        </p:animRot>
                                        <p:animRot by="120000">
                                          <p:cBhvr>
                                            <p:cTn id="21" dur="200" fill="hold">
                                              <p:stCondLst>
                                                <p:cond delay="800"/>
                                              </p:stCondLst>
                                            </p:cTn>
                                            <p:tgtEl>
                                              <p:spTgt spid="8"/>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63" presetClass="path" presetSubtype="0" accel="50000" fill="hold" nodeType="clickEffect">
                                      <p:stCondLst>
                                        <p:cond delay="0"/>
                                      </p:stCondLst>
                                      <p:childTnLst>
                                        <p:animMotion origin="layout" path="M 1.25E-6 -4.81481E-6 L 0.41536 0.00487 " pathEditMode="relative" rAng="0" ptsTypes="AA">
                                          <p:cBhvr>
                                            <p:cTn id="25" dur="500" fill="hold"/>
                                            <p:tgtEl>
                                              <p:spTgt spid="11"/>
                                            </p:tgtEl>
                                            <p:attrNameLst>
                                              <p:attrName>ppt_x</p:attrName>
                                              <p:attrName>ppt_y</p:attrName>
                                            </p:attrNameLst>
                                          </p:cBhvr>
                                          <p:rCtr x="20768" y="231"/>
                                        </p:animMotion>
                                      </p:childTnLst>
                                    </p:cTn>
                                  </p:par>
                                  <p:par>
                                    <p:cTn id="26" presetID="32" presetClass="emph" presetSubtype="0" repeatCount="indefinite" fill="hold" nodeType="withEffect">
                                      <p:stCondLst>
                                        <p:cond delay="0"/>
                                      </p:stCondLst>
                                      <p:childTnLst>
                                        <p:animRot by="120000">
                                          <p:cBhvr>
                                            <p:cTn id="27" dur="100" fill="hold">
                                              <p:stCondLst>
                                                <p:cond delay="0"/>
                                              </p:stCondLst>
                                            </p:cTn>
                                            <p:tgtEl>
                                              <p:spTgt spid="11"/>
                                            </p:tgtEl>
                                            <p:attrNameLst>
                                              <p:attrName>r</p:attrName>
                                            </p:attrNameLst>
                                          </p:cBhvr>
                                        </p:animRot>
                                        <p:animRot by="-240000">
                                          <p:cBhvr>
                                            <p:cTn id="28" dur="200" fill="hold">
                                              <p:stCondLst>
                                                <p:cond delay="200"/>
                                              </p:stCondLst>
                                            </p:cTn>
                                            <p:tgtEl>
                                              <p:spTgt spid="11"/>
                                            </p:tgtEl>
                                            <p:attrNameLst>
                                              <p:attrName>r</p:attrName>
                                            </p:attrNameLst>
                                          </p:cBhvr>
                                        </p:animRot>
                                        <p:animRot by="240000">
                                          <p:cBhvr>
                                            <p:cTn id="29" dur="200" fill="hold">
                                              <p:stCondLst>
                                                <p:cond delay="400"/>
                                              </p:stCondLst>
                                            </p:cTn>
                                            <p:tgtEl>
                                              <p:spTgt spid="11"/>
                                            </p:tgtEl>
                                            <p:attrNameLst>
                                              <p:attrName>r</p:attrName>
                                            </p:attrNameLst>
                                          </p:cBhvr>
                                        </p:animRot>
                                        <p:animRot by="-240000">
                                          <p:cBhvr>
                                            <p:cTn id="30" dur="200" fill="hold">
                                              <p:stCondLst>
                                                <p:cond delay="600"/>
                                              </p:stCondLst>
                                            </p:cTn>
                                            <p:tgtEl>
                                              <p:spTgt spid="11"/>
                                            </p:tgtEl>
                                            <p:attrNameLst>
                                              <p:attrName>r</p:attrName>
                                            </p:attrNameLst>
                                          </p:cBhvr>
                                        </p:animRot>
                                        <p:animRot by="120000">
                                          <p:cBhvr>
                                            <p:cTn id="31" dur="200" fill="hold">
                                              <p:stCondLst>
                                                <p:cond delay="800"/>
                                              </p:stCondLst>
                                            </p:cTn>
                                            <p:tgtEl>
                                              <p:spTgt spid="11"/>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63" presetClass="path" presetSubtype="0" accel="50000" fill="hold" nodeType="clickEffect">
                                      <p:stCondLst>
                                        <p:cond delay="0"/>
                                      </p:stCondLst>
                                      <p:childTnLst>
                                        <p:animMotion origin="layout" path="M 3.95833E-6 1.85185E-6 L 0.41718 0.00116 " pathEditMode="relative" rAng="0" ptsTypes="AA">
                                          <p:cBhvr>
                                            <p:cTn id="35" dur="500" fill="hold"/>
                                            <p:tgtEl>
                                              <p:spTgt spid="10"/>
                                            </p:tgtEl>
                                            <p:attrNameLst>
                                              <p:attrName>ppt_x</p:attrName>
                                              <p:attrName>ppt_y</p:attrName>
                                            </p:attrNameLst>
                                          </p:cBhvr>
                                          <p:rCtr x="20859" y="46"/>
                                        </p:animMotion>
                                      </p:childTnLst>
                                    </p:cTn>
                                  </p:par>
                                  <p:par>
                                    <p:cTn id="36" presetID="32" presetClass="emph" presetSubtype="0" repeatCount="indefinite" fill="hold" nodeType="withEffect">
                                      <p:stCondLst>
                                        <p:cond delay="0"/>
                                      </p:stCondLst>
                                      <p:childTnLst>
                                        <p:animRot by="120000">
                                          <p:cBhvr>
                                            <p:cTn id="37" dur="100" fill="hold">
                                              <p:stCondLst>
                                                <p:cond delay="0"/>
                                              </p:stCondLst>
                                            </p:cTn>
                                            <p:tgtEl>
                                              <p:spTgt spid="10"/>
                                            </p:tgtEl>
                                            <p:attrNameLst>
                                              <p:attrName>r</p:attrName>
                                            </p:attrNameLst>
                                          </p:cBhvr>
                                        </p:animRot>
                                        <p:animRot by="-240000">
                                          <p:cBhvr>
                                            <p:cTn id="38" dur="200" fill="hold">
                                              <p:stCondLst>
                                                <p:cond delay="200"/>
                                              </p:stCondLst>
                                            </p:cTn>
                                            <p:tgtEl>
                                              <p:spTgt spid="10"/>
                                            </p:tgtEl>
                                            <p:attrNameLst>
                                              <p:attrName>r</p:attrName>
                                            </p:attrNameLst>
                                          </p:cBhvr>
                                        </p:animRot>
                                        <p:animRot by="240000">
                                          <p:cBhvr>
                                            <p:cTn id="39" dur="200" fill="hold">
                                              <p:stCondLst>
                                                <p:cond delay="400"/>
                                              </p:stCondLst>
                                            </p:cTn>
                                            <p:tgtEl>
                                              <p:spTgt spid="10"/>
                                            </p:tgtEl>
                                            <p:attrNameLst>
                                              <p:attrName>r</p:attrName>
                                            </p:attrNameLst>
                                          </p:cBhvr>
                                        </p:animRot>
                                        <p:animRot by="-240000">
                                          <p:cBhvr>
                                            <p:cTn id="40" dur="200" fill="hold">
                                              <p:stCondLst>
                                                <p:cond delay="600"/>
                                              </p:stCondLst>
                                            </p:cTn>
                                            <p:tgtEl>
                                              <p:spTgt spid="10"/>
                                            </p:tgtEl>
                                            <p:attrNameLst>
                                              <p:attrName>r</p:attrName>
                                            </p:attrNameLst>
                                          </p:cBhvr>
                                        </p:animRot>
                                        <p:animRot by="120000">
                                          <p:cBhvr>
                                            <p:cTn id="41" dur="200" fill="hold">
                                              <p:stCondLst>
                                                <p:cond delay="800"/>
                                              </p:stCondLst>
                                            </p:cTn>
                                            <p:tgtEl>
                                              <p:spTgt spid="10"/>
                                            </p:tgtEl>
                                            <p:attrNameLst>
                                              <p:attrName>r</p:attrName>
                                            </p:attrNameLst>
                                          </p:cBhvr>
                                        </p:animRot>
                                      </p:childTnLst>
                                    </p:cTn>
                                  </p:par>
                                </p:childTnLst>
                              </p:cTn>
                            </p:par>
                          </p:childTnLst>
                        </p:cTn>
                      </p:par>
                      <p:par>
                        <p:cTn id="42" fill="hold">
                          <p:stCondLst>
                            <p:cond delay="indefinite"/>
                          </p:stCondLst>
                          <p:childTnLst>
                            <p:par>
                              <p:cTn id="43" fill="hold">
                                <p:stCondLst>
                                  <p:cond delay="0"/>
                                </p:stCondLst>
                                <p:childTnLst>
                                  <p:par>
                                    <p:cTn id="44" presetID="63" presetClass="path" presetSubtype="0" accel="50000" fill="hold" nodeType="clickEffect">
                                      <p:stCondLst>
                                        <p:cond delay="0"/>
                                      </p:stCondLst>
                                      <p:childTnLst>
                                        <p:animMotion origin="layout" path="M 2.70833E-6 -1.48148E-6 L 0.41901 0.00764 " pathEditMode="relative" rAng="0" ptsTypes="AA">
                                          <p:cBhvr>
                                            <p:cTn id="45" dur="500" fill="hold"/>
                                            <p:tgtEl>
                                              <p:spTgt spid="9"/>
                                            </p:tgtEl>
                                            <p:attrNameLst>
                                              <p:attrName>ppt_x</p:attrName>
                                              <p:attrName>ppt_y</p:attrName>
                                            </p:attrNameLst>
                                          </p:cBhvr>
                                          <p:rCtr x="20951" y="370"/>
                                        </p:animMotion>
                                      </p:childTnLst>
                                    </p:cTn>
                                  </p:par>
                                  <p:par>
                                    <p:cTn id="46" presetID="32" presetClass="emph" presetSubtype="0" repeatCount="indefinite" fill="hold" nodeType="withEffect">
                                      <p:stCondLst>
                                        <p:cond delay="0"/>
                                      </p:stCondLst>
                                      <p:childTnLst>
                                        <p:animRot by="120000">
                                          <p:cBhvr>
                                            <p:cTn id="47" dur="100" fill="hold">
                                              <p:stCondLst>
                                                <p:cond delay="0"/>
                                              </p:stCondLst>
                                            </p:cTn>
                                            <p:tgtEl>
                                              <p:spTgt spid="9"/>
                                            </p:tgtEl>
                                            <p:attrNameLst>
                                              <p:attrName>r</p:attrName>
                                            </p:attrNameLst>
                                          </p:cBhvr>
                                        </p:animRot>
                                        <p:animRot by="-240000">
                                          <p:cBhvr>
                                            <p:cTn id="48" dur="200" fill="hold">
                                              <p:stCondLst>
                                                <p:cond delay="200"/>
                                              </p:stCondLst>
                                            </p:cTn>
                                            <p:tgtEl>
                                              <p:spTgt spid="9"/>
                                            </p:tgtEl>
                                            <p:attrNameLst>
                                              <p:attrName>r</p:attrName>
                                            </p:attrNameLst>
                                          </p:cBhvr>
                                        </p:animRot>
                                        <p:animRot by="240000">
                                          <p:cBhvr>
                                            <p:cTn id="49" dur="200" fill="hold">
                                              <p:stCondLst>
                                                <p:cond delay="400"/>
                                              </p:stCondLst>
                                            </p:cTn>
                                            <p:tgtEl>
                                              <p:spTgt spid="9"/>
                                            </p:tgtEl>
                                            <p:attrNameLst>
                                              <p:attrName>r</p:attrName>
                                            </p:attrNameLst>
                                          </p:cBhvr>
                                        </p:animRot>
                                        <p:animRot by="-240000">
                                          <p:cBhvr>
                                            <p:cTn id="50" dur="200" fill="hold">
                                              <p:stCondLst>
                                                <p:cond delay="600"/>
                                              </p:stCondLst>
                                            </p:cTn>
                                            <p:tgtEl>
                                              <p:spTgt spid="9"/>
                                            </p:tgtEl>
                                            <p:attrNameLst>
                                              <p:attrName>r</p:attrName>
                                            </p:attrNameLst>
                                          </p:cBhvr>
                                        </p:animRot>
                                        <p:animRot by="120000">
                                          <p:cBhvr>
                                            <p:cTn id="51" dur="200" fill="hold">
                                              <p:stCondLst>
                                                <p:cond delay="800"/>
                                              </p:stCondLst>
                                            </p:cTn>
                                            <p:tgtEl>
                                              <p:spTgt spid="9"/>
                                            </p:tgtEl>
                                            <p:attrNameLst>
                                              <p:attrName>r</p:attrName>
                                            </p:attrNameLst>
                                          </p:cBhvr>
                                        </p:animRo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childTnLst>
                              </p:cTn>
                            </p:par>
                            <p:par>
                              <p:cTn id="57" fill="hold">
                                <p:stCondLst>
                                  <p:cond delay="500"/>
                                </p:stCondLst>
                                <p:childTnLst>
                                  <p:par>
                                    <p:cTn id="58" presetID="26" presetClass="emph" presetSubtype="0" fill="hold" nodeType="afterEffect">
                                      <p:stCondLst>
                                        <p:cond delay="0"/>
                                      </p:stCondLst>
                                      <p:childTnLst>
                                        <p:animEffect transition="out" filter="fade">
                                          <p:cBhvr>
                                            <p:cTn id="59" dur="500" tmFilter="0, 0; .2, .5; .8, .5; 1, 0"/>
                                            <p:tgtEl>
                                              <p:spTgt spid="12"/>
                                            </p:tgtEl>
                                          </p:cBhvr>
                                        </p:animEffect>
                                        <p:animScale>
                                          <p:cBhvr>
                                            <p:cTn id="60" dur="250" autoRev="1" fill="hold"/>
                                            <p:tgtEl>
                                              <p:spTgt spid="12"/>
                                            </p:tgtEl>
                                          </p:cBhvr>
                                          <p:by x="105000" y="105000"/>
                                        </p:animScale>
                                      </p:childTnLst>
                                      <p:subTnLst>
                                        <p:audio>
                                          <p:cMediaNode>
                                            <p:cTn display="0" masterRel="sameClick">
                                              <p:stCondLst>
                                                <p:cond evt="begin" delay="0">
                                                  <p:tn val="58"/>
                                                </p:cond>
                                              </p:stCondLst>
                                              <p:endCondLst>
                                                <p:cond evt="onStopAudio" delay="0">
                                                  <p:tgtEl>
                                                    <p:sldTgt/>
                                                  </p:tgtEl>
                                                </p:cond>
                                              </p:endCondLst>
                                            </p:cTn>
                                            <p:tgtEl>
                                              <p:sndTgt r:embed="rId11" name="click.wav"/>
                                            </p:tgtEl>
                                          </p:cMediaNode>
                                        </p:audio>
                                      </p:subTnLst>
                                    </p:cTn>
                                  </p:par>
                                </p:childTnLst>
                              </p:cTn>
                            </p:par>
                            <p:par>
                              <p:cTn id="61" fill="hold">
                                <p:stCondLst>
                                  <p:cond delay="1000"/>
                                </p:stCondLst>
                                <p:childTnLst>
                                  <p:par>
                                    <p:cTn id="62" presetID="10" presetClass="exit" presetSubtype="0" fill="hold" nodeType="afterEffect">
                                      <p:stCondLst>
                                        <p:cond delay="750"/>
                                      </p:stCondLst>
                                      <p:childTnLst>
                                        <p:animEffect transition="out" filter="fade">
                                          <p:cBhvr>
                                            <p:cTn id="63" dur="500"/>
                                            <p:tgtEl>
                                              <p:spTgt spid="12"/>
                                            </p:tgtEl>
                                          </p:cBhvr>
                                        </p:animEffect>
                                        <p:set>
                                          <p:cBhvr>
                                            <p:cTn id="64"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Fallback>
  </mc:AlternateContent>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12707</TotalTime>
  <Words>827</Words>
  <Application>Microsoft Office PowerPoint</Application>
  <PresentationFormat>Widescreen</PresentationFormat>
  <Paragraphs>121</Paragraphs>
  <Slides>22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Corbel</vt:lpstr>
      <vt:lpstr>Impact</vt:lpstr>
      <vt:lpstr>Times New Roman</vt:lpstr>
      <vt:lpstr>Wingdings</vt:lpstr>
      <vt:lpstr>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DamDH</dc:creator>
  <cp:lastModifiedBy>Huu Dam</cp:lastModifiedBy>
  <cp:revision>232</cp:revision>
  <dcterms:created xsi:type="dcterms:W3CDTF">2021-03-03T03:20:18Z</dcterms:created>
  <dcterms:modified xsi:type="dcterms:W3CDTF">2023-02-07T04:57:36Z</dcterms:modified>
</cp:coreProperties>
</file>