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42633"/>
        </a:solidFill>
        <a:effectLst/>
      </p:bgPr>
    </p:bg>
    <p:spTree>
      <p:nvGrpSpPr>
        <p:cNvPr id="1" name=""/>
        <p:cNvGrpSpPr/>
        <p:nvPr/>
      </p:nvGrpSpPr>
      <p:grpSpPr/>
      <p:sp>
        <p:nvSpPr>
          <p:cNvPr id="2" name="Rectangle 1"/>
          <p:cNvSpPr/>
          <p:nvPr/>
        </p:nvSpPr>
        <p:spPr>
          <a:xfrm>
            <a:off x="0" y="0"/>
            <a:ext cx="365760" cy="6858000"/>
          </a:xfrm>
          <a:prstGeom prst="rect">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828800"/>
            <a:ext cx="10332720" cy="2743200"/>
          </a:xfrm>
          <a:prstGeom prst="rect">
            <a:avLst/>
          </a:prstGeom>
          <a:noFill/>
        </p:spPr>
        <p:txBody>
          <a:bodyPr wrap="square">
            <a:spAutoFit/>
          </a:bodyPr>
          <a:lstStyle/>
          <a:p>
            <a:pPr>
              <a:defRPr sz="1600" b="1">
                <a:solidFill>
                  <a:srgbClr val="20A4B3"/>
                </a:solidFill>
                <a:latin typeface="Arial"/>
              </a:defRPr>
            </a:pPr>
            <a:r>
              <a:t>BÀI HỌC STEM DÀNH CHO HỌC SINH THCS</a:t>
            </a:r>
          </a:p>
          <a:p>
            <a:pPr>
              <a:spcBef>
                <a:spcPts val="1200"/>
              </a:spcBef>
              <a:defRPr sz="4600" b="1">
                <a:solidFill>
                  <a:srgbClr val="FFFFFF"/>
                </a:solidFill>
                <a:latin typeface="Georgia"/>
              </a:defRPr>
            </a:pPr>
            <a:r>
              <a:t>CHẾ TẠO KÍNH LÚP CẦM TAY</a:t>
            </a:r>
          </a:p>
          <a:p>
            <a:pPr>
              <a:spcBef>
                <a:spcPts val="1000"/>
              </a:spcBef>
              <a:defRPr sz="1600" i="1">
                <a:solidFill>
                  <a:srgbClr val="5A6E7F"/>
                </a:solidFill>
                <a:latin typeface="Arial"/>
              </a:defRPr>
            </a:pPr>
            <a:r>
              <a:t>Tích hợp kiến thức: Bài 10 - Kính lúp &amp; Bài tập thấu kính (KHTN 9)</a:t>
            </a:r>
          </a:p>
        </p:txBody>
      </p:sp>
      <p:sp>
        <p:nvSpPr>
          <p:cNvPr id="4" name="TextBox 3"/>
          <p:cNvSpPr txBox="1"/>
          <p:nvPr/>
        </p:nvSpPr>
        <p:spPr>
          <a:xfrm>
            <a:off x="914400" y="4754880"/>
            <a:ext cx="10332720" cy="1371600"/>
          </a:xfrm>
          <a:prstGeom prst="rect">
            <a:avLst/>
          </a:prstGeom>
          <a:noFill/>
        </p:spPr>
        <p:txBody>
          <a:bodyPr wrap="square">
            <a:spAutoFit/>
          </a:bodyPr>
          <a:lstStyle/>
          <a:p>
            <a:pPr>
              <a:spcBef>
                <a:spcPts val="1000"/>
              </a:spcBef>
              <a:defRPr sz="1400">
                <a:solidFill>
                  <a:srgbClr val="FFFFFF"/>
                </a:solidFill>
                <a:latin typeface="Arial"/>
              </a:defRPr>
            </a:pPr>
            <a:r>
              <a:t>Thời lượng thực hiện: 02 tiết (Tiết L26 + L27)</a:t>
            </a:r>
            <a:br/>
            <a:r>
              <a:t>Thiết kế trực quan • Học tập trải nghiệm thực tế • Sáng tạo tái chế</a:t>
            </a:r>
          </a:p>
        </p:txBody>
      </p:sp>
      <p:sp>
        <p:nvSpPr>
          <p:cNvPr id="5" name="Rectangle 4"/>
          <p:cNvSpPr/>
          <p:nvPr/>
        </p:nvSpPr>
        <p:spPr>
          <a:xfrm>
            <a:off x="914400" y="5943600"/>
            <a:ext cx="4114800" cy="44450"/>
          </a:xfrm>
          <a:prstGeom prst="rect">
            <a:avLst/>
          </a:prstGeom>
          <a:solidFill>
            <a:srgbClr val="E06D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5F8FA"/>
        </a:solidFill>
        <a:effectLst/>
      </p:bgPr>
    </p:bg>
    <p:spTree>
      <p:nvGrpSpPr>
        <p:cNvPr id="1" name=""/>
        <p:cNvGrpSpPr/>
        <p:nvPr/>
      </p:nvGrpSpPr>
      <p:grpSpPr/>
      <p:sp>
        <p:nvSpPr>
          <p:cNvPr id="2" name="TextBox 1"/>
          <p:cNvSpPr txBox="1"/>
          <p:nvPr/>
        </p:nvSpPr>
        <p:spPr>
          <a:xfrm>
            <a:off x="548640" y="365760"/>
            <a:ext cx="10972800" cy="365760"/>
          </a:xfrm>
          <a:prstGeom prst="rect">
            <a:avLst/>
          </a:prstGeom>
          <a:noFill/>
        </p:spPr>
        <p:txBody>
          <a:bodyPr wrap="none">
            <a:spAutoFit/>
          </a:bodyPr>
          <a:lstStyle/>
          <a:p>
            <a:pPr>
              <a:defRPr sz="1100" b="1">
                <a:solidFill>
                  <a:srgbClr val="20A4B3"/>
                </a:solidFill>
                <a:latin typeface="Arial"/>
              </a:defRPr>
            </a:pPr>
            <a:r>
              <a:t>STEM KHTN 9 • CHỦ ĐỀ THẤU KÍNH</a:t>
            </a:r>
          </a:p>
        </p:txBody>
      </p:sp>
      <p:sp>
        <p:nvSpPr>
          <p:cNvPr id="3" name="TextBox 2"/>
          <p:cNvSpPr txBox="1"/>
          <p:nvPr/>
        </p:nvSpPr>
        <p:spPr>
          <a:xfrm>
            <a:off x="457200" y="548640"/>
            <a:ext cx="11247120" cy="822960"/>
          </a:xfrm>
          <a:prstGeom prst="rect">
            <a:avLst/>
          </a:prstGeom>
          <a:noFill/>
        </p:spPr>
        <p:txBody>
          <a:bodyPr wrap="square">
            <a:spAutoFit/>
          </a:bodyPr>
          <a:lstStyle/>
          <a:p>
            <a:pPr>
              <a:defRPr sz="2800" b="1">
                <a:solidFill>
                  <a:srgbClr val="1B2E3C"/>
                </a:solidFill>
                <a:latin typeface="Georgia"/>
              </a:defRPr>
            </a:pPr>
            <a:r>
              <a:t>MỤC TIÊU BÀI HỌC CẦN ĐẠT</a:t>
            </a:r>
          </a:p>
        </p:txBody>
      </p:sp>
      <p:sp>
        <p:nvSpPr>
          <p:cNvPr id="4" name="Rectangle 3"/>
          <p:cNvSpPr/>
          <p:nvPr/>
        </p:nvSpPr>
        <p:spPr>
          <a:xfrm>
            <a:off x="548640" y="1280160"/>
            <a:ext cx="11064240" cy="31750"/>
          </a:xfrm>
          <a:prstGeom prst="rect">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512064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828800"/>
            <a:ext cx="4754880" cy="4206240"/>
          </a:xfrm>
          <a:prstGeom prst="rect">
            <a:avLst/>
          </a:prstGeom>
          <a:noFill/>
        </p:spPr>
        <p:txBody>
          <a:bodyPr wrap="square">
            <a:spAutoFit/>
          </a:bodyPr>
          <a:lstStyle/>
          <a:p>
            <a:pPr>
              <a:spcAft>
                <a:spcPts val="1000"/>
              </a:spcAft>
              <a:defRPr sz="1800" b="1">
                <a:solidFill>
                  <a:srgbClr val="20A4B3"/>
                </a:solidFill>
                <a:latin typeface="Georgia"/>
              </a:defRPr>
            </a:pPr>
            <a:r>
              <a:t>PHÁT TRIỂN NĂNG LỰC</a:t>
            </a:r>
          </a:p>
          <a:p>
            <a:pPr>
              <a:spcBef>
                <a:spcPts val="800"/>
              </a:spcBef>
              <a:defRPr sz="1300">
                <a:solidFill>
                  <a:srgbClr val="1B2E3C"/>
                </a:solidFill>
                <a:latin typeface="Arial"/>
              </a:defRPr>
            </a:pPr>
            <a:r>
              <a:t>• Năng lực chung: Tự giác hoàn thành nhiệm vụ cá nhân (Tự chủ); Hợp tác nhóm hiệu quả và trình bày báo cáo tốt (Giao tiếp &amp; hợp tác); Giải quyết các thách thức thiết kế (Sáng tạo).</a:t>
            </a:r>
          </a:p>
          <a:p>
            <a:pPr>
              <a:spcBef>
                <a:spcPts val="800"/>
              </a:spcBef>
              <a:defRPr sz="1300">
                <a:solidFill>
                  <a:srgbClr val="1B2E3C"/>
                </a:solidFill>
                <a:latin typeface="Arial"/>
              </a:defRPr>
            </a:pPr>
            <a:r>
              <a:t>• Năng lực KHTN: Trình bày được cấu tạo và cách sử dụng kính lúp để quan sát các vật nhỏ.</a:t>
            </a:r>
          </a:p>
          <a:p>
            <a:pPr>
              <a:spcBef>
                <a:spcPts val="800"/>
              </a:spcBef>
              <a:defRPr sz="1300">
                <a:solidFill>
                  <a:srgbClr val="1B2E3C"/>
                </a:solidFill>
                <a:latin typeface="Arial"/>
              </a:defRPr>
            </a:pPr>
            <a:r>
              <a:t>• Năng lực Vẽ sơ đồ: Vẽ được sơ đồ tỉ lệ để xác định ảnh qua thấu kính hội tụ trong các trường hợp.</a:t>
            </a:r>
          </a:p>
          <a:p>
            <a:pPr>
              <a:spcBef>
                <a:spcPts val="800"/>
              </a:spcBef>
              <a:defRPr sz="1300">
                <a:solidFill>
                  <a:srgbClr val="1B2E3C"/>
                </a:solidFill>
                <a:latin typeface="Arial"/>
              </a:defRPr>
            </a:pPr>
            <a:r>
              <a:t>• Năng lực STEM: Đề xuất phương án, vẽ phác thảo mô hình và lựa chọn vật liệu tái chế phù hợp để chế tạo kính lúp cầm tay hoạt động hiệu quả.</a:t>
            </a:r>
          </a:p>
        </p:txBody>
      </p:sp>
      <p:sp>
        <p:nvSpPr>
          <p:cNvPr id="7" name="Rounded Rectangle 6"/>
          <p:cNvSpPr/>
          <p:nvPr/>
        </p:nvSpPr>
        <p:spPr>
          <a:xfrm>
            <a:off x="6309360" y="1645920"/>
            <a:ext cx="512064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92240" y="1828800"/>
            <a:ext cx="4754880" cy="4206240"/>
          </a:xfrm>
          <a:prstGeom prst="rect">
            <a:avLst/>
          </a:prstGeom>
          <a:noFill/>
        </p:spPr>
        <p:txBody>
          <a:bodyPr wrap="square">
            <a:spAutoFit/>
          </a:bodyPr>
          <a:lstStyle/>
          <a:p>
            <a:pPr>
              <a:spcAft>
                <a:spcPts val="1000"/>
              </a:spcAft>
              <a:defRPr sz="1800" b="1">
                <a:solidFill>
                  <a:srgbClr val="E06D53"/>
                </a:solidFill>
                <a:latin typeface="Georgia"/>
              </a:defRPr>
            </a:pPr>
            <a:r>
              <a:t>RÈN LUYỆN PHẨM CHẤT</a:t>
            </a:r>
          </a:p>
          <a:p>
            <a:pPr>
              <a:spcBef>
                <a:spcPts val="1000"/>
              </a:spcBef>
              <a:defRPr sz="1300">
                <a:solidFill>
                  <a:srgbClr val="1B2E3C"/>
                </a:solidFill>
                <a:latin typeface="Arial"/>
              </a:defRPr>
            </a:pPr>
            <a:r>
              <a:t>• Trách nhiệm: Có tinh thần trách nhiệm cao trong việc thực thi nhiệm vụ chế tạo, thử nghiệm sản phẩm kính lúp cầm tay cùng cả nhóm.</a:t>
            </a:r>
          </a:p>
          <a:p>
            <a:pPr>
              <a:spcBef>
                <a:spcPts val="1000"/>
              </a:spcBef>
              <a:defRPr sz="1300">
                <a:solidFill>
                  <a:srgbClr val="1B2E3C"/>
                </a:solidFill>
                <a:latin typeface="Arial"/>
              </a:defRPr>
            </a:pPr>
            <a:r>
              <a:t>• Cẩn thận &amp; An toàn: Đặc biệt cẩn thận, tỉ mỉ trong quá trình cắt rạch chai nhựa, mài giũa các góc cạnh sắc nhọn để đảm bảo an toàn tuyệt đối cho bản thân và bạn bè xung quanh.</a:t>
            </a:r>
          </a:p>
          <a:p>
            <a:pPr>
              <a:spcBef>
                <a:spcPts val="1000"/>
              </a:spcBef>
              <a:defRPr sz="1300">
                <a:solidFill>
                  <a:srgbClr val="1B2E3C"/>
                </a:solidFill>
                <a:latin typeface="Arial"/>
              </a:defRPr>
            </a:pPr>
            <a:r>
              <a:t>• Chăm chỉ &amp; Tích cực: Chủ động đóng góp ý kiến cá nhân, chia sẻ gánh vác các công việc chung của nhóm, không ỷ lại.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5F8FA"/>
        </a:solidFill>
        <a:effectLst/>
      </p:bgPr>
    </p:bg>
    <p:spTree>
      <p:nvGrpSpPr>
        <p:cNvPr id="1" name=""/>
        <p:cNvGrpSpPr/>
        <p:nvPr/>
      </p:nvGrpSpPr>
      <p:grpSpPr/>
      <p:sp>
        <p:nvSpPr>
          <p:cNvPr id="2" name="TextBox 1"/>
          <p:cNvSpPr txBox="1"/>
          <p:nvPr/>
        </p:nvSpPr>
        <p:spPr>
          <a:xfrm>
            <a:off x="548640" y="365760"/>
            <a:ext cx="10972800" cy="365760"/>
          </a:xfrm>
          <a:prstGeom prst="rect">
            <a:avLst/>
          </a:prstGeom>
          <a:noFill/>
        </p:spPr>
        <p:txBody>
          <a:bodyPr wrap="none">
            <a:spAutoFit/>
          </a:bodyPr>
          <a:lstStyle/>
          <a:p>
            <a:pPr>
              <a:defRPr sz="1100" b="1">
                <a:solidFill>
                  <a:srgbClr val="20A4B3"/>
                </a:solidFill>
                <a:latin typeface="Arial"/>
              </a:defRPr>
            </a:pPr>
            <a:r>
              <a:t>STEM KHTN 9 • CHỦ ĐỀ THẤU KÍNH</a:t>
            </a:r>
          </a:p>
        </p:txBody>
      </p:sp>
      <p:sp>
        <p:nvSpPr>
          <p:cNvPr id="3" name="TextBox 2"/>
          <p:cNvSpPr txBox="1"/>
          <p:nvPr/>
        </p:nvSpPr>
        <p:spPr>
          <a:xfrm>
            <a:off x="457200" y="548640"/>
            <a:ext cx="11247120" cy="822960"/>
          </a:xfrm>
          <a:prstGeom prst="rect">
            <a:avLst/>
          </a:prstGeom>
          <a:noFill/>
        </p:spPr>
        <p:txBody>
          <a:bodyPr wrap="square">
            <a:spAutoFit/>
          </a:bodyPr>
          <a:lstStyle/>
          <a:p>
            <a:pPr>
              <a:defRPr sz="2800" b="1">
                <a:solidFill>
                  <a:srgbClr val="1B2E3C"/>
                </a:solidFill>
                <a:latin typeface="Georgia"/>
              </a:defRPr>
            </a:pPr>
            <a:r>
              <a:t>HĐ 1: XÁC ĐỊNH VẤN ĐỀ - CHẾ TẠO KÍNH LÚP</a:t>
            </a:r>
          </a:p>
        </p:txBody>
      </p:sp>
      <p:sp>
        <p:nvSpPr>
          <p:cNvPr id="4" name="Rectangle 3"/>
          <p:cNvSpPr/>
          <p:nvPr/>
        </p:nvSpPr>
        <p:spPr>
          <a:xfrm>
            <a:off x="548640" y="1280160"/>
            <a:ext cx="11064240" cy="31750"/>
          </a:xfrm>
          <a:prstGeom prst="rect">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5120640" cy="292608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828800"/>
            <a:ext cx="4754880" cy="2560320"/>
          </a:xfrm>
          <a:prstGeom prst="rect">
            <a:avLst/>
          </a:prstGeom>
          <a:noFill/>
        </p:spPr>
        <p:txBody>
          <a:bodyPr wrap="square">
            <a:spAutoFit/>
          </a:bodyPr>
          <a:lstStyle/>
          <a:p>
            <a:pPr>
              <a:spcAft>
                <a:spcPts val="800"/>
              </a:spcAft>
              <a:defRPr sz="1800" b="1">
                <a:solidFill>
                  <a:srgbClr val="20A4B3"/>
                </a:solidFill>
                <a:latin typeface="Georgia"/>
              </a:defRPr>
            </a:pPr>
            <a:r>
              <a:t>TÌNH HUỐNG THỰC TẾ</a:t>
            </a:r>
          </a:p>
          <a:p>
            <a:pPr>
              <a:spcBef>
                <a:spcPts val="500"/>
              </a:spcBef>
              <a:defRPr sz="1300">
                <a:solidFill>
                  <a:srgbClr val="1B2E3C"/>
                </a:solidFill>
                <a:latin typeface="Arial"/>
              </a:defRPr>
            </a:pPr>
            <a:r>
              <a:t>Trong bài học Di truyền liên kết sắp tới, nhiệm vụ quan trọng của học sinh lớp 9 là quan sát và phân biệt các đặc điểm chi tiết cực kỳ nhỏ như màu sắc thân và hình dạng cánh của ruồi giấm.</a:t>
            </a:r>
          </a:p>
          <a:p>
            <a:pPr>
              <a:spcBef>
                <a:spcPts val="500"/>
              </a:spcBef>
              <a:defRPr sz="1300" b="1">
                <a:solidFill>
                  <a:srgbClr val="E06D53"/>
                </a:solidFill>
                <a:latin typeface="Arial"/>
              </a:defRPr>
            </a:pPr>
            <a:r>
              <a:t>Dụng cụ hỗ trợ tối ưu nhất chính là: Kính lúp cầm tay!</a:t>
            </a:r>
          </a:p>
        </p:txBody>
      </p:sp>
      <p:sp>
        <p:nvSpPr>
          <p:cNvPr id="7" name="Rounded Rectangle 6"/>
          <p:cNvSpPr/>
          <p:nvPr/>
        </p:nvSpPr>
        <p:spPr>
          <a:xfrm>
            <a:off x="6309360" y="1645920"/>
            <a:ext cx="5120640" cy="292608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92240" y="1828800"/>
            <a:ext cx="4754880" cy="2560320"/>
          </a:xfrm>
          <a:prstGeom prst="rect">
            <a:avLst/>
          </a:prstGeom>
          <a:noFill/>
        </p:spPr>
        <p:txBody>
          <a:bodyPr wrap="square">
            <a:spAutoFit/>
          </a:bodyPr>
          <a:lstStyle/>
          <a:p>
            <a:pPr>
              <a:spcAft>
                <a:spcPts val="800"/>
              </a:spcAft>
              <a:defRPr sz="1800" b="1">
                <a:solidFill>
                  <a:srgbClr val="E06D53"/>
                </a:solidFill>
                <a:latin typeface="Georgia"/>
              </a:defRPr>
            </a:pPr>
            <a:r>
              <a:t>KHÓ KHĂN &amp; THÁCH THỨC</a:t>
            </a:r>
          </a:p>
          <a:p>
            <a:pPr>
              <a:spcBef>
                <a:spcPts val="500"/>
              </a:spcBef>
              <a:defRPr sz="1300">
                <a:solidFill>
                  <a:srgbClr val="1B2E3C"/>
                </a:solidFill>
                <a:latin typeface="Arial"/>
              </a:defRPr>
            </a:pPr>
            <a:r>
              <a:t>• Lớp học không có đủ số lượng kính lúp thương mại để phát cho từng nhóm quan sát đồng thời.</a:t>
            </a:r>
            <a:br/>
            <a:r>
              <a:t>• Một số kính lúp hiện có tại phòng thí nghiệm đã quá cũ, trầy xước và độ phóng đại không còn đảm bảo rõ nét.</a:t>
            </a:r>
          </a:p>
        </p:txBody>
      </p:sp>
      <p:sp>
        <p:nvSpPr>
          <p:cNvPr id="9" name="Rounded Rectangle 8"/>
          <p:cNvSpPr/>
          <p:nvPr/>
        </p:nvSpPr>
        <p:spPr>
          <a:xfrm>
            <a:off x="731520" y="4754880"/>
            <a:ext cx="10698480" cy="1463040"/>
          </a:xfrm>
          <a:prstGeom prst="roundRect">
            <a:avLst/>
          </a:prstGeom>
          <a:solidFill>
            <a:srgbClr val="142633"/>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4846320"/>
            <a:ext cx="10332720" cy="1280160"/>
          </a:xfrm>
          <a:prstGeom prst="rect">
            <a:avLst/>
          </a:prstGeom>
          <a:noFill/>
        </p:spPr>
        <p:txBody>
          <a:bodyPr wrap="square">
            <a:spAutoFit/>
          </a:bodyPr>
          <a:lstStyle/>
          <a:p>
            <a:pPr>
              <a:defRPr sz="1400" b="1">
                <a:solidFill>
                  <a:srgbClr val="20A4B3"/>
                </a:solidFill>
                <a:latin typeface="Arial"/>
              </a:defRPr>
            </a:pPr>
            <a:r>
              <a:t>NHIỆM VỤ STEM ĐẶT RA CHO CÁC NHÓM:</a:t>
            </a:r>
          </a:p>
          <a:p>
            <a:pPr>
              <a:spcBef>
                <a:spcPts val="600"/>
              </a:spcBef>
              <a:defRPr sz="1500" b="1">
                <a:solidFill>
                  <a:srgbClr val="FFFFFF"/>
                </a:solidFill>
                <a:latin typeface="Georgia"/>
              </a:defRPr>
            </a:pPr>
            <a:r>
              <a:t>Hãy nghiên cứu kiến thức nền về thấu kính hội tụ và sử dụng các vật liệu tái chế đơn giản, an toàn để tự thiết kế và chế tạo một kính lúp cầm tay có khả năng phóng đại tốt giúp quan sát rõ mẫu vật ruồi giấm!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5F8FA"/>
        </a:solidFill>
        <a:effectLst/>
      </p:bgPr>
    </p:bg>
    <p:spTree>
      <p:nvGrpSpPr>
        <p:cNvPr id="1" name=""/>
        <p:cNvGrpSpPr/>
        <p:nvPr/>
      </p:nvGrpSpPr>
      <p:grpSpPr/>
      <p:sp>
        <p:nvSpPr>
          <p:cNvPr id="2" name="TextBox 1"/>
          <p:cNvSpPr txBox="1"/>
          <p:nvPr/>
        </p:nvSpPr>
        <p:spPr>
          <a:xfrm>
            <a:off x="548640" y="365760"/>
            <a:ext cx="10972800" cy="365760"/>
          </a:xfrm>
          <a:prstGeom prst="rect">
            <a:avLst/>
          </a:prstGeom>
          <a:noFill/>
        </p:spPr>
        <p:txBody>
          <a:bodyPr wrap="none">
            <a:spAutoFit/>
          </a:bodyPr>
          <a:lstStyle/>
          <a:p>
            <a:pPr>
              <a:defRPr sz="1100" b="1">
                <a:solidFill>
                  <a:srgbClr val="20A4B3"/>
                </a:solidFill>
                <a:latin typeface="Arial"/>
              </a:defRPr>
            </a:pPr>
            <a:r>
              <a:t>STEM KHTN 9 • CHỦ ĐỀ THẤU KÍNH</a:t>
            </a:r>
          </a:p>
        </p:txBody>
      </p:sp>
      <p:sp>
        <p:nvSpPr>
          <p:cNvPr id="3" name="TextBox 2"/>
          <p:cNvSpPr txBox="1"/>
          <p:nvPr/>
        </p:nvSpPr>
        <p:spPr>
          <a:xfrm>
            <a:off x="457200" y="548640"/>
            <a:ext cx="11247120" cy="822960"/>
          </a:xfrm>
          <a:prstGeom prst="rect">
            <a:avLst/>
          </a:prstGeom>
          <a:noFill/>
        </p:spPr>
        <p:txBody>
          <a:bodyPr wrap="square">
            <a:spAutoFit/>
          </a:bodyPr>
          <a:lstStyle/>
          <a:p>
            <a:pPr>
              <a:defRPr sz="2800" b="1">
                <a:solidFill>
                  <a:srgbClr val="1B2E3C"/>
                </a:solidFill>
                <a:latin typeface="Georgia"/>
              </a:defRPr>
            </a:pPr>
            <a:r>
              <a:t>5 TIÊU CHÍ VÀNG CHO SẢN PHẨM SÁNG TẠO</a:t>
            </a:r>
          </a:p>
        </p:txBody>
      </p:sp>
      <p:sp>
        <p:nvSpPr>
          <p:cNvPr id="4" name="Rectangle 3"/>
          <p:cNvSpPr/>
          <p:nvPr/>
        </p:nvSpPr>
        <p:spPr>
          <a:xfrm>
            <a:off x="548640" y="1280160"/>
            <a:ext cx="11064240" cy="31750"/>
          </a:xfrm>
          <a:prstGeom prst="rect">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737360"/>
            <a:ext cx="3383280" cy="192024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874520"/>
            <a:ext cx="3108960" cy="1645920"/>
          </a:xfrm>
          <a:prstGeom prst="rect">
            <a:avLst/>
          </a:prstGeom>
          <a:noFill/>
        </p:spPr>
        <p:txBody>
          <a:bodyPr wrap="square">
            <a:spAutoFit/>
          </a:bodyPr>
          <a:lstStyle/>
          <a:p>
            <a:pPr>
              <a:defRPr sz="1600" b="1">
                <a:solidFill>
                  <a:srgbClr val="20A4B3"/>
                </a:solidFill>
                <a:latin typeface="Arial"/>
              </a:defRPr>
            </a:pPr>
            <a:r>
              <a:t>1. Khả năng phóng đại</a:t>
            </a:r>
          </a:p>
          <a:p>
            <a:pPr>
              <a:spcBef>
                <a:spcPts val="800"/>
              </a:spcBef>
              <a:defRPr sz="1200">
                <a:solidFill>
                  <a:srgbClr val="5A6E7F"/>
                </a:solidFill>
                <a:latin typeface="Arial"/>
              </a:defRPr>
            </a:pPr>
            <a:r>
              <a:t>Kính lúp phải phóng đại rõ ràng các chi tiết nhỏ của mẫu vật khi quan sát.</a:t>
            </a:r>
          </a:p>
        </p:txBody>
      </p:sp>
      <p:sp>
        <p:nvSpPr>
          <p:cNvPr id="7" name="Rounded Rectangle 6"/>
          <p:cNvSpPr/>
          <p:nvPr/>
        </p:nvSpPr>
        <p:spPr>
          <a:xfrm>
            <a:off x="4389120" y="1737360"/>
            <a:ext cx="3383280" cy="192024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26280" y="1874520"/>
            <a:ext cx="3108960" cy="1645920"/>
          </a:xfrm>
          <a:prstGeom prst="rect">
            <a:avLst/>
          </a:prstGeom>
          <a:noFill/>
        </p:spPr>
        <p:txBody>
          <a:bodyPr wrap="square">
            <a:spAutoFit/>
          </a:bodyPr>
          <a:lstStyle/>
          <a:p>
            <a:pPr>
              <a:defRPr sz="1600" b="1">
                <a:solidFill>
                  <a:srgbClr val="1B2E3C"/>
                </a:solidFill>
                <a:latin typeface="Arial"/>
              </a:defRPr>
            </a:pPr>
            <a:r>
              <a:t>2. Độ ổn định &amp; Chắc chắn</a:t>
            </a:r>
          </a:p>
          <a:p>
            <a:pPr>
              <a:spcBef>
                <a:spcPts val="800"/>
              </a:spcBef>
              <a:defRPr sz="1200">
                <a:solidFill>
                  <a:srgbClr val="5A6E7F"/>
                </a:solidFill>
                <a:latin typeface="Arial"/>
              </a:defRPr>
            </a:pPr>
            <a:r>
              <a:t>Kết cấu của kính lúp phải chắc chắn, các bộ phận khít, thấu kính không bị lỏng lẻo.</a:t>
            </a:r>
          </a:p>
        </p:txBody>
      </p:sp>
      <p:sp>
        <p:nvSpPr>
          <p:cNvPr id="9" name="Rounded Rectangle 8"/>
          <p:cNvSpPr/>
          <p:nvPr/>
        </p:nvSpPr>
        <p:spPr>
          <a:xfrm>
            <a:off x="8046720" y="1737360"/>
            <a:ext cx="3383280" cy="192024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83880" y="1874520"/>
            <a:ext cx="3108960" cy="1645920"/>
          </a:xfrm>
          <a:prstGeom prst="rect">
            <a:avLst/>
          </a:prstGeom>
          <a:noFill/>
        </p:spPr>
        <p:txBody>
          <a:bodyPr wrap="square">
            <a:spAutoFit/>
          </a:bodyPr>
          <a:lstStyle/>
          <a:p>
            <a:pPr>
              <a:defRPr sz="1600" b="1">
                <a:solidFill>
                  <a:srgbClr val="1B2E3C"/>
                </a:solidFill>
                <a:latin typeface="Arial"/>
              </a:defRPr>
            </a:pPr>
            <a:r>
              <a:t>3. Tính tiện dụng</a:t>
            </a:r>
          </a:p>
          <a:p>
            <a:pPr>
              <a:spcBef>
                <a:spcPts val="800"/>
              </a:spcBef>
              <a:defRPr sz="1200">
                <a:solidFill>
                  <a:srgbClr val="5A6E7F"/>
                </a:solidFill>
                <a:latin typeface="Arial"/>
              </a:defRPr>
            </a:pPr>
            <a:r>
              <a:t>Sản phẩm có kích thước và trọng lượng phù hợp, dễ cầm nắm, di chuyển linh hoạt.</a:t>
            </a:r>
          </a:p>
        </p:txBody>
      </p:sp>
      <p:sp>
        <p:nvSpPr>
          <p:cNvPr id="11" name="Rounded Rectangle 10"/>
          <p:cNvSpPr/>
          <p:nvPr/>
        </p:nvSpPr>
        <p:spPr>
          <a:xfrm>
            <a:off x="2560320" y="3931920"/>
            <a:ext cx="3383280" cy="192024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697480" y="4069080"/>
            <a:ext cx="3108960" cy="1645920"/>
          </a:xfrm>
          <a:prstGeom prst="rect">
            <a:avLst/>
          </a:prstGeom>
          <a:noFill/>
        </p:spPr>
        <p:txBody>
          <a:bodyPr wrap="square">
            <a:spAutoFit/>
          </a:bodyPr>
          <a:lstStyle/>
          <a:p>
            <a:pPr>
              <a:defRPr sz="1600" b="1">
                <a:solidFill>
                  <a:srgbClr val="E06D53"/>
                </a:solidFill>
                <a:latin typeface="Arial"/>
              </a:defRPr>
            </a:pPr>
            <a:r>
              <a:t>4. An toàn khi sử dụng</a:t>
            </a:r>
          </a:p>
          <a:p>
            <a:pPr>
              <a:spcBef>
                <a:spcPts val="800"/>
              </a:spcBef>
              <a:defRPr sz="1200">
                <a:solidFill>
                  <a:srgbClr val="5A6E7F"/>
                </a:solidFill>
                <a:latin typeface="Arial"/>
              </a:defRPr>
            </a:pPr>
            <a:r>
              <a:t>Tuyệt đối không có cạnh cắt sắc nhọn của chai nhựa hoặc ghim nhọn gây nguy hiểm cho học sinh.</a:t>
            </a:r>
          </a:p>
        </p:txBody>
      </p:sp>
      <p:sp>
        <p:nvSpPr>
          <p:cNvPr id="13" name="Rounded Rectangle 12"/>
          <p:cNvSpPr/>
          <p:nvPr/>
        </p:nvSpPr>
        <p:spPr>
          <a:xfrm>
            <a:off x="6217920" y="3931920"/>
            <a:ext cx="3383280" cy="192024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4069080"/>
            <a:ext cx="3108960" cy="1645920"/>
          </a:xfrm>
          <a:prstGeom prst="rect">
            <a:avLst/>
          </a:prstGeom>
          <a:noFill/>
        </p:spPr>
        <p:txBody>
          <a:bodyPr wrap="square">
            <a:spAutoFit/>
          </a:bodyPr>
          <a:lstStyle/>
          <a:p>
            <a:pPr>
              <a:defRPr sz="1600" b="1">
                <a:solidFill>
                  <a:srgbClr val="20A4B3"/>
                </a:solidFill>
                <a:latin typeface="Arial"/>
              </a:defRPr>
            </a:pPr>
            <a:r>
              <a:t>5. Tính sáng tạo</a:t>
            </a:r>
          </a:p>
          <a:p>
            <a:pPr>
              <a:spcBef>
                <a:spcPts val="800"/>
              </a:spcBef>
              <a:defRPr sz="1200">
                <a:solidFill>
                  <a:srgbClr val="5A6E7F"/>
                </a:solidFill>
                <a:latin typeface="Arial"/>
              </a:defRPr>
            </a:pPr>
            <a:r>
              <a:t>Thiết kế độc đáo, tận dụng thông minh các phế liệu để bảo vệ môi trường, có tính thẩm mỹ.</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5F8FA"/>
        </a:solidFill>
        <a:effectLst/>
      </p:bgPr>
    </p:bg>
    <p:spTree>
      <p:nvGrpSpPr>
        <p:cNvPr id="1" name=""/>
        <p:cNvGrpSpPr/>
        <p:nvPr/>
      </p:nvGrpSpPr>
      <p:grpSpPr/>
      <p:sp>
        <p:nvSpPr>
          <p:cNvPr id="2" name="TextBox 1"/>
          <p:cNvSpPr txBox="1"/>
          <p:nvPr/>
        </p:nvSpPr>
        <p:spPr>
          <a:xfrm>
            <a:off x="548640" y="365760"/>
            <a:ext cx="10972800" cy="365760"/>
          </a:xfrm>
          <a:prstGeom prst="rect">
            <a:avLst/>
          </a:prstGeom>
          <a:noFill/>
        </p:spPr>
        <p:txBody>
          <a:bodyPr wrap="none">
            <a:spAutoFit/>
          </a:bodyPr>
          <a:lstStyle/>
          <a:p>
            <a:pPr>
              <a:defRPr sz="1100" b="1">
                <a:solidFill>
                  <a:srgbClr val="20A4B3"/>
                </a:solidFill>
                <a:latin typeface="Arial"/>
              </a:defRPr>
            </a:pPr>
            <a:r>
              <a:t>STEM KHTN 9 • CHỦ ĐỀ THẤU KÍNH</a:t>
            </a:r>
          </a:p>
        </p:txBody>
      </p:sp>
      <p:sp>
        <p:nvSpPr>
          <p:cNvPr id="3" name="TextBox 2"/>
          <p:cNvSpPr txBox="1"/>
          <p:nvPr/>
        </p:nvSpPr>
        <p:spPr>
          <a:xfrm>
            <a:off x="457200" y="548640"/>
            <a:ext cx="11247120" cy="822960"/>
          </a:xfrm>
          <a:prstGeom prst="rect">
            <a:avLst/>
          </a:prstGeom>
          <a:noFill/>
        </p:spPr>
        <p:txBody>
          <a:bodyPr wrap="square">
            <a:spAutoFit/>
          </a:bodyPr>
          <a:lstStyle/>
          <a:p>
            <a:pPr>
              <a:defRPr sz="2800" b="1">
                <a:solidFill>
                  <a:srgbClr val="1B2E3C"/>
                </a:solidFill>
                <a:latin typeface="Georgia"/>
              </a:defRPr>
            </a:pPr>
            <a:r>
              <a:t>KIẾN THỨC NỀN: CẤU TẠO &amp; SỐ BỘI GIÁC (PHT 1)</a:t>
            </a:r>
          </a:p>
        </p:txBody>
      </p:sp>
      <p:sp>
        <p:nvSpPr>
          <p:cNvPr id="4" name="Rectangle 3"/>
          <p:cNvSpPr/>
          <p:nvPr/>
        </p:nvSpPr>
        <p:spPr>
          <a:xfrm>
            <a:off x="548640" y="1280160"/>
            <a:ext cx="11064240" cy="31750"/>
          </a:xfrm>
          <a:prstGeom prst="rect">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512064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828800"/>
            <a:ext cx="4754880" cy="4206240"/>
          </a:xfrm>
          <a:prstGeom prst="rect">
            <a:avLst/>
          </a:prstGeom>
          <a:noFill/>
        </p:spPr>
        <p:txBody>
          <a:bodyPr wrap="square">
            <a:spAutoFit/>
          </a:bodyPr>
          <a:lstStyle/>
          <a:p>
            <a:pPr>
              <a:spcAft>
                <a:spcPts val="1000"/>
              </a:spcAft>
              <a:defRPr sz="1800" b="1">
                <a:solidFill>
                  <a:srgbClr val="20A4B3"/>
                </a:solidFill>
                <a:latin typeface="Georgia"/>
              </a:defRPr>
            </a:pPr>
            <a:r>
              <a:t>1. KHÁI NIỆM &amp; CẤU TẠO CHÍNH</a:t>
            </a:r>
          </a:p>
          <a:p>
            <a:pPr>
              <a:spcBef>
                <a:spcPts val="500"/>
              </a:spcBef>
              <a:defRPr sz="1350">
                <a:solidFill>
                  <a:srgbClr val="1B2E3C"/>
                </a:solidFill>
                <a:latin typeface="Arial"/>
              </a:defRPr>
            </a:pPr>
            <a:r>
              <a:t>Đáp án điền từ (Phiếu học tập số 1):</a:t>
            </a:r>
            <a:br/>
            <a:r>
              <a:t>“Kính lúp là một dụng cụ quang bổ trợ cho mắt để quan sát các vật nhỏ. Về mặt cấu tạo, kính lúp là một thấu kính hội tụ có tiêu cự ngắn”.</a:t>
            </a:r>
          </a:p>
          <a:p>
            <a:pPr>
              <a:spcBef>
                <a:spcPts val="1500"/>
              </a:spcBef>
              <a:defRPr sz="1350">
                <a:solidFill>
                  <a:srgbClr val="5A6E7F"/>
                </a:solidFill>
                <a:latin typeface="Arial"/>
              </a:defRPr>
            </a:pPr>
            <a:r>
              <a:t>Ba bộ phận cấu thành chính của kính lúp cầm tay:</a:t>
            </a:r>
            <a:br/>
            <a:r>
              <a:t>1. Thấu kính hội tụ (Bộ phận quang học trung tâm)</a:t>
            </a:r>
            <a:br/>
            <a:r>
              <a:t>2. Gọng kính (Khung giữ bảo vệ thấu kính)</a:t>
            </a:r>
            <a:br/>
            <a:r>
              <a:t>3. Tay cầm (Hỗ trợ cầm nắm khi làm việc)</a:t>
            </a:r>
          </a:p>
        </p:txBody>
      </p:sp>
      <p:sp>
        <p:nvSpPr>
          <p:cNvPr id="7" name="Rounded Rectangle 6"/>
          <p:cNvSpPr/>
          <p:nvPr/>
        </p:nvSpPr>
        <p:spPr>
          <a:xfrm>
            <a:off x="6309360" y="1645920"/>
            <a:ext cx="512064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92240" y="1828800"/>
            <a:ext cx="4754880" cy="4206240"/>
          </a:xfrm>
          <a:prstGeom prst="rect">
            <a:avLst/>
          </a:prstGeom>
          <a:noFill/>
        </p:spPr>
        <p:txBody>
          <a:bodyPr wrap="square">
            <a:spAutoFit/>
          </a:bodyPr>
          <a:lstStyle/>
          <a:p>
            <a:pPr>
              <a:spcAft>
                <a:spcPts val="1000"/>
              </a:spcAft>
              <a:defRPr sz="1800" b="1">
                <a:solidFill>
                  <a:srgbClr val="E06D53"/>
                </a:solidFill>
                <a:latin typeface="Georgia"/>
              </a:defRPr>
            </a:pPr>
            <a:r>
              <a:t>2. SỐ BỘI GIÁC CỦA KÍNH LÚP (G)</a:t>
            </a:r>
          </a:p>
          <a:p>
            <a:br/>
            <a:pPr>
              <a:spcBef>
                <a:spcPts val="800"/>
              </a:spcBef>
              <a:defRPr sz="1300">
                <a:solidFill>
                  <a:srgbClr val="1B2E3C"/>
                </a:solidFill>
                <a:latin typeface="Arial"/>
              </a:defRPr>
            </a:pPr>
            <a:r>
              <a:t>Ý nghĩa thực tiễn quan trọng:</a:t>
            </a:r>
            <a:br/>
            <a:r>
              <a:t>Sử dụng thấu kính / kính lúp có số bội giác G càng lớn (tương ứng với thấu kính hội tụ có tiêu cự f càng ngắn) thì mắt ta càng có thể quan sát được các chi tiết vật thể nhỏ hơn.</a:t>
            </a:r>
          </a:p>
        </p:txBody>
      </p:sp>
      <p:sp>
        <p:nvSpPr>
          <p:cNvPr id="9" name="Rectangle 8"/>
          <p:cNvSpPr/>
          <p:nvPr/>
        </p:nvSpPr>
        <p:spPr>
          <a:xfrm>
            <a:off x="6766560" y="2377440"/>
            <a:ext cx="4206240" cy="1188720"/>
          </a:xfrm>
          <a:prstGeom prst="rect">
            <a:avLst/>
          </a:prstGeom>
          <a:solidFill>
            <a:srgbClr val="F5F8FA"/>
          </a:solidFill>
          <a:ln w="19050">
            <a:solidFill>
              <a:srgbClr val="20A4B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766560" y="2377440"/>
            <a:ext cx="4206240" cy="1188720"/>
          </a:xfrm>
          <a:prstGeom prst="rect">
            <a:avLst/>
          </a:prstGeom>
          <a:noFill/>
        </p:spPr>
        <p:txBody>
          <a:bodyPr wrap="square">
            <a:spAutoFit/>
          </a:bodyPr>
          <a:lstStyle/>
          <a:p>
            <a:pPr algn="ctr">
              <a:defRPr sz="2200" b="1">
                <a:solidFill>
                  <a:srgbClr val="1B2E3C"/>
                </a:solidFill>
                <a:latin typeface="Georgia"/>
              </a:defRPr>
            </a:pPr>
            <a:r>
              <a:t>Công thức tính số bội giác:</a:t>
            </a:r>
            <a:br/>
            <a:r>
              <a:t>G = 25 / f</a:t>
            </a:r>
          </a:p>
          <a:p>
            <a:pPr algn="ctr">
              <a:spcBef>
                <a:spcPts val="400"/>
              </a:spcBef>
              <a:defRPr sz="1100" i="1">
                <a:solidFill>
                  <a:srgbClr val="5A6E7F"/>
                </a:solidFill>
                <a:latin typeface="Arial"/>
              </a:defRPr>
            </a:pPr>
            <a:r>
              <a:t>(với f là tiêu cự của thấu kính tính bằng đơn vị cm)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5F8FA"/>
        </a:solidFill>
        <a:effectLst/>
      </p:bgPr>
    </p:bg>
    <p:spTree>
      <p:nvGrpSpPr>
        <p:cNvPr id="1" name=""/>
        <p:cNvGrpSpPr/>
        <p:nvPr/>
      </p:nvGrpSpPr>
      <p:grpSpPr/>
      <p:sp>
        <p:nvSpPr>
          <p:cNvPr id="2" name="TextBox 1"/>
          <p:cNvSpPr txBox="1"/>
          <p:nvPr/>
        </p:nvSpPr>
        <p:spPr>
          <a:xfrm>
            <a:off x="548640" y="365760"/>
            <a:ext cx="10972800" cy="365760"/>
          </a:xfrm>
          <a:prstGeom prst="rect">
            <a:avLst/>
          </a:prstGeom>
          <a:noFill/>
        </p:spPr>
        <p:txBody>
          <a:bodyPr wrap="none">
            <a:spAutoFit/>
          </a:bodyPr>
          <a:lstStyle/>
          <a:p>
            <a:pPr>
              <a:defRPr sz="1100" b="1">
                <a:solidFill>
                  <a:srgbClr val="20A4B3"/>
                </a:solidFill>
                <a:latin typeface="Arial"/>
              </a:defRPr>
            </a:pPr>
            <a:r>
              <a:t>STEM KHTN 9 • CHỦ ĐỀ THẤU KÍNH</a:t>
            </a:r>
          </a:p>
        </p:txBody>
      </p:sp>
      <p:sp>
        <p:nvSpPr>
          <p:cNvPr id="3" name="TextBox 2"/>
          <p:cNvSpPr txBox="1"/>
          <p:nvPr/>
        </p:nvSpPr>
        <p:spPr>
          <a:xfrm>
            <a:off x="457200" y="548640"/>
            <a:ext cx="11247120" cy="822960"/>
          </a:xfrm>
          <a:prstGeom prst="rect">
            <a:avLst/>
          </a:prstGeom>
          <a:noFill/>
        </p:spPr>
        <p:txBody>
          <a:bodyPr wrap="square">
            <a:spAutoFit/>
          </a:bodyPr>
          <a:lstStyle/>
          <a:p>
            <a:pPr>
              <a:defRPr sz="2800" b="1">
                <a:solidFill>
                  <a:srgbClr val="1B2E3C"/>
                </a:solidFill>
                <a:latin typeface="Georgia"/>
              </a:defRPr>
            </a:pPr>
            <a:r>
              <a:t>VẼ SƠ ĐỒ TẠO ẢNH QUA THẤU KÍNH HỘI TỰ (PHT 2)</a:t>
            </a:r>
          </a:p>
        </p:txBody>
      </p:sp>
      <p:sp>
        <p:nvSpPr>
          <p:cNvPr id="4" name="Rectangle 3"/>
          <p:cNvSpPr/>
          <p:nvPr/>
        </p:nvSpPr>
        <p:spPr>
          <a:xfrm>
            <a:off x="548640" y="1280160"/>
            <a:ext cx="11064240" cy="31750"/>
          </a:xfrm>
          <a:prstGeom prst="rect">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10698480" cy="13716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737360"/>
            <a:ext cx="10332720" cy="1188720"/>
          </a:xfrm>
          <a:prstGeom prst="rect">
            <a:avLst/>
          </a:prstGeom>
          <a:noFill/>
        </p:spPr>
        <p:txBody>
          <a:bodyPr wrap="square">
            <a:spAutoFit/>
          </a:bodyPr>
          <a:lstStyle/>
          <a:p>
            <a:pPr>
              <a:defRPr sz="1400" b="1">
                <a:solidFill>
                  <a:srgbClr val="20A4B3"/>
                </a:solidFill>
                <a:latin typeface="Georgia"/>
              </a:defRPr>
            </a:pPr>
            <a:r>
              <a:t>QUY TRÌNH 3 BƯỚC VẼ SƠ ĐỒ TẠO ẢNH THEO TỈ LỆ XÁC ĐỊNH (Sắp xếp đúng: c → a → b)</a:t>
            </a:r>
          </a:p>
          <a:p>
            <a:pPr>
              <a:spcBef>
                <a:spcPts val="400"/>
              </a:spcBef>
              <a:defRPr sz="1200">
                <a:solidFill>
                  <a:srgbClr val="1B2E3C"/>
                </a:solidFill>
                <a:latin typeface="Arial"/>
              </a:defRPr>
            </a:pPr>
            <a:r>
              <a:t>• Bước 1 (c): Chọn tỉ lệ xích thích hợp (ví dụ: 1 cạnh ô vuông tương ứng với 1 cm thực tế).</a:t>
            </a:r>
            <a:br/>
            <a:r>
              <a:t>• Bước 2 (a): Xác định giá trị tiêu cự f của thấu kính; các khoảng cách d, d' và các độ cao vật h, h' theo tỉ lệ xích đã chọn.</a:t>
            </a:r>
            <a:br/>
            <a:r>
              <a:t>• Bước 3 (b): Thực hiện vẽ sơ đồ tạo ảnh chính xác của vật AB qua thấu kính theo các giá trị tỷ lệ xích xác định.</a:t>
            </a:r>
          </a:p>
        </p:txBody>
      </p:sp>
      <p:sp>
        <p:nvSpPr>
          <p:cNvPr id="7" name="Rounded Rectangle 6"/>
          <p:cNvSpPr/>
          <p:nvPr/>
        </p:nvSpPr>
        <p:spPr>
          <a:xfrm>
            <a:off x="731520" y="3291840"/>
            <a:ext cx="3383280" cy="292608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3429000"/>
            <a:ext cx="3108960" cy="2651760"/>
          </a:xfrm>
          <a:prstGeom prst="rect">
            <a:avLst/>
          </a:prstGeom>
          <a:noFill/>
        </p:spPr>
        <p:txBody>
          <a:bodyPr wrap="square">
            <a:spAutoFit/>
          </a:bodyPr>
          <a:lstStyle/>
          <a:p>
            <a:pPr>
              <a:defRPr sz="1500" b="1">
                <a:solidFill>
                  <a:srgbClr val="1B2E3C"/>
                </a:solidFill>
                <a:latin typeface="Arial"/>
              </a:defRPr>
            </a:pPr>
            <a:r>
              <a:t>Trường hợp 1: d = 7,5 cm</a:t>
            </a:r>
          </a:p>
          <a:p>
            <a:pPr>
              <a:spcBef>
                <a:spcPts val="300"/>
              </a:spcBef>
              <a:defRPr sz="1150" i="1">
                <a:solidFill>
                  <a:srgbClr val="5A6E7F"/>
                </a:solidFill>
                <a:latin typeface="Arial"/>
              </a:defRPr>
            </a:pPr>
            <a:r>
              <a:t>Vật AB đặt ngoài khoảng tiêu cự (d &gt; f)</a:t>
            </a:r>
          </a:p>
          <a:p>
            <a:pPr>
              <a:spcBef>
                <a:spcPts val="800"/>
              </a:spcBef>
              <a:defRPr sz="1150">
                <a:solidFill>
                  <a:srgbClr val="1B2E3C"/>
                </a:solidFill>
                <a:latin typeface="Arial"/>
              </a:defRPr>
            </a:pPr>
            <a:r>
              <a:t>Ảnh thật, ngược chiều với vật và lớn hơn vật. Có thể hứng được ảnh này trên màn chắn đặt phía sau thấu kính.</a:t>
            </a:r>
          </a:p>
        </p:txBody>
      </p:sp>
      <p:sp>
        <p:nvSpPr>
          <p:cNvPr id="9" name="Rounded Rectangle 8"/>
          <p:cNvSpPr/>
          <p:nvPr/>
        </p:nvSpPr>
        <p:spPr>
          <a:xfrm>
            <a:off x="4389120" y="3291840"/>
            <a:ext cx="3383280" cy="292608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26280" y="3429000"/>
            <a:ext cx="3108960" cy="2651760"/>
          </a:xfrm>
          <a:prstGeom prst="rect">
            <a:avLst/>
          </a:prstGeom>
          <a:noFill/>
        </p:spPr>
        <p:txBody>
          <a:bodyPr wrap="square">
            <a:spAutoFit/>
          </a:bodyPr>
          <a:lstStyle/>
          <a:p>
            <a:pPr>
              <a:defRPr sz="1500" b="1">
                <a:solidFill>
                  <a:srgbClr val="20A4B3"/>
                </a:solidFill>
                <a:latin typeface="Arial"/>
              </a:defRPr>
            </a:pPr>
            <a:r>
              <a:t>Trường hợp 2: d = 5 cm</a:t>
            </a:r>
          </a:p>
          <a:p>
            <a:pPr>
              <a:spcBef>
                <a:spcPts val="300"/>
              </a:spcBef>
              <a:defRPr sz="1150" i="1">
                <a:solidFill>
                  <a:srgbClr val="5A6E7F"/>
                </a:solidFill>
                <a:latin typeface="Arial"/>
              </a:defRPr>
            </a:pPr>
            <a:r>
              <a:t>Vật AB trùng với tiêu điểm (d = f)</a:t>
            </a:r>
          </a:p>
          <a:p>
            <a:pPr>
              <a:spcBef>
                <a:spcPts val="800"/>
              </a:spcBef>
              <a:defRPr sz="1150">
                <a:solidFill>
                  <a:srgbClr val="1B2E3C"/>
                </a:solidFill>
                <a:latin typeface="Arial"/>
              </a:defRPr>
            </a:pPr>
            <a:r>
              <a:t>Các tia ló song song nhau, ảnh tạo ra ở vô cực. Mắt ngắm chừng ảnh ở vô cực sẽ không bị mỏi.</a:t>
            </a:r>
          </a:p>
        </p:txBody>
      </p:sp>
      <p:sp>
        <p:nvSpPr>
          <p:cNvPr id="11" name="Rounded Rectangle 10"/>
          <p:cNvSpPr/>
          <p:nvPr/>
        </p:nvSpPr>
        <p:spPr>
          <a:xfrm>
            <a:off x="8046720" y="3291840"/>
            <a:ext cx="3383280" cy="292608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183880" y="3429000"/>
            <a:ext cx="3108960" cy="2651760"/>
          </a:xfrm>
          <a:prstGeom prst="rect">
            <a:avLst/>
          </a:prstGeom>
          <a:noFill/>
        </p:spPr>
        <p:txBody>
          <a:bodyPr wrap="square">
            <a:spAutoFit/>
          </a:bodyPr>
          <a:lstStyle/>
          <a:p>
            <a:pPr>
              <a:defRPr sz="1500" b="1">
                <a:solidFill>
                  <a:srgbClr val="E06D53"/>
                </a:solidFill>
                <a:latin typeface="Arial"/>
              </a:defRPr>
            </a:pPr>
            <a:r>
              <a:t>Trường hợp 3: d = 2,5 cm</a:t>
            </a:r>
          </a:p>
          <a:p>
            <a:pPr>
              <a:spcBef>
                <a:spcPts val="300"/>
              </a:spcBef>
              <a:defRPr sz="1150" i="1">
                <a:solidFill>
                  <a:srgbClr val="5A6E7F"/>
                </a:solidFill>
                <a:latin typeface="Arial"/>
              </a:defRPr>
            </a:pPr>
            <a:r>
              <a:t>Vật AB đặt trong khoảng tiêu cự (d &lt; f)</a:t>
            </a:r>
          </a:p>
          <a:p>
            <a:pPr>
              <a:spcBef>
                <a:spcPts val="800"/>
              </a:spcBef>
              <a:defRPr sz="1150">
                <a:solidFill>
                  <a:srgbClr val="1B2E3C"/>
                </a:solidFill>
                <a:latin typeface="Arial"/>
              </a:defRPr>
            </a:pPr>
            <a:r>
              <a:t>Ảnh ảo, cùng chiều với vật và lớn hơn vật. Đây chính là cách đặt vật khi sử dụng kính lúp để quan sát!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5F8FA"/>
        </a:solidFill>
        <a:effectLst/>
      </p:bgPr>
    </p:bg>
    <p:spTree>
      <p:nvGrpSpPr>
        <p:cNvPr id="1" name=""/>
        <p:cNvGrpSpPr/>
        <p:nvPr/>
      </p:nvGrpSpPr>
      <p:grpSpPr/>
      <p:sp>
        <p:nvSpPr>
          <p:cNvPr id="2" name="TextBox 1"/>
          <p:cNvSpPr txBox="1"/>
          <p:nvPr/>
        </p:nvSpPr>
        <p:spPr>
          <a:xfrm>
            <a:off x="548640" y="365760"/>
            <a:ext cx="10972800" cy="365760"/>
          </a:xfrm>
          <a:prstGeom prst="rect">
            <a:avLst/>
          </a:prstGeom>
          <a:noFill/>
        </p:spPr>
        <p:txBody>
          <a:bodyPr wrap="none">
            <a:spAutoFit/>
          </a:bodyPr>
          <a:lstStyle/>
          <a:p>
            <a:pPr>
              <a:defRPr sz="1100" b="1">
                <a:solidFill>
                  <a:srgbClr val="20A4B3"/>
                </a:solidFill>
                <a:latin typeface="Arial"/>
              </a:defRPr>
            </a:pPr>
            <a:r>
              <a:t>STEM KHTN 9 • CHỦ ĐỀ THẤU KÍNH</a:t>
            </a:r>
          </a:p>
        </p:txBody>
      </p:sp>
      <p:sp>
        <p:nvSpPr>
          <p:cNvPr id="3" name="TextBox 2"/>
          <p:cNvSpPr txBox="1"/>
          <p:nvPr/>
        </p:nvSpPr>
        <p:spPr>
          <a:xfrm>
            <a:off x="457200" y="548640"/>
            <a:ext cx="11247120" cy="822960"/>
          </a:xfrm>
          <a:prstGeom prst="rect">
            <a:avLst/>
          </a:prstGeom>
          <a:noFill/>
        </p:spPr>
        <p:txBody>
          <a:bodyPr wrap="square">
            <a:spAutoFit/>
          </a:bodyPr>
          <a:lstStyle/>
          <a:p>
            <a:pPr>
              <a:defRPr sz="2800" b="1">
                <a:solidFill>
                  <a:srgbClr val="1B2E3C"/>
                </a:solidFill>
                <a:latin typeface="Georgia"/>
              </a:defRPr>
            </a:pPr>
            <a:r>
              <a:t>HƯỚNG DẪN SỬ DỤNG KÍNH LÚP &amp; NGẮM CHỪNG</a:t>
            </a:r>
          </a:p>
        </p:txBody>
      </p:sp>
      <p:sp>
        <p:nvSpPr>
          <p:cNvPr id="4" name="Rectangle 3"/>
          <p:cNvSpPr/>
          <p:nvPr/>
        </p:nvSpPr>
        <p:spPr>
          <a:xfrm>
            <a:off x="548640" y="1280160"/>
            <a:ext cx="11064240" cy="31750"/>
          </a:xfrm>
          <a:prstGeom prst="rect">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338328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828800"/>
            <a:ext cx="3108960" cy="4206240"/>
          </a:xfrm>
          <a:prstGeom prst="rect">
            <a:avLst/>
          </a:prstGeom>
          <a:noFill/>
        </p:spPr>
        <p:txBody>
          <a:bodyPr wrap="square">
            <a:spAutoFit/>
          </a:bodyPr>
          <a:lstStyle/>
          <a:p>
            <a:pPr>
              <a:spcAft>
                <a:spcPts val="1200"/>
              </a:spcAft>
              <a:defRPr sz="1400" b="1">
                <a:solidFill>
                  <a:srgbClr val="20A4B3"/>
                </a:solidFill>
                <a:latin typeface="Georgia"/>
              </a:defRPr>
            </a:pPr>
            <a:r>
              <a:t>Câu hỏi 1:</a:t>
            </a:r>
            <a:br/>
            <a:r>
              <a:t>Để quan sát được ảnh rõ nét qua kính lúp, ta phải đặt vật trong khoảng nào trước kính?</a:t>
            </a:r>
          </a:p>
          <a:p>
            <a:pPr>
              <a:defRPr sz="1000">
                <a:solidFill>
                  <a:srgbClr val="5A6E7F"/>
                </a:solidFill>
                <a:latin typeface="Arial"/>
              </a:defRPr>
            </a:pPr>
            <a:r>
              <a:t>--------------------------------------</a:t>
            </a:r>
          </a:p>
          <a:p>
            <a:pPr>
              <a:spcBef>
                <a:spcPts val="1000"/>
              </a:spcBef>
              <a:defRPr sz="1250">
                <a:solidFill>
                  <a:srgbClr val="1B2E3C"/>
                </a:solidFill>
                <a:latin typeface="Arial"/>
              </a:defRPr>
            </a:pPr>
            <a:r>
              <a:t>ĐÁP ÁN:</a:t>
            </a:r>
            <a:br/>
            <a:r>
              <a:t>Đặt vật cần quan sát trong khoảng tiêu cự của kính lúp (d &lt; f), tức là nằm gần kính hơn tiêu điểm F.</a:t>
            </a:r>
          </a:p>
        </p:txBody>
      </p:sp>
      <p:sp>
        <p:nvSpPr>
          <p:cNvPr id="7" name="Rounded Rectangle 6"/>
          <p:cNvSpPr/>
          <p:nvPr/>
        </p:nvSpPr>
        <p:spPr>
          <a:xfrm>
            <a:off x="4389120" y="1645920"/>
            <a:ext cx="338328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26280" y="1828800"/>
            <a:ext cx="3108960" cy="4206240"/>
          </a:xfrm>
          <a:prstGeom prst="rect">
            <a:avLst/>
          </a:prstGeom>
          <a:noFill/>
        </p:spPr>
        <p:txBody>
          <a:bodyPr wrap="square">
            <a:spAutoFit/>
          </a:bodyPr>
          <a:lstStyle/>
          <a:p>
            <a:pPr>
              <a:spcAft>
                <a:spcPts val="1200"/>
              </a:spcAft>
              <a:defRPr sz="1400" b="1">
                <a:solidFill>
                  <a:srgbClr val="1B2E3C"/>
                </a:solidFill>
                <a:latin typeface="Georgia"/>
              </a:defRPr>
            </a:pPr>
            <a:r>
              <a:t>Câu hỏi 2:</a:t>
            </a:r>
            <a:br/>
            <a:r>
              <a:t>Để mắt có thể nhìn thấy rõ ảnh thì ảnh phải nằm trong khoảng nào của mắt?</a:t>
            </a:r>
          </a:p>
          <a:p>
            <a:pPr>
              <a:defRPr sz="1000">
                <a:solidFill>
                  <a:srgbClr val="5A6E7F"/>
                </a:solidFill>
                <a:latin typeface="Arial"/>
              </a:defRPr>
            </a:pPr>
            <a:r>
              <a:t>--------------------------------------</a:t>
            </a:r>
          </a:p>
          <a:p>
            <a:pPr>
              <a:spcBef>
                <a:spcPts val="1000"/>
              </a:spcBef>
              <a:defRPr sz="1250">
                <a:solidFill>
                  <a:srgbClr val="1B2E3C"/>
                </a:solidFill>
                <a:latin typeface="Arial"/>
              </a:defRPr>
            </a:pPr>
            <a:r>
              <a:t>ĐÁP ÁN:</a:t>
            </a:r>
            <a:br/>
            <a:r>
              <a:t>Ảnh ảo tạo bởi kính lúp phải nằm trong giới hạn nhìn rõ của mắt học sinh (từ cực cận Cc đến cực viễn Cv).</a:t>
            </a:r>
          </a:p>
        </p:txBody>
      </p:sp>
      <p:sp>
        <p:nvSpPr>
          <p:cNvPr id="9" name="Rounded Rectangle 8"/>
          <p:cNvSpPr/>
          <p:nvPr/>
        </p:nvSpPr>
        <p:spPr>
          <a:xfrm>
            <a:off x="8046720" y="1645920"/>
            <a:ext cx="338328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83880" y="1828800"/>
            <a:ext cx="3108960" cy="4206240"/>
          </a:xfrm>
          <a:prstGeom prst="rect">
            <a:avLst/>
          </a:prstGeom>
          <a:noFill/>
        </p:spPr>
        <p:txBody>
          <a:bodyPr wrap="square">
            <a:spAutoFit/>
          </a:bodyPr>
          <a:lstStyle/>
          <a:p>
            <a:pPr>
              <a:spcAft>
                <a:spcPts val="1200"/>
              </a:spcAft>
              <a:defRPr sz="1400" b="1">
                <a:solidFill>
                  <a:srgbClr val="E06D53"/>
                </a:solidFill>
                <a:latin typeface="Georgia"/>
              </a:defRPr>
            </a:pPr>
            <a:r>
              <a:t>Câu hỏi 3:</a:t>
            </a:r>
            <a:br/>
            <a:r>
              <a:t>Khi sử dụng kính lúp cầm tay, có bao nhiêu cách ngắm chừng chính?</a:t>
            </a:r>
          </a:p>
          <a:p>
            <a:pPr>
              <a:defRPr sz="1000">
                <a:solidFill>
                  <a:srgbClr val="5A6E7F"/>
                </a:solidFill>
                <a:latin typeface="Arial"/>
              </a:defRPr>
            </a:pPr>
            <a:r>
              <a:t>--------------------------------------</a:t>
            </a:r>
          </a:p>
          <a:p>
            <a:pPr>
              <a:spcBef>
                <a:spcPts val="1000"/>
              </a:spcBef>
              <a:defRPr sz="1250">
                <a:solidFill>
                  <a:srgbClr val="1B2E3C"/>
                </a:solidFill>
                <a:latin typeface="Arial"/>
              </a:defRPr>
            </a:pPr>
            <a:r>
              <a:t>ĐÁP ÁN: Có 2 cách ngắm chừng:</a:t>
            </a:r>
            <a:br/>
            <a:r>
              <a:t>• Ngắm chừng ở cực cận: Ảnh ở điểm cực cận Cc (nhìn lâu dễ bị mỏi mắt).</a:t>
            </a:r>
            <a:br/>
            <a:r>
              <a:t>• Ngắm chừng ở vô cực: Ảnh ở vô cực Cv (mắt nhìn thư giãn, không mỏi).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5F8FA"/>
        </a:solidFill>
        <a:effectLst/>
      </p:bgPr>
    </p:bg>
    <p:spTree>
      <p:nvGrpSpPr>
        <p:cNvPr id="1" name=""/>
        <p:cNvGrpSpPr/>
        <p:nvPr/>
      </p:nvGrpSpPr>
      <p:grpSpPr/>
      <p:sp>
        <p:nvSpPr>
          <p:cNvPr id="2" name="TextBox 1"/>
          <p:cNvSpPr txBox="1"/>
          <p:nvPr/>
        </p:nvSpPr>
        <p:spPr>
          <a:xfrm>
            <a:off x="548640" y="365760"/>
            <a:ext cx="10972800" cy="365760"/>
          </a:xfrm>
          <a:prstGeom prst="rect">
            <a:avLst/>
          </a:prstGeom>
          <a:noFill/>
        </p:spPr>
        <p:txBody>
          <a:bodyPr wrap="none">
            <a:spAutoFit/>
          </a:bodyPr>
          <a:lstStyle/>
          <a:p>
            <a:pPr>
              <a:defRPr sz="1100" b="1">
                <a:solidFill>
                  <a:srgbClr val="20A4B3"/>
                </a:solidFill>
                <a:latin typeface="Arial"/>
              </a:defRPr>
            </a:pPr>
            <a:r>
              <a:t>STEM KHTN 9 • CHỦ ĐỀ THẤU KÍNH</a:t>
            </a:r>
          </a:p>
        </p:txBody>
      </p:sp>
      <p:sp>
        <p:nvSpPr>
          <p:cNvPr id="3" name="TextBox 2"/>
          <p:cNvSpPr txBox="1"/>
          <p:nvPr/>
        </p:nvSpPr>
        <p:spPr>
          <a:xfrm>
            <a:off x="457200" y="548640"/>
            <a:ext cx="11247120" cy="822960"/>
          </a:xfrm>
          <a:prstGeom prst="rect">
            <a:avLst/>
          </a:prstGeom>
          <a:noFill/>
        </p:spPr>
        <p:txBody>
          <a:bodyPr wrap="square">
            <a:spAutoFit/>
          </a:bodyPr>
          <a:lstStyle/>
          <a:p>
            <a:pPr>
              <a:defRPr sz="2800" b="1">
                <a:solidFill>
                  <a:srgbClr val="1B2E3C"/>
                </a:solidFill>
                <a:latin typeface="Georgia"/>
              </a:defRPr>
            </a:pPr>
            <a:r>
              <a:t>ĐỀ XUẤT VẬT LIỆU CHẾ TẠO KÍNH LÚP (PHT 3)</a:t>
            </a:r>
          </a:p>
        </p:txBody>
      </p:sp>
      <p:sp>
        <p:nvSpPr>
          <p:cNvPr id="4" name="Rectangle 3"/>
          <p:cNvSpPr/>
          <p:nvPr/>
        </p:nvSpPr>
        <p:spPr>
          <a:xfrm>
            <a:off x="548640" y="1280160"/>
            <a:ext cx="11064240" cy="31750"/>
          </a:xfrm>
          <a:prstGeom prst="rect">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512064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737360"/>
            <a:ext cx="4754880" cy="365760"/>
          </a:xfrm>
          <a:prstGeom prst="rect">
            <a:avLst/>
          </a:prstGeom>
          <a:noFill/>
        </p:spPr>
        <p:txBody>
          <a:bodyPr wrap="square">
            <a:spAutoFit/>
          </a:bodyPr>
          <a:lstStyle/>
          <a:p>
            <a:pPr>
              <a:defRPr sz="1500" b="1">
                <a:solidFill>
                  <a:srgbClr val="20A4B3"/>
                </a:solidFill>
                <a:latin typeface="Georgia"/>
              </a:defRPr>
            </a:pPr>
            <a:r>
              <a:t>BẢN ĐỒ PHÂN BỔ NGUYÊN VẬT LIỆU</a:t>
            </a:r>
          </a:p>
        </p:txBody>
      </p:sp>
      <p:graphicFrame>
        <p:nvGraphicFramePr>
          <p:cNvPr id="7" name="Table 6"/>
          <p:cNvGraphicFramePr>
            <a:graphicFrameLocks noGrp="1"/>
          </p:cNvGraphicFramePr>
          <p:nvPr/>
        </p:nvGraphicFramePr>
        <p:xfrm>
          <a:off x="914400" y="2194560"/>
          <a:ext cx="4754880" cy="3749039"/>
        </p:xfrm>
        <a:graphic>
          <a:graphicData uri="http://schemas.openxmlformats.org/drawingml/2006/table">
            <a:tbl>
              <a:tblPr firstRow="1" bandRow="1">
                <a:tableStyleId>{5C22544A-7EE6-4342-B048-85BDC9FD1C3A}</a:tableStyleId>
              </a:tblPr>
              <a:tblGrid>
                <a:gridCol w="2011680"/>
                <a:gridCol w="2743200"/>
              </a:tblGrid>
              <a:tr h="624839">
                <a:tc>
                  <a:txBody>
                    <a:bodyPr/>
                    <a:lstStyle/>
                    <a:p>
                      <a:pPr algn="ctr"/>
                      <a:r>
                        <a:rPr sz="1200" b="1" i="0">
                          <a:solidFill>
                            <a:srgbClr val="FFFFFF"/>
                          </a:solidFill>
                          <a:latin typeface="Arial"/>
                        </a:rPr>
                        <a:t>Vật liệu cung cấp</a:t>
                      </a:r>
                    </a:p>
                  </a:txBody>
                  <a:tcPr marT="50800" marB="50800" marL="76200" marR="76200" anchor="ctr">
                    <a:solidFill>
                      <a:srgbClr val="20A4B3"/>
                    </a:solidFill>
                  </a:tcPr>
                </a:tc>
                <a:tc>
                  <a:txBody>
                    <a:bodyPr/>
                    <a:lstStyle/>
                    <a:p>
                      <a:pPr algn="ctr"/>
                      <a:r>
                        <a:rPr sz="1200" b="1" i="0">
                          <a:solidFill>
                            <a:srgbClr val="FFFFFF"/>
                          </a:solidFill>
                          <a:latin typeface="Arial"/>
                        </a:rPr>
                        <a:t>Sử dụng làm bộ phận nào?</a:t>
                      </a:r>
                    </a:p>
                  </a:txBody>
                  <a:tcPr marT="50800" marB="50800" marL="76200" marR="76200" anchor="ctr">
                    <a:solidFill>
                      <a:srgbClr val="20A4B3"/>
                    </a:solidFill>
                  </a:tcPr>
                </a:tc>
              </a:tr>
              <a:tr h="624839">
                <a:tc>
                  <a:txBody>
                    <a:bodyPr/>
                    <a:lstStyle/>
                    <a:p>
                      <a:pPr algn="l"/>
                      <a:r>
                        <a:rPr sz="1100" b="1" i="0">
                          <a:solidFill>
                            <a:srgbClr val="1B2E3C"/>
                          </a:solidFill>
                          <a:latin typeface="Arial"/>
                        </a:rPr>
                        <a:t>Vỏ chai nước ngọt</a:t>
                      </a:r>
                    </a:p>
                  </a:txBody>
                  <a:tcPr marT="50800" marB="50800" marL="76200" marR="76200" anchor="ctr">
                    <a:solidFill>
                      <a:srgbClr val="FFFFFF"/>
                    </a:solidFill>
                  </a:tcPr>
                </a:tc>
                <a:tc>
                  <a:txBody>
                    <a:bodyPr/>
                    <a:lstStyle/>
                    <a:p>
                      <a:pPr algn="l"/>
                      <a:r>
                        <a:rPr sz="1050" b="0" i="0">
                          <a:solidFill>
                            <a:srgbClr val="1B2E3C"/>
                          </a:solidFill>
                          <a:latin typeface="Arial"/>
                        </a:rPr>
                        <a:t>Cắt phần cong để ghép làm vỏ thấu kính</a:t>
                      </a:r>
                    </a:p>
                  </a:txBody>
                  <a:tcPr marT="50800" marB="50800" marL="76200" marR="76200" anchor="ctr">
                    <a:solidFill>
                      <a:srgbClr val="FFFFFF"/>
                    </a:solidFill>
                  </a:tcPr>
                </a:tc>
              </a:tr>
              <a:tr h="624839">
                <a:tc>
                  <a:txBody>
                    <a:bodyPr/>
                    <a:lstStyle/>
                    <a:p>
                      <a:pPr algn="l"/>
                      <a:r>
                        <a:rPr sz="1100" b="1" i="0">
                          <a:solidFill>
                            <a:srgbClr val="1B2E3C"/>
                          </a:solidFill>
                          <a:latin typeface="Arial"/>
                        </a:rPr>
                        <a:t>Vỏ ly trà sữa</a:t>
                      </a:r>
                    </a:p>
                  </a:txBody>
                  <a:tcPr marT="50800" marB="50800" marL="76200" marR="76200" anchor="ctr">
                    <a:solidFill>
                      <a:srgbClr val="F5F8FA"/>
                    </a:solidFill>
                  </a:tcPr>
                </a:tc>
                <a:tc>
                  <a:txBody>
                    <a:bodyPr/>
                    <a:lstStyle/>
                    <a:p>
                      <a:pPr algn="l"/>
                      <a:r>
                        <a:rPr sz="1050" b="0" i="0">
                          <a:solidFill>
                            <a:srgbClr val="1B2E3C"/>
                          </a:solidFill>
                          <a:latin typeface="Arial"/>
                        </a:rPr>
                        <a:t>Làm mặt thấu kính hoặc khung giữ phụ trợ</a:t>
                      </a:r>
                    </a:p>
                  </a:txBody>
                  <a:tcPr marT="50800" marB="50800" marL="76200" marR="76200" anchor="ctr">
                    <a:solidFill>
                      <a:srgbClr val="F5F8FA"/>
                    </a:solidFill>
                  </a:tcPr>
                </a:tc>
              </a:tr>
              <a:tr h="624839">
                <a:tc>
                  <a:txBody>
                    <a:bodyPr/>
                    <a:lstStyle/>
                    <a:p>
                      <a:pPr algn="l"/>
                      <a:r>
                        <a:rPr sz="1100" b="1" i="0">
                          <a:solidFill>
                            <a:srgbClr val="1B2E3C"/>
                          </a:solidFill>
                          <a:latin typeface="Arial"/>
                        </a:rPr>
                        <a:t>Môi trường nước trắng</a:t>
                      </a:r>
                    </a:p>
                  </a:txBody>
                  <a:tcPr marT="50800" marB="50800" marL="76200" marR="76200" anchor="ctr">
                    <a:solidFill>
                      <a:srgbClr val="FFFFFF"/>
                    </a:solidFill>
                  </a:tcPr>
                </a:tc>
                <a:tc>
                  <a:txBody>
                    <a:bodyPr/>
                    <a:lstStyle/>
                    <a:p>
                      <a:pPr algn="l"/>
                      <a:r>
                        <a:rPr sz="1050" b="0" i="0">
                          <a:solidFill>
                            <a:srgbClr val="1B2E3C"/>
                          </a:solidFill>
                          <a:latin typeface="Arial"/>
                        </a:rPr>
                        <a:t>Đổ vào giữa thấu kính ghép để khúc xạ</a:t>
                      </a:r>
                    </a:p>
                  </a:txBody>
                  <a:tcPr marT="50800" marB="50800" marL="76200" marR="76200" anchor="ctr">
                    <a:solidFill>
                      <a:srgbClr val="FFFFFF"/>
                    </a:solidFill>
                  </a:tcPr>
                </a:tc>
              </a:tr>
              <a:tr h="624839">
                <a:tc>
                  <a:txBody>
                    <a:bodyPr/>
                    <a:lstStyle/>
                    <a:p>
                      <a:pPr algn="l"/>
                      <a:r>
                        <a:rPr sz="1100" b="1" i="0">
                          <a:solidFill>
                            <a:srgbClr val="1B2E3C"/>
                          </a:solidFill>
                          <a:latin typeface="Arial"/>
                        </a:rPr>
                        <a:t>Que gỗ dẹt / ống hút</a:t>
                      </a:r>
                    </a:p>
                  </a:txBody>
                  <a:tcPr marT="50800" marB="50800" marL="76200" marR="76200" anchor="ctr">
                    <a:solidFill>
                      <a:srgbClr val="F5F8FA"/>
                    </a:solidFill>
                  </a:tcPr>
                </a:tc>
                <a:tc>
                  <a:txBody>
                    <a:bodyPr/>
                    <a:lstStyle/>
                    <a:p>
                      <a:pPr algn="l"/>
                      <a:r>
                        <a:rPr sz="1050" b="0" i="0">
                          <a:solidFill>
                            <a:srgbClr val="1B2E3C"/>
                          </a:solidFill>
                          <a:latin typeface="Arial"/>
                        </a:rPr>
                        <a:t>Làm tay cầm cầm nắm cho kính lúp</a:t>
                      </a:r>
                    </a:p>
                  </a:txBody>
                  <a:tcPr marT="50800" marB="50800" marL="76200" marR="76200" anchor="ctr">
                    <a:solidFill>
                      <a:srgbClr val="F5F8FA"/>
                    </a:solidFill>
                  </a:tcPr>
                </a:tc>
              </a:tr>
              <a:tr h="624844">
                <a:tc>
                  <a:txBody>
                    <a:bodyPr/>
                    <a:lstStyle/>
                    <a:p>
                      <a:pPr algn="l"/>
                      <a:r>
                        <a:rPr sz="1100" b="1" i="0">
                          <a:solidFill>
                            <a:srgbClr val="1B2E3C"/>
                          </a:solidFill>
                          <a:latin typeface="Arial"/>
                        </a:rPr>
                        <a:t>Viền nắp chai / keo nến</a:t>
                      </a:r>
                    </a:p>
                  </a:txBody>
                  <a:tcPr marT="50800" marB="50800" marL="76200" marR="76200" anchor="ctr">
                    <a:solidFill>
                      <a:srgbClr val="FFFFFF"/>
                    </a:solidFill>
                  </a:tcPr>
                </a:tc>
                <a:tc>
                  <a:txBody>
                    <a:bodyPr/>
                    <a:lstStyle/>
                    <a:p>
                      <a:pPr algn="l"/>
                      <a:r>
                        <a:rPr sz="1050" b="0" i="0">
                          <a:solidFill>
                            <a:srgbClr val="1B2E3C"/>
                          </a:solidFill>
                          <a:latin typeface="Arial"/>
                        </a:rPr>
                        <a:t>Làm gọng kính và chất kết dính kín nước</a:t>
                      </a:r>
                    </a:p>
                  </a:txBody>
                  <a:tcPr marT="50800" marB="50800" marL="76200" marR="76200" anchor="ctr">
                    <a:solidFill>
                      <a:srgbClr val="FFFFFF"/>
                    </a:solidFill>
                  </a:tcPr>
                </a:tc>
              </a:tr>
            </a:tbl>
          </a:graphicData>
        </a:graphic>
      </p:graphicFrame>
      <p:sp>
        <p:nvSpPr>
          <p:cNvPr id="8" name="Rounded Rectangle 7"/>
          <p:cNvSpPr/>
          <p:nvPr/>
        </p:nvSpPr>
        <p:spPr>
          <a:xfrm>
            <a:off x="6309360" y="1645920"/>
            <a:ext cx="512064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92240" y="1828800"/>
            <a:ext cx="4754880" cy="4206240"/>
          </a:xfrm>
          <a:prstGeom prst="rect">
            <a:avLst/>
          </a:prstGeom>
          <a:noFill/>
        </p:spPr>
        <p:txBody>
          <a:bodyPr wrap="square">
            <a:spAutoFit/>
          </a:bodyPr>
          <a:lstStyle/>
          <a:p>
            <a:pPr>
              <a:spcAft>
                <a:spcPts val="800"/>
              </a:spcAft>
              <a:defRPr sz="1500" b="1">
                <a:solidFill>
                  <a:srgbClr val="E06D53"/>
                </a:solidFill>
                <a:latin typeface="Georgia"/>
              </a:defRPr>
            </a:pPr>
            <a:r>
              <a:t>CÂU HỎI ĐỊNH HƯỚNG BẢN THIẾT KẾ</a:t>
            </a:r>
          </a:p>
          <a:p>
            <a:pPr>
              <a:spcBef>
                <a:spcPts val="800"/>
              </a:spcBef>
              <a:defRPr sz="1150">
                <a:solidFill>
                  <a:srgbClr val="1B2E3C"/>
                </a:solidFill>
                <a:latin typeface="Arial"/>
              </a:defRPr>
            </a:pPr>
            <a:r>
              <a:t>• Làm sao kính lúp phóng đại rõ nét? → Phải chọn thấu kính lồi đều (độ cong đều), ép nước căng, hạn chế bọt khí bên trong.</a:t>
            </a:r>
          </a:p>
          <a:p>
            <a:pPr>
              <a:spcBef>
                <a:spcPts val="800"/>
              </a:spcBef>
              <a:defRPr sz="1150">
                <a:solidFill>
                  <a:srgbClr val="1B2E3C"/>
                </a:solidFill>
                <a:latin typeface="Arial"/>
              </a:defRPr>
            </a:pPr>
            <a:r>
              <a:t>• Làm sao để kính lúp không bị lỏng lẻo? → Dùng keo nến dán chặt tay cầm que gỗ vào khung nắp chai, cố định thấu kính chắc chắn.</a:t>
            </a:r>
          </a:p>
          <a:p>
            <a:pPr>
              <a:spcBef>
                <a:spcPts val="800"/>
              </a:spcBef>
              <a:defRPr sz="1150">
                <a:solidFill>
                  <a:srgbClr val="1B2E3C"/>
                </a:solidFill>
                <a:latin typeface="Arial"/>
              </a:defRPr>
            </a:pPr>
            <a:r>
              <a:t>• Trọng lượng, kích cỡ thế nào là phù hợp? → Đường kính vừa mắt khoảng 5 - 8cm, tay cầm dài 10 - 12cm vừa vặn tay học sinh.</a:t>
            </a:r>
          </a:p>
          <a:p>
            <a:pPr>
              <a:spcBef>
                <a:spcPts val="800"/>
              </a:spcBef>
              <a:defRPr sz="1150">
                <a:solidFill>
                  <a:srgbClr val="1B2E3C"/>
                </a:solidFill>
                <a:latin typeface="Arial"/>
              </a:defRPr>
            </a:pPr>
            <a:r>
              <a:t>• Làm thế nào để đảm bảo an toàn? → Cắt mài kỹ viền nhựa sắc của chai, có thể quấn thêm băng keo xung quanh tay cầm.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5F8FA"/>
        </a:solidFill>
        <a:effectLst/>
      </p:bgPr>
    </p:bg>
    <p:spTree>
      <p:nvGrpSpPr>
        <p:cNvPr id="1" name=""/>
        <p:cNvGrpSpPr/>
        <p:nvPr/>
      </p:nvGrpSpPr>
      <p:grpSpPr/>
      <p:sp>
        <p:nvSpPr>
          <p:cNvPr id="2" name="TextBox 1"/>
          <p:cNvSpPr txBox="1"/>
          <p:nvPr/>
        </p:nvSpPr>
        <p:spPr>
          <a:xfrm>
            <a:off x="548640" y="365760"/>
            <a:ext cx="10972800" cy="365760"/>
          </a:xfrm>
          <a:prstGeom prst="rect">
            <a:avLst/>
          </a:prstGeom>
          <a:noFill/>
        </p:spPr>
        <p:txBody>
          <a:bodyPr wrap="none">
            <a:spAutoFit/>
          </a:bodyPr>
          <a:lstStyle/>
          <a:p>
            <a:pPr>
              <a:defRPr sz="1100" b="1">
                <a:solidFill>
                  <a:srgbClr val="20A4B3"/>
                </a:solidFill>
                <a:latin typeface="Arial"/>
              </a:defRPr>
            </a:pPr>
            <a:r>
              <a:t>STEM KHTN 9 • CHỦ ĐỀ THẤU KÍNH</a:t>
            </a:r>
          </a:p>
        </p:txBody>
      </p:sp>
      <p:sp>
        <p:nvSpPr>
          <p:cNvPr id="3" name="TextBox 2"/>
          <p:cNvSpPr txBox="1"/>
          <p:nvPr/>
        </p:nvSpPr>
        <p:spPr>
          <a:xfrm>
            <a:off x="457200" y="548640"/>
            <a:ext cx="11247120" cy="822960"/>
          </a:xfrm>
          <a:prstGeom prst="rect">
            <a:avLst/>
          </a:prstGeom>
          <a:noFill/>
        </p:spPr>
        <p:txBody>
          <a:bodyPr wrap="square">
            <a:spAutoFit/>
          </a:bodyPr>
          <a:lstStyle/>
          <a:p>
            <a:pPr>
              <a:defRPr sz="2800" b="1">
                <a:solidFill>
                  <a:srgbClr val="1B2E3C"/>
                </a:solidFill>
                <a:latin typeface="Georgia"/>
              </a:defRPr>
            </a:pPr>
            <a:r>
              <a:t>HĐ 3: PHÁC THẢO VÀ LỰA CHỌN PHƯƠNG ÁN TỐI ƯU</a:t>
            </a:r>
          </a:p>
        </p:txBody>
      </p:sp>
      <p:sp>
        <p:nvSpPr>
          <p:cNvPr id="4" name="Rectangle 3"/>
          <p:cNvSpPr/>
          <p:nvPr/>
        </p:nvSpPr>
        <p:spPr>
          <a:xfrm>
            <a:off x="548640" y="1280160"/>
            <a:ext cx="11064240" cy="31750"/>
          </a:xfrm>
          <a:prstGeom prst="rect">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737360"/>
            <a:ext cx="3383280" cy="438912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1920240"/>
            <a:ext cx="3108960" cy="4023360"/>
          </a:xfrm>
          <a:prstGeom prst="rect">
            <a:avLst/>
          </a:prstGeom>
          <a:noFill/>
        </p:spPr>
        <p:txBody>
          <a:bodyPr wrap="square">
            <a:spAutoFit/>
          </a:bodyPr>
          <a:lstStyle/>
          <a:p>
            <a:pPr>
              <a:spcAft>
                <a:spcPts val="1500"/>
              </a:spcAft>
              <a:defRPr sz="1600" b="1">
                <a:solidFill>
                  <a:srgbClr val="20A4B3"/>
                </a:solidFill>
                <a:latin typeface="Arial"/>
              </a:defRPr>
            </a:pPr>
            <a:r>
              <a:t>BƯỚC 1: THẢO LUẬN NHÓM</a:t>
            </a:r>
          </a:p>
          <a:p>
            <a:pPr>
              <a:spcBef>
                <a:spcPts val="800"/>
              </a:spcBef>
              <a:defRPr sz="1250">
                <a:solidFill>
                  <a:srgbClr val="1B2E3C"/>
                </a:solidFill>
                <a:latin typeface="Arial"/>
              </a:defRPr>
            </a:pPr>
            <a:r>
              <a:t>Các thành viên chia sẻ ý tưởng thiết kế cá nhân. Cùng lựa chọn phương án tối ưu dựa trên 5 tiêu chí vàng sản phẩm.</a:t>
            </a:r>
            <a:br/>
            <a:r>
              <a:t>Thống nhất bản phác thảo kích thước cụ thể.</a:t>
            </a:r>
          </a:p>
        </p:txBody>
      </p:sp>
      <p:sp>
        <p:nvSpPr>
          <p:cNvPr id="7" name="Right Arrow 6"/>
          <p:cNvSpPr/>
          <p:nvPr/>
        </p:nvSpPr>
        <p:spPr>
          <a:xfrm>
            <a:off x="4114800" y="3749040"/>
            <a:ext cx="274320" cy="365760"/>
          </a:xfrm>
          <a:prstGeom prst="rightArrow">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389120" y="1737360"/>
            <a:ext cx="3383280" cy="438912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526280" y="1920240"/>
            <a:ext cx="3108960" cy="4023360"/>
          </a:xfrm>
          <a:prstGeom prst="rect">
            <a:avLst/>
          </a:prstGeom>
          <a:noFill/>
        </p:spPr>
        <p:txBody>
          <a:bodyPr wrap="square">
            <a:spAutoFit/>
          </a:bodyPr>
          <a:lstStyle/>
          <a:p>
            <a:pPr>
              <a:spcAft>
                <a:spcPts val="1500"/>
              </a:spcAft>
              <a:defRPr sz="1600" b="1">
                <a:solidFill>
                  <a:srgbClr val="1B2E3C"/>
                </a:solidFill>
                <a:latin typeface="Arial"/>
              </a:defRPr>
            </a:pPr>
            <a:r>
              <a:t>BƯỚC 2: VẼ BẢN PHÁC THẢO</a:t>
            </a:r>
          </a:p>
          <a:p>
            <a:pPr>
              <a:spcBef>
                <a:spcPts val="800"/>
              </a:spcBef>
              <a:defRPr sz="1250">
                <a:solidFill>
                  <a:srgbClr val="1B2E3C"/>
                </a:solidFill>
                <a:latin typeface="Arial"/>
              </a:defRPr>
            </a:pPr>
            <a:r>
              <a:t>Tiến hành vẽ sơ đồ chi tiết kính lúp lên giấy khổ A4.</a:t>
            </a:r>
            <a:br/>
            <a:r>
              <a:t>Chú thích rõ ràng các thông số kích thước (đường kính gọng, độ dài tay cầm) và các nguyên vật liệu sử dụng tương ứng.</a:t>
            </a:r>
          </a:p>
        </p:txBody>
      </p:sp>
      <p:sp>
        <p:nvSpPr>
          <p:cNvPr id="10" name="Right Arrow 9"/>
          <p:cNvSpPr/>
          <p:nvPr/>
        </p:nvSpPr>
        <p:spPr>
          <a:xfrm>
            <a:off x="7772400" y="3749040"/>
            <a:ext cx="274320" cy="365760"/>
          </a:xfrm>
          <a:prstGeom prst="rightArrow">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8046720" y="1737360"/>
            <a:ext cx="3383280" cy="438912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183880" y="1920240"/>
            <a:ext cx="3108960" cy="4023360"/>
          </a:xfrm>
          <a:prstGeom prst="rect">
            <a:avLst/>
          </a:prstGeom>
          <a:noFill/>
        </p:spPr>
        <p:txBody>
          <a:bodyPr wrap="square">
            <a:spAutoFit/>
          </a:bodyPr>
          <a:lstStyle/>
          <a:p>
            <a:pPr>
              <a:spcAft>
                <a:spcPts val="1500"/>
              </a:spcAft>
              <a:defRPr sz="1600" b="1">
                <a:solidFill>
                  <a:srgbClr val="E06D53"/>
                </a:solidFill>
                <a:latin typeface="Arial"/>
              </a:defRPr>
            </a:pPr>
            <a:r>
              <a:t>BƯỚC 3: BẢO VỆ BẢN THIẾT KẾ</a:t>
            </a:r>
          </a:p>
          <a:p>
            <a:pPr>
              <a:spcBef>
                <a:spcPts val="800"/>
              </a:spcBef>
              <a:defRPr sz="1250">
                <a:solidFill>
                  <a:srgbClr val="1B2E3C"/>
                </a:solidFill>
                <a:latin typeface="Arial"/>
              </a:defRPr>
            </a:pPr>
            <a:r>
              <a:t>Đại diện các nhóm thuyết trình, giải thích bản vẽ của nhóm mình trước lớp.</a:t>
            </a:r>
            <a:br/>
            <a:r>
              <a:t>Trả lời chất vấn phản biện của giáo viên và các nhóm khác để điều chỉnh hoàn thiện.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5F8FA"/>
        </a:solidFill>
        <a:effectLst/>
      </p:bgPr>
    </p:bg>
    <p:spTree>
      <p:nvGrpSpPr>
        <p:cNvPr id="1" name=""/>
        <p:cNvGrpSpPr/>
        <p:nvPr/>
      </p:nvGrpSpPr>
      <p:grpSpPr/>
      <p:sp>
        <p:nvSpPr>
          <p:cNvPr id="2" name="TextBox 1"/>
          <p:cNvSpPr txBox="1"/>
          <p:nvPr/>
        </p:nvSpPr>
        <p:spPr>
          <a:xfrm>
            <a:off x="548640" y="365760"/>
            <a:ext cx="10972800" cy="365760"/>
          </a:xfrm>
          <a:prstGeom prst="rect">
            <a:avLst/>
          </a:prstGeom>
          <a:noFill/>
        </p:spPr>
        <p:txBody>
          <a:bodyPr wrap="none">
            <a:spAutoFit/>
          </a:bodyPr>
          <a:lstStyle/>
          <a:p>
            <a:pPr>
              <a:defRPr sz="1100" b="1">
                <a:solidFill>
                  <a:srgbClr val="20A4B3"/>
                </a:solidFill>
                <a:latin typeface="Arial"/>
              </a:defRPr>
            </a:pPr>
            <a:r>
              <a:t>STEM KHTN 9 • CHỦ ĐỀ THẤU KÍNH</a:t>
            </a:r>
          </a:p>
        </p:txBody>
      </p:sp>
      <p:sp>
        <p:nvSpPr>
          <p:cNvPr id="3" name="TextBox 2"/>
          <p:cNvSpPr txBox="1"/>
          <p:nvPr/>
        </p:nvSpPr>
        <p:spPr>
          <a:xfrm>
            <a:off x="457200" y="548640"/>
            <a:ext cx="11247120" cy="822960"/>
          </a:xfrm>
          <a:prstGeom prst="rect">
            <a:avLst/>
          </a:prstGeom>
          <a:noFill/>
        </p:spPr>
        <p:txBody>
          <a:bodyPr wrap="square">
            <a:spAutoFit/>
          </a:bodyPr>
          <a:lstStyle/>
          <a:p>
            <a:pPr>
              <a:defRPr sz="2800" b="1">
                <a:solidFill>
                  <a:srgbClr val="1B2E3C"/>
                </a:solidFill>
                <a:latin typeface="Georgia"/>
              </a:defRPr>
            </a:pPr>
            <a:r>
              <a:t>HĐ 4: CHẾ TẠO MẪU, THỬ NGHIỆM &amp; KHẮC PHỤC LỖI</a:t>
            </a:r>
          </a:p>
        </p:txBody>
      </p:sp>
      <p:sp>
        <p:nvSpPr>
          <p:cNvPr id="4" name="Rectangle 3"/>
          <p:cNvSpPr/>
          <p:nvPr/>
        </p:nvSpPr>
        <p:spPr>
          <a:xfrm>
            <a:off x="548640" y="1280160"/>
            <a:ext cx="11064240" cy="31750"/>
          </a:xfrm>
          <a:prstGeom prst="rect">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512064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828800"/>
            <a:ext cx="4754880" cy="4206240"/>
          </a:xfrm>
          <a:prstGeom prst="rect">
            <a:avLst/>
          </a:prstGeom>
          <a:noFill/>
        </p:spPr>
        <p:txBody>
          <a:bodyPr wrap="square">
            <a:spAutoFit/>
          </a:bodyPr>
          <a:lstStyle/>
          <a:p>
            <a:pPr>
              <a:spcAft>
                <a:spcPts val="1000"/>
              </a:spcAft>
              <a:defRPr sz="1600" b="1">
                <a:solidFill>
                  <a:srgbClr val="E06D53"/>
                </a:solidFill>
                <a:latin typeface="Georgia"/>
              </a:defRPr>
            </a:pPr>
            <a:r>
              <a:t>NHỮNG KHÓ KHĂN &amp; CÁCH KHẮC PHỤC</a:t>
            </a:r>
          </a:p>
          <a:p>
            <a:pPr>
              <a:spcBef>
                <a:spcPts val="800"/>
              </a:spcBef>
              <a:defRPr sz="1150">
                <a:solidFill>
                  <a:srgbClr val="1B2E3C"/>
                </a:solidFill>
                <a:latin typeface="Arial"/>
              </a:defRPr>
            </a:pPr>
            <a:r>
              <a:t>⚠️ Nước làm thấu kính bị rò rỉ: Dùng súng bắn keo nến phủ kín khít 100% tất cả các khe hở tiếp xúc giữa hai mảnh chai nhựa.</a:t>
            </a:r>
          </a:p>
          <a:p>
            <a:pPr>
              <a:spcBef>
                <a:spcPts val="800"/>
              </a:spcBef>
              <a:defRPr sz="1150">
                <a:solidFill>
                  <a:srgbClr val="1B2E3C"/>
                </a:solidFill>
                <a:latin typeface="Arial"/>
              </a:defRPr>
            </a:pPr>
            <a:r>
              <a:t>⚠️ Có nhiều bọt khí cản tầm nhìn: Đổ nước ngập đầy tràn vỏ chai trước khi ép kín gá, bóp nhẹ để đẩy hết bọt khí ra ngoài.</a:t>
            </a:r>
          </a:p>
          <a:p>
            <a:pPr>
              <a:spcBef>
                <a:spcPts val="800"/>
              </a:spcBef>
              <a:defRPr sz="1150">
                <a:solidFill>
                  <a:srgbClr val="1B2E3C"/>
                </a:solidFill>
                <a:latin typeface="Arial"/>
              </a:defRPr>
            </a:pPr>
            <a:r>
              <a:t>⚠️ Vỏ chai quá mỏng, dễ bị bóp méo: Cần ưu tiên lựa chọn chai nhựa dày hơn (như chai nước ngọt có ga) để tăng độ vững chắc.</a:t>
            </a:r>
          </a:p>
          <a:p>
            <a:pPr>
              <a:spcBef>
                <a:spcPts val="800"/>
              </a:spcBef>
              <a:defRPr sz="1150">
                <a:solidFill>
                  <a:srgbClr val="1B2E3C"/>
                </a:solidFill>
                <a:latin typeface="Arial"/>
              </a:defRPr>
            </a:pPr>
            <a:r>
              <a:t>⚠️ Cạnh cắt sắc nhọn nguy hiểm: Mài mịn bằng giấy nhám hoặc bọc mép cắt bằng dính màu, vừa an toàn vừa thẩm mỹ.</a:t>
            </a:r>
          </a:p>
        </p:txBody>
      </p:sp>
      <p:sp>
        <p:nvSpPr>
          <p:cNvPr id="7" name="Rounded Rectangle 6"/>
          <p:cNvSpPr/>
          <p:nvPr/>
        </p:nvSpPr>
        <p:spPr>
          <a:xfrm>
            <a:off x="6309360" y="1645920"/>
            <a:ext cx="512064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92240" y="1737360"/>
            <a:ext cx="4754880" cy="365760"/>
          </a:xfrm>
          <a:prstGeom prst="rect">
            <a:avLst/>
          </a:prstGeom>
          <a:noFill/>
        </p:spPr>
        <p:txBody>
          <a:bodyPr wrap="square">
            <a:spAutoFit/>
          </a:bodyPr>
          <a:lstStyle/>
          <a:p>
            <a:pPr>
              <a:defRPr sz="1500" b="1">
                <a:solidFill>
                  <a:srgbClr val="20A4B3"/>
                </a:solidFill>
                <a:latin typeface="Georgia"/>
              </a:defRPr>
            </a:pPr>
            <a:r>
              <a:t>BẢNG KẾT QUẢ THỬ NGHIỆM SẢN PHẨM</a:t>
            </a:r>
          </a:p>
        </p:txBody>
      </p:sp>
      <p:graphicFrame>
        <p:nvGraphicFramePr>
          <p:cNvPr id="9" name="Table 8"/>
          <p:cNvGraphicFramePr>
            <a:graphicFrameLocks noGrp="1"/>
          </p:cNvGraphicFramePr>
          <p:nvPr/>
        </p:nvGraphicFramePr>
        <p:xfrm>
          <a:off x="6492240" y="2194560"/>
          <a:ext cx="4754880" cy="3749039"/>
        </p:xfrm>
        <a:graphic>
          <a:graphicData uri="http://schemas.openxmlformats.org/drawingml/2006/table">
            <a:tbl>
              <a:tblPr firstRow="1" bandRow="1">
                <a:tableStyleId>{5C22544A-7EE6-4342-B048-85BDC9FD1C3A}</a:tableStyleId>
              </a:tblPr>
              <a:tblGrid>
                <a:gridCol w="548640"/>
                <a:gridCol w="1280160"/>
                <a:gridCol w="1463040"/>
                <a:gridCol w="1463040"/>
              </a:tblGrid>
              <a:tr h="937259">
                <a:tc>
                  <a:txBody>
                    <a:bodyPr/>
                    <a:lstStyle/>
                    <a:p>
                      <a:pPr algn="ctr"/>
                      <a:r>
                        <a:rPr sz="1100" b="1" i="0">
                          <a:solidFill>
                            <a:srgbClr val="FFFFFF"/>
                          </a:solidFill>
                          <a:latin typeface="Arial"/>
                        </a:rPr>
                        <a:t>STT</a:t>
                      </a:r>
                    </a:p>
                  </a:txBody>
                  <a:tcPr marT="50800" marB="50800" marL="76200" marR="76200" anchor="ctr">
                    <a:solidFill>
                      <a:srgbClr val="20A4B3"/>
                    </a:solidFill>
                  </a:tcPr>
                </a:tc>
                <a:tc>
                  <a:txBody>
                    <a:bodyPr/>
                    <a:lstStyle/>
                    <a:p>
                      <a:pPr algn="ctr"/>
                      <a:r>
                        <a:rPr sz="1100" b="1" i="0">
                          <a:solidFill>
                            <a:srgbClr val="FFFFFF"/>
                          </a:solidFill>
                          <a:latin typeface="Arial"/>
                        </a:rPr>
                        <a:t>Tiêu chí</a:t>
                      </a:r>
                    </a:p>
                  </a:txBody>
                  <a:tcPr marT="50800" marB="50800" marL="76200" marR="76200" anchor="ctr">
                    <a:solidFill>
                      <a:srgbClr val="20A4B3"/>
                    </a:solidFill>
                  </a:tcPr>
                </a:tc>
                <a:tc>
                  <a:txBody>
                    <a:bodyPr/>
                    <a:lstStyle/>
                    <a:p>
                      <a:pPr algn="ctr"/>
                      <a:r>
                        <a:rPr sz="1100" b="1" i="0">
                          <a:solidFill>
                            <a:srgbClr val="FFFFFF"/>
                          </a:solidFill>
                          <a:latin typeface="Arial"/>
                        </a:rPr>
                        <a:t>Kết quả thử</a:t>
                      </a:r>
                    </a:p>
                  </a:txBody>
                  <a:tcPr marT="50800" marB="50800" marL="76200" marR="76200" anchor="ctr">
                    <a:solidFill>
                      <a:srgbClr val="20A4B3"/>
                    </a:solidFill>
                  </a:tcPr>
                </a:tc>
                <a:tc>
                  <a:txBody>
                    <a:bodyPr/>
                    <a:lstStyle/>
                    <a:p>
                      <a:pPr algn="ctr"/>
                      <a:r>
                        <a:rPr sz="1100" b="1" i="0">
                          <a:solidFill>
                            <a:srgbClr val="FFFFFF"/>
                          </a:solidFill>
                          <a:latin typeface="Arial"/>
                        </a:rPr>
                        <a:t>Đề xuất cải tiến</a:t>
                      </a:r>
                    </a:p>
                  </a:txBody>
                  <a:tcPr marT="50800" marB="50800" marL="76200" marR="76200" anchor="ctr">
                    <a:solidFill>
                      <a:srgbClr val="20A4B3"/>
                    </a:solidFill>
                  </a:tcPr>
                </a:tc>
              </a:tr>
              <a:tr h="937259">
                <a:tc>
                  <a:txBody>
                    <a:bodyPr/>
                    <a:lstStyle/>
                    <a:p>
                      <a:pPr algn="ctr"/>
                      <a:r>
                        <a:rPr sz="1050" b="1" i="0">
                          <a:solidFill>
                            <a:srgbClr val="1B2E3C"/>
                          </a:solidFill>
                          <a:latin typeface="Arial"/>
                        </a:rPr>
                        <a:t>1</a:t>
                      </a:r>
                    </a:p>
                  </a:txBody>
                  <a:tcPr marT="50800" marB="50800" marL="76200" marR="76200" anchor="ctr">
                    <a:solidFill>
                      <a:srgbClr val="FFFFFF"/>
                    </a:solidFill>
                  </a:tcPr>
                </a:tc>
                <a:tc>
                  <a:txBody>
                    <a:bodyPr/>
                    <a:lstStyle/>
                    <a:p>
                      <a:pPr algn="l"/>
                      <a:r>
                        <a:rPr sz="1050" b="1" i="0">
                          <a:solidFill>
                            <a:srgbClr val="1B2E3C"/>
                          </a:solidFill>
                          <a:latin typeface="Arial"/>
                        </a:rPr>
                        <a:t>Cấu tạo</a:t>
                      </a:r>
                    </a:p>
                  </a:txBody>
                  <a:tcPr marT="50800" marB="50800" marL="76200" marR="76200" anchor="ctr">
                    <a:solidFill>
                      <a:srgbClr val="FFFFFF"/>
                    </a:solidFill>
                  </a:tcPr>
                </a:tc>
                <a:tc>
                  <a:txBody>
                    <a:bodyPr/>
                    <a:lstStyle/>
                    <a:p>
                      <a:pPr algn="l"/>
                      <a:r>
                        <a:rPr sz="1000" b="0" i="0">
                          <a:solidFill>
                            <a:srgbClr val="1B2E3C"/>
                          </a:solidFill>
                          <a:latin typeface="Arial"/>
                        </a:rPr>
                        <a:t>Chắc chắn, kín nước</a:t>
                      </a:r>
                    </a:p>
                  </a:txBody>
                  <a:tcPr marT="50800" marB="50800" marL="76200" marR="76200" anchor="ctr">
                    <a:solidFill>
                      <a:srgbClr val="FFFFFF"/>
                    </a:solidFill>
                  </a:tcPr>
                </a:tc>
                <a:tc>
                  <a:txBody>
                    <a:bodyPr/>
                    <a:lstStyle/>
                    <a:p>
                      <a:pPr algn="l"/>
                      <a:r>
                        <a:rPr sz="1000" b="0" i="0">
                          <a:solidFill>
                            <a:srgbClr val="1B2E3C"/>
                          </a:solidFill>
                          <a:latin typeface="Arial"/>
                        </a:rPr>
                        <a:t>Dùng thêm keo nến</a:t>
                      </a:r>
                    </a:p>
                  </a:txBody>
                  <a:tcPr marT="50800" marB="50800" marL="76200" marR="76200" anchor="ctr">
                    <a:solidFill>
                      <a:srgbClr val="FFFFFF"/>
                    </a:solidFill>
                  </a:tcPr>
                </a:tc>
              </a:tr>
              <a:tr h="937259">
                <a:tc>
                  <a:txBody>
                    <a:bodyPr/>
                    <a:lstStyle/>
                    <a:p>
                      <a:pPr algn="ctr"/>
                      <a:r>
                        <a:rPr sz="1050" b="1" i="0">
                          <a:solidFill>
                            <a:srgbClr val="1B2E3C"/>
                          </a:solidFill>
                          <a:latin typeface="Arial"/>
                        </a:rPr>
                        <a:t>2</a:t>
                      </a:r>
                    </a:p>
                  </a:txBody>
                  <a:tcPr marT="50800" marB="50800" marL="76200" marR="76200" anchor="ctr">
                    <a:solidFill>
                      <a:srgbClr val="F5F8FA"/>
                    </a:solidFill>
                  </a:tcPr>
                </a:tc>
                <a:tc>
                  <a:txBody>
                    <a:bodyPr/>
                    <a:lstStyle/>
                    <a:p>
                      <a:pPr algn="l"/>
                      <a:r>
                        <a:rPr sz="1050" b="1" i="0">
                          <a:solidFill>
                            <a:srgbClr val="1B2E3C"/>
                          </a:solidFill>
                          <a:latin typeface="Arial"/>
                        </a:rPr>
                        <a:t>Khả năng phóng đại</a:t>
                      </a:r>
                    </a:p>
                  </a:txBody>
                  <a:tcPr marT="50800" marB="50800" marL="76200" marR="76200" anchor="ctr">
                    <a:solidFill>
                      <a:srgbClr val="F5F8FA"/>
                    </a:solidFill>
                  </a:tcPr>
                </a:tc>
                <a:tc>
                  <a:txBody>
                    <a:bodyPr/>
                    <a:lstStyle/>
                    <a:p>
                      <a:pPr algn="l"/>
                      <a:r>
                        <a:rPr sz="1000" b="0" i="0">
                          <a:solidFill>
                            <a:srgbClr val="1B2E3C"/>
                          </a:solidFill>
                          <a:latin typeface="Arial"/>
                        </a:rPr>
                        <a:t>Rõ nét, ít bọt khí</a:t>
                      </a:r>
                    </a:p>
                  </a:txBody>
                  <a:tcPr marT="50800" marB="50800" marL="76200" marR="76200" anchor="ctr">
                    <a:solidFill>
                      <a:srgbClr val="F5F8FA"/>
                    </a:solidFill>
                  </a:tcPr>
                </a:tc>
                <a:tc>
                  <a:txBody>
                    <a:bodyPr/>
                    <a:lstStyle/>
                    <a:p>
                      <a:pPr algn="l"/>
                      <a:r>
                        <a:rPr sz="1000" b="0" i="0">
                          <a:solidFill>
                            <a:srgbClr val="1B2E3C"/>
                          </a:solidFill>
                          <a:latin typeface="Arial"/>
                        </a:rPr>
                        <a:t>Ép chặt bọt nước</a:t>
                      </a:r>
                    </a:p>
                  </a:txBody>
                  <a:tcPr marT="50800" marB="50800" marL="76200" marR="76200" anchor="ctr">
                    <a:solidFill>
                      <a:srgbClr val="F5F8FA"/>
                    </a:solidFill>
                  </a:tcPr>
                </a:tc>
              </a:tr>
              <a:tr h="937262">
                <a:tc>
                  <a:txBody>
                    <a:bodyPr/>
                    <a:lstStyle/>
                    <a:p>
                      <a:pPr algn="ctr"/>
                      <a:r>
                        <a:rPr sz="1050" b="1" i="0">
                          <a:solidFill>
                            <a:srgbClr val="1B2E3C"/>
                          </a:solidFill>
                          <a:latin typeface="Arial"/>
                        </a:rPr>
                        <a:t>3</a:t>
                      </a:r>
                    </a:p>
                  </a:txBody>
                  <a:tcPr marT="50800" marB="50800" marL="76200" marR="76200" anchor="ctr">
                    <a:solidFill>
                      <a:srgbClr val="FFFFFF"/>
                    </a:solidFill>
                  </a:tcPr>
                </a:tc>
                <a:tc>
                  <a:txBody>
                    <a:bodyPr/>
                    <a:lstStyle/>
                    <a:p>
                      <a:pPr algn="l"/>
                      <a:r>
                        <a:rPr sz="1050" b="1" i="0">
                          <a:solidFill>
                            <a:srgbClr val="1B2E3C"/>
                          </a:solidFill>
                          <a:latin typeface="Arial"/>
                        </a:rPr>
                        <a:t>Hình thức</a:t>
                      </a:r>
                    </a:p>
                  </a:txBody>
                  <a:tcPr marT="50800" marB="50800" marL="76200" marR="76200" anchor="ctr">
                    <a:solidFill>
                      <a:srgbClr val="FFFFFF"/>
                    </a:solidFill>
                  </a:tcPr>
                </a:tc>
                <a:tc>
                  <a:txBody>
                    <a:bodyPr/>
                    <a:lstStyle/>
                    <a:p>
                      <a:pPr algn="l"/>
                      <a:r>
                        <a:rPr sz="1000" b="0" i="0">
                          <a:solidFill>
                            <a:srgbClr val="1B2E3C"/>
                          </a:solidFill>
                          <a:latin typeface="Arial"/>
                        </a:rPr>
                        <a:t>Vừa tay, màu đẹp</a:t>
                      </a:r>
                    </a:p>
                  </a:txBody>
                  <a:tcPr marT="50800" marB="50800" marL="76200" marR="76200" anchor="ctr">
                    <a:solidFill>
                      <a:srgbClr val="FFFFFF"/>
                    </a:solidFill>
                  </a:tcPr>
                </a:tc>
                <a:tc>
                  <a:txBody>
                    <a:bodyPr/>
                    <a:lstStyle/>
                    <a:p>
                      <a:pPr algn="l"/>
                      <a:r>
                        <a:rPr sz="1000" b="0" i="0">
                          <a:solidFill>
                            <a:srgbClr val="1B2E3C"/>
                          </a:solidFill>
                          <a:latin typeface="Arial"/>
                        </a:rPr>
                        <a:t>Trang trí thêm decal</a:t>
                      </a:r>
                    </a:p>
                  </a:txBody>
                  <a:tcPr marT="50800" marB="50800" marL="76200" marR="76200" anchor="ctr">
                    <a:solidFill>
                      <a:srgbClr val="FFFFFF"/>
                    </a:solidFill>
                  </a:tcP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5F8FA"/>
        </a:solidFill>
        <a:effectLst/>
      </p:bgPr>
    </p:bg>
    <p:spTree>
      <p:nvGrpSpPr>
        <p:cNvPr id="1" name=""/>
        <p:cNvGrpSpPr/>
        <p:nvPr/>
      </p:nvGrpSpPr>
      <p:grpSpPr/>
      <p:sp>
        <p:nvSpPr>
          <p:cNvPr id="2" name="TextBox 1"/>
          <p:cNvSpPr txBox="1"/>
          <p:nvPr/>
        </p:nvSpPr>
        <p:spPr>
          <a:xfrm>
            <a:off x="548640" y="365760"/>
            <a:ext cx="10972800" cy="365760"/>
          </a:xfrm>
          <a:prstGeom prst="rect">
            <a:avLst/>
          </a:prstGeom>
          <a:noFill/>
        </p:spPr>
        <p:txBody>
          <a:bodyPr wrap="none">
            <a:spAutoFit/>
          </a:bodyPr>
          <a:lstStyle/>
          <a:p>
            <a:pPr>
              <a:defRPr sz="1100" b="1">
                <a:solidFill>
                  <a:srgbClr val="20A4B3"/>
                </a:solidFill>
                <a:latin typeface="Arial"/>
              </a:defRPr>
            </a:pPr>
            <a:r>
              <a:t>STEM KHTN 9 • CHỦ ĐỀ THẤU KÍNH</a:t>
            </a:r>
          </a:p>
        </p:txBody>
      </p:sp>
      <p:sp>
        <p:nvSpPr>
          <p:cNvPr id="3" name="TextBox 2"/>
          <p:cNvSpPr txBox="1"/>
          <p:nvPr/>
        </p:nvSpPr>
        <p:spPr>
          <a:xfrm>
            <a:off x="457200" y="548640"/>
            <a:ext cx="11247120" cy="822960"/>
          </a:xfrm>
          <a:prstGeom prst="rect">
            <a:avLst/>
          </a:prstGeom>
          <a:noFill/>
        </p:spPr>
        <p:txBody>
          <a:bodyPr wrap="square">
            <a:spAutoFit/>
          </a:bodyPr>
          <a:lstStyle/>
          <a:p>
            <a:pPr>
              <a:defRPr sz="2800" b="1">
                <a:solidFill>
                  <a:srgbClr val="1B2E3C"/>
                </a:solidFill>
                <a:latin typeface="Georgia"/>
              </a:defRPr>
            </a:pPr>
            <a:r>
              <a:t>HĐ 5: CHIA SẺ, THẢO LUẬN &amp; ĐỊNH HƯỚNG ỨNG DỤNG</a:t>
            </a:r>
          </a:p>
        </p:txBody>
      </p:sp>
      <p:sp>
        <p:nvSpPr>
          <p:cNvPr id="4" name="Rectangle 3"/>
          <p:cNvSpPr/>
          <p:nvPr/>
        </p:nvSpPr>
        <p:spPr>
          <a:xfrm>
            <a:off x="548640" y="1280160"/>
            <a:ext cx="11064240" cy="31750"/>
          </a:xfrm>
          <a:prstGeom prst="rect">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512064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828800"/>
            <a:ext cx="4754880" cy="4206240"/>
          </a:xfrm>
          <a:prstGeom prst="rect">
            <a:avLst/>
          </a:prstGeom>
          <a:noFill/>
        </p:spPr>
        <p:txBody>
          <a:bodyPr wrap="square">
            <a:spAutoFit/>
          </a:bodyPr>
          <a:lstStyle/>
          <a:p>
            <a:pPr>
              <a:spcAft>
                <a:spcPts val="1000"/>
              </a:spcAft>
              <a:defRPr sz="1800" b="1">
                <a:solidFill>
                  <a:srgbClr val="20A4B3"/>
                </a:solidFill>
                <a:latin typeface="Georgia"/>
              </a:defRPr>
            </a:pPr>
            <a:r>
              <a:t>1. TRƯNG BÀY SẢN PHẨM &amp; GÓP Ý</a:t>
            </a:r>
          </a:p>
          <a:p>
            <a:pPr>
              <a:spcBef>
                <a:spcPts val="800"/>
              </a:spcBef>
              <a:defRPr sz="1250">
                <a:solidFill>
                  <a:srgbClr val="1B2E3C"/>
                </a:solidFill>
                <a:latin typeface="Arial"/>
              </a:defRPr>
            </a:pPr>
            <a:r>
              <a:t>• Hoạt động triển lãm tranh (Gallery Walk): Các nhóm tiến hành trưng bày sản phẩm kính lúp tự chế của nhóm mình lên bàn học.</a:t>
            </a:r>
          </a:p>
          <a:p>
            <a:pPr>
              <a:spcBef>
                <a:spcPts val="800"/>
              </a:spcBef>
              <a:defRPr sz="1250">
                <a:solidFill>
                  <a:srgbClr val="1B2E3C"/>
                </a:solidFill>
                <a:latin typeface="Arial"/>
              </a:defRPr>
            </a:pPr>
            <a:r>
              <a:t>• Các nhóm tham quan chéo lẫn nhau, thực hiện dùng thử sản phẩm để soi ruồi giấm trực tiếp.</a:t>
            </a:r>
          </a:p>
          <a:p>
            <a:pPr>
              <a:spcBef>
                <a:spcPts val="800"/>
              </a:spcBef>
              <a:defRPr sz="1250">
                <a:solidFill>
                  <a:srgbClr val="1B2E3C"/>
                </a:solidFill>
                <a:latin typeface="Arial"/>
              </a:defRPr>
            </a:pPr>
            <a:r>
              <a:t>• Ghi chép các kết quả nhận xét, câu hỏi phản biện, ý kiến đóng góp thiết thực lên giấy ghi chú để gửi cho nhóm bạn.</a:t>
            </a:r>
          </a:p>
          <a:p>
            <a:pPr>
              <a:spcBef>
                <a:spcPts val="800"/>
              </a:spcBef>
              <a:defRPr sz="1250">
                <a:solidFill>
                  <a:srgbClr val="1B2E3C"/>
                </a:solidFill>
                <a:latin typeface="Arial"/>
              </a:defRPr>
            </a:pPr>
            <a:r>
              <a:t>• Các nhóm tiếp thu đóng góp, thảo luận và lên phương án cải tiến tiêu cự, xử lý độ cong thấu kính nước hoàn hảo hơn.</a:t>
            </a:r>
          </a:p>
        </p:txBody>
      </p:sp>
      <p:sp>
        <p:nvSpPr>
          <p:cNvPr id="7" name="Rounded Rectangle 6"/>
          <p:cNvSpPr/>
          <p:nvPr/>
        </p:nvSpPr>
        <p:spPr>
          <a:xfrm>
            <a:off x="6309360" y="1645920"/>
            <a:ext cx="5120640" cy="4572000"/>
          </a:xfrm>
          <a:prstGeom prst="roundRect">
            <a:avLst/>
          </a:prstGeom>
          <a:solidFill>
            <a:srgbClr val="FFFFFF"/>
          </a:solidFill>
          <a:ln>
            <a:noFill/>
          </a:ln>
          <a:effectLst>
            <a:outerShdw blurRad="100000" dist="20000" dir="5400000">
              <a:srgbClr val="000000">
                <a:alpha val="12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92240" y="1828800"/>
            <a:ext cx="4754880" cy="4206240"/>
          </a:xfrm>
          <a:prstGeom prst="rect">
            <a:avLst/>
          </a:prstGeom>
          <a:noFill/>
        </p:spPr>
        <p:txBody>
          <a:bodyPr wrap="square">
            <a:spAutoFit/>
          </a:bodyPr>
          <a:lstStyle/>
          <a:p>
            <a:pPr>
              <a:spcAft>
                <a:spcPts val="1000"/>
              </a:spcAft>
              <a:defRPr sz="1800" b="1">
                <a:solidFill>
                  <a:srgbClr val="E06D53"/>
                </a:solidFill>
                <a:latin typeface="Georgia"/>
              </a:defRPr>
            </a:pPr>
            <a:r>
              <a:t>2. CƠ SỞ KHOA HỌC &amp; ỨNG DỤNG</a:t>
            </a:r>
          </a:p>
          <a:p>
            <a:pPr>
              <a:spcBef>
                <a:spcPts val="800"/>
              </a:spcBef>
              <a:defRPr sz="1250">
                <a:solidFill>
                  <a:srgbClr val="1B2E3C"/>
                </a:solidFill>
                <a:latin typeface="Arial"/>
              </a:defRPr>
            </a:pPr>
            <a:r>
              <a:t>• Cơ sở vật lý: Thấu kính nước lồi hai mặt hoạt động tương tự như thấu kính hội tụ có tiêu cự ngắn, uốn cong các tia sáng đi qua để tạo ra ảnh ảo phóng đại rõ rệt.</a:t>
            </a:r>
          </a:p>
          <a:p>
            <a:pPr>
              <a:spcBef>
                <a:spcPts val="800"/>
              </a:spcBef>
              <a:defRPr sz="1250">
                <a:solidFill>
                  <a:srgbClr val="1B2E3C"/>
                </a:solidFill>
                <a:latin typeface="Arial"/>
              </a:defRPr>
            </a:pPr>
            <a:r>
              <a:t>• Ứng dụng đời sống: Kính lúp được ứng dụng để đọc sách chữ nhỏ, sửa chữa đồng hồ cơ, soi chi tiết vi mạch điện tử, kiểm tra kim hoàn.</a:t>
            </a:r>
          </a:p>
          <a:p>
            <a:pPr>
              <a:spcBef>
                <a:spcPts val="800"/>
              </a:spcBef>
              <a:defRPr sz="1250">
                <a:solidFill>
                  <a:srgbClr val="1B2E3C"/>
                </a:solidFill>
                <a:latin typeface="Arial"/>
              </a:defRPr>
            </a:pPr>
            <a:r>
              <a:t>• Nâng cao hệ quang học: Thấu kính hội tụ chính là tiền đề cơ bản để con người chế tạo các hệ quang học phức tạp, siêu việt hơn như Kính hiển vi quang học, Kính thiên văn phục vụ nghiên cứu khoa học.</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5F8FA"/>
        </a:solidFill>
        <a:effectLst/>
      </p:bgPr>
    </p:bg>
    <p:spTree>
      <p:nvGrpSpPr>
        <p:cNvPr id="1" name=""/>
        <p:cNvGrpSpPr/>
        <p:nvPr/>
      </p:nvGrpSpPr>
      <p:grpSpPr/>
      <p:sp>
        <p:nvSpPr>
          <p:cNvPr id="2" name="TextBox 1"/>
          <p:cNvSpPr txBox="1"/>
          <p:nvPr/>
        </p:nvSpPr>
        <p:spPr>
          <a:xfrm>
            <a:off x="548640" y="365760"/>
            <a:ext cx="10972800" cy="365760"/>
          </a:xfrm>
          <a:prstGeom prst="rect">
            <a:avLst/>
          </a:prstGeom>
          <a:noFill/>
        </p:spPr>
        <p:txBody>
          <a:bodyPr wrap="none">
            <a:spAutoFit/>
          </a:bodyPr>
          <a:lstStyle/>
          <a:p>
            <a:pPr>
              <a:defRPr sz="1100" b="1">
                <a:solidFill>
                  <a:srgbClr val="20A4B3"/>
                </a:solidFill>
                <a:latin typeface="Arial"/>
              </a:defRPr>
            </a:pPr>
            <a:r>
              <a:t>ĐÁNH GIÁ KẾT QUẢ HỌC TẬP</a:t>
            </a:r>
          </a:p>
        </p:txBody>
      </p:sp>
      <p:sp>
        <p:nvSpPr>
          <p:cNvPr id="3" name="TextBox 2"/>
          <p:cNvSpPr txBox="1"/>
          <p:nvPr/>
        </p:nvSpPr>
        <p:spPr>
          <a:xfrm>
            <a:off x="457200" y="548640"/>
            <a:ext cx="11247120" cy="822960"/>
          </a:xfrm>
          <a:prstGeom prst="rect">
            <a:avLst/>
          </a:prstGeom>
          <a:noFill/>
        </p:spPr>
        <p:txBody>
          <a:bodyPr wrap="square">
            <a:spAutoFit/>
          </a:bodyPr>
          <a:lstStyle/>
          <a:p>
            <a:pPr>
              <a:defRPr sz="2800" b="1">
                <a:solidFill>
                  <a:srgbClr val="1B2E3C"/>
                </a:solidFill>
                <a:latin typeface="Georgia"/>
              </a:defRPr>
            </a:pPr>
            <a:r>
              <a:t>TỔNG KẾT: TIÊU CHÍ ĐÁNH GIÁ STEM (100 ĐIỂM)</a:t>
            </a:r>
          </a:p>
        </p:txBody>
      </p:sp>
      <p:sp>
        <p:nvSpPr>
          <p:cNvPr id="4" name="Rectangle 3"/>
          <p:cNvSpPr/>
          <p:nvPr/>
        </p:nvSpPr>
        <p:spPr>
          <a:xfrm>
            <a:off x="548640" y="1280160"/>
            <a:ext cx="11064240" cy="31750"/>
          </a:xfrm>
          <a:prstGeom prst="rect">
            <a:avLst/>
          </a:prstGeom>
          <a:solidFill>
            <a:srgbClr val="20A4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731520" y="1645920"/>
          <a:ext cx="10698480" cy="4572000"/>
        </p:xfrm>
        <a:graphic>
          <a:graphicData uri="http://schemas.openxmlformats.org/drawingml/2006/table">
            <a:tbl>
              <a:tblPr firstRow="1" bandRow="1">
                <a:tableStyleId>{5C22544A-7EE6-4342-B048-85BDC9FD1C3A}</a:tableStyleId>
              </a:tblPr>
              <a:tblGrid>
                <a:gridCol w="3840480"/>
                <a:gridCol w="1371600"/>
                <a:gridCol w="5486400"/>
              </a:tblGrid>
              <a:tr h="351692">
                <a:tc>
                  <a:txBody>
                    <a:bodyPr/>
                    <a:lstStyle/>
                    <a:p>
                      <a:pPr algn="ctr"/>
                      <a:r>
                        <a:rPr sz="1100" b="1" i="0">
                          <a:solidFill>
                            <a:srgbClr val="FFFFFF"/>
                          </a:solidFill>
                          <a:latin typeface="Arial"/>
                        </a:rPr>
                        <a:t>Hạng mục đánh giá</a:t>
                      </a:r>
                    </a:p>
                  </a:txBody>
                  <a:tcPr marT="50800" marB="50800" marL="76200" marR="76200" anchor="ctr">
                    <a:solidFill>
                      <a:srgbClr val="20A4B3"/>
                    </a:solidFill>
                  </a:tcPr>
                </a:tc>
                <a:tc>
                  <a:txBody>
                    <a:bodyPr/>
                    <a:lstStyle/>
                    <a:p>
                      <a:pPr algn="ctr"/>
                      <a:r>
                        <a:rPr sz="1100" b="1" i="0">
                          <a:solidFill>
                            <a:srgbClr val="FFFFFF"/>
                          </a:solidFill>
                          <a:latin typeface="Arial"/>
                        </a:rPr>
                        <a:t>Điểm tối đa</a:t>
                      </a:r>
                    </a:p>
                  </a:txBody>
                  <a:tcPr marT="50800" marB="50800" marL="76200" marR="76200" anchor="ctr">
                    <a:solidFill>
                      <a:srgbClr val="20A4B3"/>
                    </a:solidFill>
                  </a:tcPr>
                </a:tc>
                <a:tc>
                  <a:txBody>
                    <a:bodyPr/>
                    <a:lstStyle/>
                    <a:p>
                      <a:pPr algn="ctr"/>
                      <a:r>
                        <a:rPr sz="1100" b="1" i="0">
                          <a:solidFill>
                            <a:srgbClr val="FFFFFF"/>
                          </a:solidFill>
                          <a:latin typeface="Arial"/>
                        </a:rPr>
                        <a:t>Yêu cầu chi tiết cần đạt</a:t>
                      </a:r>
                    </a:p>
                  </a:txBody>
                  <a:tcPr marT="50800" marB="50800" marL="76200" marR="76200" anchor="ctr">
                    <a:solidFill>
                      <a:srgbClr val="20A4B3"/>
                    </a:solidFill>
                  </a:tcPr>
                </a:tc>
              </a:tr>
              <a:tr h="351692">
                <a:tc>
                  <a:txBody>
                    <a:bodyPr/>
                    <a:lstStyle/>
                    <a:p>
                      <a:pPr algn="l"/>
                      <a:r>
                        <a:rPr sz="1000" b="1" i="0">
                          <a:solidFill>
                            <a:srgbClr val="20A4B3"/>
                          </a:solidFill>
                          <a:latin typeface="Arial"/>
                        </a:rPr>
                        <a:t>I. SẢN PHẨM KÍNH LÚP CẦM TAY</a:t>
                      </a:r>
                    </a:p>
                  </a:txBody>
                  <a:tcPr marT="50800" marB="50800" marL="76200" marR="76200" anchor="ctr">
                    <a:solidFill>
                      <a:srgbClr val="DCEBEE"/>
                    </a:solidFill>
                  </a:tcPr>
                </a:tc>
                <a:tc>
                  <a:txBody>
                    <a:bodyPr/>
                    <a:lstStyle/>
                    <a:p>
                      <a:pPr algn="ctr"/>
                      <a:r>
                        <a:rPr sz="1000" b="1" i="0">
                          <a:solidFill>
                            <a:srgbClr val="20A4B3"/>
                          </a:solidFill>
                          <a:latin typeface="Arial"/>
                        </a:rPr>
                        <a:t>50 điểm</a:t>
                      </a:r>
                    </a:p>
                  </a:txBody>
                  <a:tcPr marT="50800" marB="50800" marL="76200" marR="76200" anchor="ctr">
                    <a:solidFill>
                      <a:srgbClr val="DCEBEE"/>
                    </a:solidFill>
                  </a:tcPr>
                </a:tc>
                <a:tc>
                  <a:txBody>
                    <a:bodyPr/>
                    <a:lstStyle/>
                    <a:p>
                      <a:pPr algn="l"/>
                      <a:r>
                        <a:rPr sz="950" b="1" i="0">
                          <a:solidFill>
                            <a:srgbClr val="20A4B3"/>
                          </a:solidFill>
                          <a:latin typeface="Arial"/>
                        </a:rPr>
                        <a:t>Tính điểm dựa trên chất lượng vật lý của sản phẩm</a:t>
                      </a:r>
                    </a:p>
                  </a:txBody>
                  <a:tcPr marT="50800" marB="50800" marL="76200" marR="76200" anchor="ctr">
                    <a:solidFill>
                      <a:srgbClr val="DCEBEE"/>
                    </a:solidFill>
                  </a:tcPr>
                </a:tc>
              </a:tr>
              <a:tr h="351692">
                <a:tc>
                  <a:txBody>
                    <a:bodyPr/>
                    <a:lstStyle/>
                    <a:p>
                      <a:pPr algn="l"/>
                      <a:r>
                        <a:rPr sz="1000" b="1" i="0">
                          <a:solidFill>
                            <a:srgbClr val="1B2E3C"/>
                          </a:solidFill>
                          <a:latin typeface="Arial"/>
                        </a:rPr>
                        <a:t>1. Khả năng phóng đại</a:t>
                      </a:r>
                    </a:p>
                  </a:txBody>
                  <a:tcPr marT="50800" marB="50800" marL="76200" marR="76200" anchor="ctr">
                    <a:solidFill>
                      <a:srgbClr val="F5F8FA"/>
                    </a:solidFill>
                  </a:tcPr>
                </a:tc>
                <a:tc>
                  <a:txBody>
                    <a:bodyPr/>
                    <a:lstStyle/>
                    <a:p>
                      <a:pPr algn="ctr"/>
                      <a:r>
                        <a:rPr sz="1000" b="1" i="0">
                          <a:solidFill>
                            <a:srgbClr val="1B2E3C"/>
                          </a:solidFill>
                          <a:latin typeface="Arial"/>
                        </a:rPr>
                        <a:t>10 điểm</a:t>
                      </a:r>
                    </a:p>
                  </a:txBody>
                  <a:tcPr marT="50800" marB="50800" marL="76200" marR="76200" anchor="ctr">
                    <a:solidFill>
                      <a:srgbClr val="F5F8FA"/>
                    </a:solidFill>
                  </a:tcPr>
                </a:tc>
                <a:tc>
                  <a:txBody>
                    <a:bodyPr/>
                    <a:lstStyle/>
                    <a:p>
                      <a:pPr algn="l"/>
                      <a:r>
                        <a:rPr sz="950" b="0" i="0">
                          <a:solidFill>
                            <a:srgbClr val="1B2E3C"/>
                          </a:solidFill>
                          <a:latin typeface="Arial"/>
                        </a:rPr>
                        <a:t>Hình ảnh phóng đại rõ nét, thấu kính nước căng tròn đều</a:t>
                      </a:r>
                    </a:p>
                  </a:txBody>
                  <a:tcPr marT="50800" marB="50800" marL="76200" marR="76200" anchor="ctr">
                    <a:solidFill>
                      <a:srgbClr val="F5F8FA"/>
                    </a:solidFill>
                  </a:tcPr>
                </a:tc>
              </a:tr>
              <a:tr h="351692">
                <a:tc>
                  <a:txBody>
                    <a:bodyPr/>
                    <a:lstStyle/>
                    <a:p>
                      <a:pPr algn="l"/>
                      <a:r>
                        <a:rPr sz="1000" b="1" i="0">
                          <a:solidFill>
                            <a:srgbClr val="1B2E3C"/>
                          </a:solidFill>
                          <a:latin typeface="Arial"/>
                        </a:rPr>
                        <a:t>2. Độ ổn định &amp; Chắc chắn</a:t>
                      </a:r>
                    </a:p>
                  </a:txBody>
                  <a:tcPr marT="50800" marB="50800" marL="76200" marR="76200" anchor="ctr">
                    <a:solidFill>
                      <a:srgbClr val="FFFFFF"/>
                    </a:solidFill>
                  </a:tcPr>
                </a:tc>
                <a:tc>
                  <a:txBody>
                    <a:bodyPr/>
                    <a:lstStyle/>
                    <a:p>
                      <a:pPr algn="ctr"/>
                      <a:r>
                        <a:rPr sz="1000" b="1" i="0">
                          <a:solidFill>
                            <a:srgbClr val="1B2E3C"/>
                          </a:solidFill>
                          <a:latin typeface="Arial"/>
                        </a:rPr>
                        <a:t>10 điểm</a:t>
                      </a:r>
                    </a:p>
                  </a:txBody>
                  <a:tcPr marT="50800" marB="50800" marL="76200" marR="76200" anchor="ctr">
                    <a:solidFill>
                      <a:srgbClr val="FFFFFF"/>
                    </a:solidFill>
                  </a:tcPr>
                </a:tc>
                <a:tc>
                  <a:txBody>
                    <a:bodyPr/>
                    <a:lstStyle/>
                    <a:p>
                      <a:pPr algn="l"/>
                      <a:r>
                        <a:rPr sz="950" b="0" i="0">
                          <a:solidFill>
                            <a:srgbClr val="1B2E3C"/>
                          </a:solidFill>
                          <a:latin typeface="Arial"/>
                        </a:rPr>
                        <a:t>Kết cấu chắc chắn, không lỏng lẻo, không rò rỉ nước</a:t>
                      </a:r>
                    </a:p>
                  </a:txBody>
                  <a:tcPr marT="50800" marB="50800" marL="76200" marR="76200" anchor="ctr">
                    <a:solidFill>
                      <a:srgbClr val="FFFFFF"/>
                    </a:solidFill>
                  </a:tcPr>
                </a:tc>
              </a:tr>
              <a:tr h="351692">
                <a:tc>
                  <a:txBody>
                    <a:bodyPr/>
                    <a:lstStyle/>
                    <a:p>
                      <a:pPr algn="l"/>
                      <a:r>
                        <a:rPr sz="1000" b="1" i="0">
                          <a:solidFill>
                            <a:srgbClr val="1B2E3C"/>
                          </a:solidFill>
                          <a:latin typeface="Arial"/>
                        </a:rPr>
                        <a:t>3. Tính tiện dụng</a:t>
                      </a:r>
                    </a:p>
                  </a:txBody>
                  <a:tcPr marT="50800" marB="50800" marL="76200" marR="76200" anchor="ctr">
                    <a:solidFill>
                      <a:srgbClr val="F5F8FA"/>
                    </a:solidFill>
                  </a:tcPr>
                </a:tc>
                <a:tc>
                  <a:txBody>
                    <a:bodyPr/>
                    <a:lstStyle/>
                    <a:p>
                      <a:pPr algn="ctr"/>
                      <a:r>
                        <a:rPr sz="1000" b="1" i="0">
                          <a:solidFill>
                            <a:srgbClr val="1B2E3C"/>
                          </a:solidFill>
                          <a:latin typeface="Arial"/>
                        </a:rPr>
                        <a:t>10 điểm</a:t>
                      </a:r>
                    </a:p>
                  </a:txBody>
                  <a:tcPr marT="50800" marB="50800" marL="76200" marR="76200" anchor="ctr">
                    <a:solidFill>
                      <a:srgbClr val="F5F8FA"/>
                    </a:solidFill>
                  </a:tcPr>
                </a:tc>
                <a:tc>
                  <a:txBody>
                    <a:bodyPr/>
                    <a:lstStyle/>
                    <a:p>
                      <a:pPr algn="l"/>
                      <a:r>
                        <a:rPr sz="950" b="0" i="0">
                          <a:solidFill>
                            <a:srgbClr val="1B2E3C"/>
                          </a:solidFill>
                          <a:latin typeface="Arial"/>
                        </a:rPr>
                        <a:t>Trọng lượng nhẹ, kích thước vừa tay học sinh dễ cầm nắm</a:t>
                      </a:r>
                    </a:p>
                  </a:txBody>
                  <a:tcPr marT="50800" marB="50800" marL="76200" marR="76200" anchor="ctr">
                    <a:solidFill>
                      <a:srgbClr val="F5F8FA"/>
                    </a:solidFill>
                  </a:tcPr>
                </a:tc>
              </a:tr>
              <a:tr h="351692">
                <a:tc>
                  <a:txBody>
                    <a:bodyPr/>
                    <a:lstStyle/>
                    <a:p>
                      <a:pPr algn="l"/>
                      <a:r>
                        <a:rPr sz="1000" b="1" i="0">
                          <a:solidFill>
                            <a:srgbClr val="1B2E3C"/>
                          </a:solidFill>
                          <a:latin typeface="Arial"/>
                        </a:rPr>
                        <a:t>4. An toàn khi sử dụng</a:t>
                      </a:r>
                    </a:p>
                  </a:txBody>
                  <a:tcPr marT="50800" marB="50800" marL="76200" marR="76200" anchor="ctr">
                    <a:solidFill>
                      <a:srgbClr val="FFFFFF"/>
                    </a:solidFill>
                  </a:tcPr>
                </a:tc>
                <a:tc>
                  <a:txBody>
                    <a:bodyPr/>
                    <a:lstStyle/>
                    <a:p>
                      <a:pPr algn="ctr"/>
                      <a:r>
                        <a:rPr sz="1000" b="1" i="0">
                          <a:solidFill>
                            <a:srgbClr val="1B2E3C"/>
                          </a:solidFill>
                          <a:latin typeface="Arial"/>
                        </a:rPr>
                        <a:t>10 điểm</a:t>
                      </a:r>
                    </a:p>
                  </a:txBody>
                  <a:tcPr marT="50800" marB="50800" marL="76200" marR="76200" anchor="ctr">
                    <a:solidFill>
                      <a:srgbClr val="FFFFFF"/>
                    </a:solidFill>
                  </a:tcPr>
                </a:tc>
                <a:tc>
                  <a:txBody>
                    <a:bodyPr/>
                    <a:lstStyle/>
                    <a:p>
                      <a:pPr algn="l"/>
                      <a:r>
                        <a:rPr sz="950" b="0" i="0">
                          <a:solidFill>
                            <a:srgbClr val="1B2E3C"/>
                          </a:solidFill>
                          <a:latin typeface="Arial"/>
                        </a:rPr>
                        <a:t>Các cạnh cắt từ vỏ chai được mài nhẵn mịn màng hoàn toàn</a:t>
                      </a:r>
                    </a:p>
                  </a:txBody>
                  <a:tcPr marT="50800" marB="50800" marL="76200" marR="76200" anchor="ctr">
                    <a:solidFill>
                      <a:srgbClr val="FFFFFF"/>
                    </a:solidFill>
                  </a:tcPr>
                </a:tc>
              </a:tr>
              <a:tr h="351692">
                <a:tc>
                  <a:txBody>
                    <a:bodyPr/>
                    <a:lstStyle/>
                    <a:p>
                      <a:pPr algn="l"/>
                      <a:r>
                        <a:rPr sz="1000" b="1" i="0">
                          <a:solidFill>
                            <a:srgbClr val="1B2E3C"/>
                          </a:solidFill>
                          <a:latin typeface="Arial"/>
                        </a:rPr>
                        <a:t>5. Tính sáng tạo trong thiết kế</a:t>
                      </a:r>
                    </a:p>
                  </a:txBody>
                  <a:tcPr marT="50800" marB="50800" marL="76200" marR="76200" anchor="ctr">
                    <a:solidFill>
                      <a:srgbClr val="F5F8FA"/>
                    </a:solidFill>
                  </a:tcPr>
                </a:tc>
                <a:tc>
                  <a:txBody>
                    <a:bodyPr/>
                    <a:lstStyle/>
                    <a:p>
                      <a:pPr algn="ctr"/>
                      <a:r>
                        <a:rPr sz="1000" b="1" i="0">
                          <a:solidFill>
                            <a:srgbClr val="1B2E3C"/>
                          </a:solidFill>
                          <a:latin typeface="Arial"/>
                        </a:rPr>
                        <a:t>10 điểm</a:t>
                      </a:r>
                    </a:p>
                  </a:txBody>
                  <a:tcPr marT="50800" marB="50800" marL="76200" marR="76200" anchor="ctr">
                    <a:solidFill>
                      <a:srgbClr val="F5F8FA"/>
                    </a:solidFill>
                  </a:tcPr>
                </a:tc>
                <a:tc>
                  <a:txBody>
                    <a:bodyPr/>
                    <a:lstStyle/>
                    <a:p>
                      <a:pPr algn="l"/>
                      <a:r>
                        <a:rPr sz="950" b="0" i="0">
                          <a:solidFill>
                            <a:srgbClr val="1B2E3C"/>
                          </a:solidFill>
                          <a:latin typeface="Arial"/>
                        </a:rPr>
                        <a:t>Thiết kế độc đáo, tận dụng phế liệu bảo vệ môi trường</a:t>
                      </a:r>
                    </a:p>
                  </a:txBody>
                  <a:tcPr marT="50800" marB="50800" marL="76200" marR="76200" anchor="ctr">
                    <a:solidFill>
                      <a:srgbClr val="F5F8FA"/>
                    </a:solidFill>
                  </a:tcPr>
                </a:tc>
              </a:tr>
              <a:tr h="351692">
                <a:tc>
                  <a:txBody>
                    <a:bodyPr/>
                    <a:lstStyle/>
                    <a:p>
                      <a:pPr algn="l"/>
                      <a:r>
                        <a:rPr sz="1000" b="1" i="0">
                          <a:solidFill>
                            <a:srgbClr val="20A4B3"/>
                          </a:solidFill>
                          <a:latin typeface="Arial"/>
                        </a:rPr>
                        <a:t>II. BÀI THUYẾT TRÌNH VÀ BẢO VỆ</a:t>
                      </a:r>
                    </a:p>
                  </a:txBody>
                  <a:tcPr marT="50800" marB="50800" marL="76200" marR="76200" anchor="ctr">
                    <a:solidFill>
                      <a:srgbClr val="DCEBEE"/>
                    </a:solidFill>
                  </a:tcPr>
                </a:tc>
                <a:tc>
                  <a:txBody>
                    <a:bodyPr/>
                    <a:lstStyle/>
                    <a:p>
                      <a:pPr algn="ctr"/>
                      <a:r>
                        <a:rPr sz="1000" b="1" i="0">
                          <a:solidFill>
                            <a:srgbClr val="20A4B3"/>
                          </a:solidFill>
                          <a:latin typeface="Arial"/>
                        </a:rPr>
                        <a:t>50 điểm</a:t>
                      </a:r>
                    </a:p>
                  </a:txBody>
                  <a:tcPr marT="50800" marB="50800" marL="76200" marR="76200" anchor="ctr">
                    <a:solidFill>
                      <a:srgbClr val="DCEBEE"/>
                    </a:solidFill>
                  </a:tcPr>
                </a:tc>
                <a:tc>
                  <a:txBody>
                    <a:bodyPr/>
                    <a:lstStyle/>
                    <a:p>
                      <a:pPr algn="l"/>
                      <a:r>
                        <a:rPr sz="950" b="1" i="0">
                          <a:solidFill>
                            <a:srgbClr val="20A4B3"/>
                          </a:solidFill>
                          <a:latin typeface="Arial"/>
                        </a:rPr>
                        <a:t>Tính điểm dựa trên kỹ năng làm việc nhóm và bảo vệ</a:t>
                      </a:r>
                    </a:p>
                  </a:txBody>
                  <a:tcPr marT="50800" marB="50800" marL="76200" marR="76200" anchor="ctr">
                    <a:solidFill>
                      <a:srgbClr val="DCEBEE"/>
                    </a:solidFill>
                  </a:tcPr>
                </a:tc>
              </a:tr>
              <a:tr h="351692">
                <a:tc>
                  <a:txBody>
                    <a:bodyPr/>
                    <a:lstStyle/>
                    <a:p>
                      <a:pPr algn="l"/>
                      <a:r>
                        <a:rPr sz="1000" b="1" i="0">
                          <a:solidFill>
                            <a:srgbClr val="1B2E3C"/>
                          </a:solidFill>
                          <a:latin typeface="Arial"/>
                        </a:rPr>
                        <a:t>6. Hiểu biết về thiết kế</a:t>
                      </a:r>
                    </a:p>
                  </a:txBody>
                  <a:tcPr marT="50800" marB="50800" marL="76200" marR="76200" anchor="ctr">
                    <a:solidFill>
                      <a:srgbClr val="F5F8FA"/>
                    </a:solidFill>
                  </a:tcPr>
                </a:tc>
                <a:tc>
                  <a:txBody>
                    <a:bodyPr/>
                    <a:lstStyle/>
                    <a:p>
                      <a:pPr algn="ctr"/>
                      <a:r>
                        <a:rPr sz="1000" b="1" i="0">
                          <a:solidFill>
                            <a:srgbClr val="1B2E3C"/>
                          </a:solidFill>
                          <a:latin typeface="Arial"/>
                        </a:rPr>
                        <a:t>10 điểm</a:t>
                      </a:r>
                    </a:p>
                  </a:txBody>
                  <a:tcPr marT="50800" marB="50800" marL="76200" marR="76200" anchor="ctr">
                    <a:solidFill>
                      <a:srgbClr val="F5F8FA"/>
                    </a:solidFill>
                  </a:tcPr>
                </a:tc>
                <a:tc>
                  <a:txBody>
                    <a:bodyPr/>
                    <a:lstStyle/>
                    <a:p>
                      <a:pPr algn="l"/>
                      <a:r>
                        <a:rPr sz="950" b="0" i="0">
                          <a:solidFill>
                            <a:srgbClr val="1B2E3C"/>
                          </a:solidFill>
                          <a:latin typeface="Arial"/>
                        </a:rPr>
                        <a:t>Nêu rõ cấu tạo, cơ sở khoa học thấu kính hội tụ, f, G</a:t>
                      </a:r>
                    </a:p>
                  </a:txBody>
                  <a:tcPr marT="50800" marB="50800" marL="76200" marR="76200" anchor="ctr">
                    <a:solidFill>
                      <a:srgbClr val="F5F8FA"/>
                    </a:solidFill>
                  </a:tcPr>
                </a:tc>
              </a:tr>
              <a:tr h="351692">
                <a:tc>
                  <a:txBody>
                    <a:bodyPr/>
                    <a:lstStyle/>
                    <a:p>
                      <a:pPr algn="l"/>
                      <a:r>
                        <a:rPr sz="1000" b="1" i="0">
                          <a:solidFill>
                            <a:srgbClr val="1B2E3C"/>
                          </a:solidFill>
                          <a:latin typeface="Arial"/>
                        </a:rPr>
                        <a:t>7. Sáng tạo &amp; Cải tiến thiết kế</a:t>
                      </a:r>
                    </a:p>
                  </a:txBody>
                  <a:tcPr marT="50800" marB="50800" marL="76200" marR="76200" anchor="ctr">
                    <a:solidFill>
                      <a:srgbClr val="FFFFFF"/>
                    </a:solidFill>
                  </a:tcPr>
                </a:tc>
                <a:tc>
                  <a:txBody>
                    <a:bodyPr/>
                    <a:lstStyle/>
                    <a:p>
                      <a:pPr algn="ctr"/>
                      <a:r>
                        <a:rPr sz="1000" b="1" i="0">
                          <a:solidFill>
                            <a:srgbClr val="1B2E3C"/>
                          </a:solidFill>
                          <a:latin typeface="Arial"/>
                        </a:rPr>
                        <a:t>10 điểm</a:t>
                      </a:r>
                    </a:p>
                  </a:txBody>
                  <a:tcPr marT="50800" marB="50800" marL="76200" marR="76200" anchor="ctr">
                    <a:solidFill>
                      <a:srgbClr val="FFFFFF"/>
                    </a:solidFill>
                  </a:tcPr>
                </a:tc>
                <a:tc>
                  <a:txBody>
                    <a:bodyPr/>
                    <a:lstStyle/>
                    <a:p>
                      <a:pPr algn="l"/>
                      <a:r>
                        <a:rPr sz="950" b="0" i="0">
                          <a:solidFill>
                            <a:srgbClr val="1B2E3C"/>
                          </a:solidFill>
                          <a:latin typeface="Arial"/>
                        </a:rPr>
                        <a:t>Đề xuất các giải pháp cấu tạo độc đáo, xử lý thông minh</a:t>
                      </a:r>
                    </a:p>
                  </a:txBody>
                  <a:tcPr marT="50800" marB="50800" marL="76200" marR="76200" anchor="ctr">
                    <a:solidFill>
                      <a:srgbClr val="FFFFFF"/>
                    </a:solidFill>
                  </a:tcPr>
                </a:tc>
              </a:tr>
              <a:tr h="351692">
                <a:tc>
                  <a:txBody>
                    <a:bodyPr/>
                    <a:lstStyle/>
                    <a:p>
                      <a:pPr algn="l"/>
                      <a:r>
                        <a:rPr sz="1000" b="1" i="0">
                          <a:solidFill>
                            <a:srgbClr val="1B2E3C"/>
                          </a:solidFill>
                          <a:latin typeface="Arial"/>
                        </a:rPr>
                        <a:t>8. Tính khả thi &amp; Bền vững</a:t>
                      </a:r>
                    </a:p>
                  </a:txBody>
                  <a:tcPr marT="50800" marB="50800" marL="76200" marR="76200" anchor="ctr">
                    <a:solidFill>
                      <a:srgbClr val="F5F8FA"/>
                    </a:solidFill>
                  </a:tcPr>
                </a:tc>
                <a:tc>
                  <a:txBody>
                    <a:bodyPr/>
                    <a:lstStyle/>
                    <a:p>
                      <a:pPr algn="ctr"/>
                      <a:r>
                        <a:rPr sz="1000" b="1" i="0">
                          <a:solidFill>
                            <a:srgbClr val="1B2E3C"/>
                          </a:solidFill>
                          <a:latin typeface="Arial"/>
                        </a:rPr>
                        <a:t>10 điểm</a:t>
                      </a:r>
                    </a:p>
                  </a:txBody>
                  <a:tcPr marT="50800" marB="50800" marL="76200" marR="76200" anchor="ctr">
                    <a:solidFill>
                      <a:srgbClr val="F5F8FA"/>
                    </a:solidFill>
                  </a:tcPr>
                </a:tc>
                <a:tc>
                  <a:txBody>
                    <a:bodyPr/>
                    <a:lstStyle/>
                    <a:p>
                      <a:pPr algn="l"/>
                      <a:r>
                        <a:rPr sz="950" b="0" i="0">
                          <a:solidFill>
                            <a:srgbClr val="1B2E3C"/>
                          </a:solidFill>
                          <a:latin typeface="Arial"/>
                        </a:rPr>
                        <a:t>Sản phẩm thực tế hoạt động bền, vật liệu thân thiện môi trường</a:t>
                      </a:r>
                    </a:p>
                  </a:txBody>
                  <a:tcPr marT="50800" marB="50800" marL="76200" marR="76200" anchor="ctr">
                    <a:solidFill>
                      <a:srgbClr val="F5F8FA"/>
                    </a:solidFill>
                  </a:tcPr>
                </a:tc>
              </a:tr>
              <a:tr h="351692">
                <a:tc>
                  <a:txBody>
                    <a:bodyPr/>
                    <a:lstStyle/>
                    <a:p>
                      <a:pPr algn="l"/>
                      <a:r>
                        <a:rPr sz="1000" b="1" i="0">
                          <a:solidFill>
                            <a:srgbClr val="1B2E3C"/>
                          </a:solidFill>
                          <a:latin typeface="Arial"/>
                        </a:rPr>
                        <a:t>9. Kỹ năng thuyết trình nhóm</a:t>
                      </a:r>
                    </a:p>
                  </a:txBody>
                  <a:tcPr marT="50800" marB="50800" marL="76200" marR="76200" anchor="ctr">
                    <a:solidFill>
                      <a:srgbClr val="FFFFFF"/>
                    </a:solidFill>
                  </a:tcPr>
                </a:tc>
                <a:tc>
                  <a:txBody>
                    <a:bodyPr/>
                    <a:lstStyle/>
                    <a:p>
                      <a:pPr algn="ctr"/>
                      <a:r>
                        <a:rPr sz="1000" b="1" i="0">
                          <a:solidFill>
                            <a:srgbClr val="1B2E3C"/>
                          </a:solidFill>
                          <a:latin typeface="Arial"/>
                        </a:rPr>
                        <a:t>10 điểm</a:t>
                      </a:r>
                    </a:p>
                  </a:txBody>
                  <a:tcPr marT="50800" marB="50800" marL="76200" marR="76200" anchor="ctr">
                    <a:solidFill>
                      <a:srgbClr val="FFFFFF"/>
                    </a:solidFill>
                  </a:tcPr>
                </a:tc>
                <a:tc>
                  <a:txBody>
                    <a:bodyPr/>
                    <a:lstStyle/>
                    <a:p>
                      <a:pPr algn="l"/>
                      <a:r>
                        <a:rPr sz="950" b="0" i="0">
                          <a:solidFill>
                            <a:srgbClr val="1B2E3C"/>
                          </a:solidFill>
                          <a:latin typeface="Arial"/>
                        </a:rPr>
                        <a:t>Tự tin, mạch lạc, trực quan, phân chia thành viên hợp lý</a:t>
                      </a:r>
                    </a:p>
                  </a:txBody>
                  <a:tcPr marT="50800" marB="50800" marL="76200" marR="76200" anchor="ctr">
                    <a:solidFill>
                      <a:srgbClr val="FFFFFF"/>
                    </a:solidFill>
                  </a:tcPr>
                </a:tc>
              </a:tr>
              <a:tr h="351696">
                <a:tc>
                  <a:txBody>
                    <a:bodyPr/>
                    <a:lstStyle/>
                    <a:p>
                      <a:pPr algn="l"/>
                      <a:r>
                        <a:rPr sz="1000" b="1" i="0">
                          <a:solidFill>
                            <a:srgbClr val="1B2E3C"/>
                          </a:solidFill>
                          <a:latin typeface="Arial"/>
                        </a:rPr>
                        <a:t>10. Khả năng trả lời phản biện</a:t>
                      </a:r>
                    </a:p>
                  </a:txBody>
                  <a:tcPr marT="50800" marB="50800" marL="76200" marR="76200" anchor="ctr">
                    <a:solidFill>
                      <a:srgbClr val="F5F8FA"/>
                    </a:solidFill>
                  </a:tcPr>
                </a:tc>
                <a:tc>
                  <a:txBody>
                    <a:bodyPr/>
                    <a:lstStyle/>
                    <a:p>
                      <a:pPr algn="ctr"/>
                      <a:r>
                        <a:rPr sz="1000" b="1" i="0">
                          <a:solidFill>
                            <a:srgbClr val="1B2E3C"/>
                          </a:solidFill>
                          <a:latin typeface="Arial"/>
                        </a:rPr>
                        <a:t>10 điểm</a:t>
                      </a:r>
                    </a:p>
                  </a:txBody>
                  <a:tcPr marT="50800" marB="50800" marL="76200" marR="76200" anchor="ctr">
                    <a:solidFill>
                      <a:srgbClr val="F5F8FA"/>
                    </a:solidFill>
                  </a:tcPr>
                </a:tc>
                <a:tc>
                  <a:txBody>
                    <a:bodyPr/>
                    <a:lstStyle/>
                    <a:p>
                      <a:pPr algn="l"/>
                      <a:r>
                        <a:rPr sz="950" b="0" i="0">
                          <a:solidFill>
                            <a:srgbClr val="1B2E3C"/>
                          </a:solidFill>
                          <a:latin typeface="Arial"/>
                        </a:rPr>
                        <a:t>Giải đáp chính xác, tự tin các câu hỏi của giáo viên và nhóm bạn</a:t>
                      </a:r>
                    </a:p>
                  </a:txBody>
                  <a:tcPr marT="50800" marB="50800" marL="76200" marR="76200" anchor="ctr">
                    <a:solidFill>
                      <a:srgbClr val="F5F8FA"/>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