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Chào mừng các thầy cô đến với bài giảng 'Chuyện người con gái Nam Xương'. Đây là bài học đầu tiên (Văn bản 1) thuộc Bài 1: 'Thế giới kì ảo' với tổng thời lượng toàn bài là 13 tiết. Bài giảng được thiết kế theo chuẩn Chương trình GDPT 2018, bám sát sách Ngữ văn lớp 9 bộ Kết nối tri thức. Trong tiết học này, chúng ta sẽ hướng dẫn học sinh tiếp cận tác phẩm không chỉ ở góc độ nội dung, nghệ thuật truyền thống mà còn tích hợp các năng lực số và ý thức trách nhiệm gia đình, xã hội thời kỳ hiện đại.</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này trình bày mục tiêu bài học được cụ thể hóa theo định hướng phát triển phẩm chất và năng lực của Chương trình 2018. Hãy nhấn mạnh năng lực đặc thù là đọc hiểu thể loại truyện truyền kì và phân tích nhân vật trong tính chỉnh thể. Đồng thời, giáo viên chú ý nội dung lồng ghép Quốc phòng an ninh (hậu quả của chiến tranh phong kiến) và Lồng ghép di sản địa phương (Đền thờ Vũ Nương ở Hà Nam) giúp giờ học Ngữ văn thêm sinh động, thực tế.</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khởi động thông qua trò chơi 'Thả thơ' nhằm khơi gợi tri thức nền của học sinh về chủ đề người phụ nữ trong xã hội cũ. Giáo viên yêu cầu học sinh điền các từ còn thiếu trong ngoặc vuông. Học sinh có thể sử dụng điện thoại tra cứu nhanh nếu không nhớ chính xác. Từ những cảm nhận ban đầu về thân phận 'bạc mệnh' của người phụ nữ thời phong kiến, giáo viên dẫn dắt vào bài mới, giới thiệu bối cảnh lịch sử xã hội thế kỷ XVI đầy biến động.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Phần tìm hiểu chung giới thiệu chân dung tác giả Nguyễn Dữ và áng 'Thiên cổ kì bút' Truyền kì mạn lục. Giáo viên hướng dẫn học sinh kết hợp kiến thức SGK và kết quả tra cứu tại nhà để điền các ý chính. Nhấn mạnh hoàn cảnh lịch sử thế kỷ XVI đầy biến động ảnh hưởng đến tư tưởng từ quan ẩn dật của Nguyễn Dữ. Khái quát xuất xứ của văn bản dựa trên cốt truyện cổ tích 'Vợ chàng Trương' nhưng đã được Nguyễn Dữ sáng tạo nghệ thuật vượt bậc.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này giúp học sinh nắm vững cốt truyện thông qua việc sắp xếp và ghi nhớ 7 sự việc cốt lõi của tác phẩm. Hãy tổ chức cho học sinh thảo luận cặp đôi để liên kết các sự việc từ 'thắt nút' (sự việc 1-4) đến 'mở nút và giải oan' (sự việc 5-7). Bố cục 3 phần của văn bản cũng đồng bộ chặt chẽ với tiến trình này: từ giới thiệu vẻ đẹp, đến bi kịch cái chết và kết thúc kì ảo.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này tập trung làm nổi bật vẻ đẹp phẩm chất truyền thống của Vũ Nương qua ba lát cắt thời gian/mối quan hệ quan trọng. Giáo viên hướng dẫn học sinh phân tích: 1) Khi làm vợ nàng khéo léo giữ gìn khuôn phép; 2) Khi tiễn chồng ra trận lời nói của nàng thể hiện ước mơ bình dị về cuộc sống hòa bình, không cầu danh lợi vinh hiển; 3) Khi chồng đi lính, nàng gánh vác cả gia đình, hiếu thảo với mẹ chồng, yêu thương con thơ. Từ đó, học sinh rút ra nhận xét Vũ Nương là biểu tượng cho vẻ đẹp hoàn mĩ của người phụ nữ Việt Nam truyền thống.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này phân tích nguyên nhân dẫn đến bi kịch của Vũ Nương. Giáo viên định hướng học sinh bóc tách từ nguyên nhân trực tiếp (chiếc bóng, lời con trẻ, thói ghen tuông của Trương Sinh) đến nguyên nhân gián tiếp (chiến tranh bắt lính chia lìa - tích hợp GDQP&amp;AN) và nguyên nhân sâu xa từ hệ thống lễ giáo phong kiến nam quyền tàn độc. Phần hộp màu đỏ phía dưới nhấn mạnh kết cục bi thương của nhân vật nhằm khơi dậy cảm xúc nghệ thuật và sự đồng cảm nơi người học.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Nội dung slide này phân tích không gian thời gian và vai trò của yếu tố kì ảo. Yêu cầu học sinh chỉ ra các yếu tố kì ảo: câu chuyện Phan Lang, thủy cung và sự hiện về bến Hoàng Giang. Đặc biệt chú ý phân tích ý nghĩa lưỡng tính của đoạn kết: Một mặt, nó đáp ứng khát vọng công lý giải oan của nhân dân; Mặt khác, nó là một kết thúc ngầm chứa bi kịch nhức nhối: Vũ Nương không thể trở về cõi trần, khẳng định nỗi đau mất mát trong hiện thực xã hội cũ là vĩnh viễn không thể bù đắp.</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Nội dung tổng kết bài học giúp học sinh khắc sâu hai phương diện: giá trị nội dung tư tưởng (nhân đạo, hiện thực) và đặc sắc nghệ thuật của Nguyễn Dữ. Đặc biệt, bên cột phải trình bày quy trình 4 bước đọc hiểu đặc trưng thể loại truyện truyền kì trung đại. Đây là tri thức phương pháp luận quan trọng giúp học sinh tự đọc hiểu các tác phẩm tiếp theo trong chủ đề 'Thế giới kì ảo' như văn bản 'Dế chọi' (Bồ Tùng Linh) hay các truyện truyền kì khác.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Luyện tập và Vận dụng nhằm định hướng học sinh kết nối bài học với cuộc sống. Ở phần Luyện tập, giáo viên hướng dẫn học sinh viết đoạn văn nghị luận văn học ngắn phân tích chiếc bóng. Chiếc bóng là biểu tượng nghệ thuật vô song của truyện. Ở phần Vận dụng, hướng dẫn học sinh liên hệ thực tế bạo lực gia đình ngày nay và thói gia trưởng phong kiến. Thông điệp cuối cùng hướng học sinh đến việc xây dựng gia đình hạnh phúc dựa trên sự tôn trọng và chia sẻ.</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5F0E6"/>
        </a:solidFill>
        <a:effectLst/>
      </p:bgPr>
    </p:bg>
    <p:spTree>
      <p:nvGrpSpPr>
        <p:cNvPr id="1" name=""/>
        <p:cNvGrpSpPr/>
        <p:nvPr/>
      </p:nvGrpSpPr>
      <p:grpSpPr/>
      <p:sp>
        <p:nvSpPr>
          <p:cNvPr id="2" name="Rectangle 1"/>
          <p:cNvSpPr/>
          <p:nvPr/>
        </p:nvSpPr>
        <p:spPr>
          <a:xfrm>
            <a:off x="365760" y="365760"/>
            <a:ext cx="11460175" cy="6126480"/>
          </a:xfrm>
          <a:prstGeom prst="rect">
            <a:avLst/>
          </a:prstGeom>
          <a:solidFill>
            <a:srgbClr val="FDFBF7"/>
          </a:solidFill>
          <a:ln w="317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463040"/>
            <a:ext cx="10362895" cy="4114800"/>
          </a:xfrm>
          <a:prstGeom prst="rect">
            <a:avLst/>
          </a:prstGeom>
          <a:noFill/>
        </p:spPr>
        <p:txBody>
          <a:bodyPr wrap="square">
            <a:spAutoFit/>
          </a:bodyPr>
          <a:lstStyle/>
          <a:p>
            <a:pPr algn="ctr"/>
            <a:r>
              <a:rPr sz="1600" b="1" i="0">
                <a:solidFill>
                  <a:srgbClr val="755D54"/>
                </a:solidFill>
                <a:latin typeface="Georgia"/>
              </a:rPr>
              <a:t>KẾ HOẠCH BÀI DẠY THEO ĐỊNH HƯỚNG PHÁT TRIỂN NĂNG LỰC (GDPT 2018)
</a:t>
            </a:r>
          </a:p>
          <a:p>
            <a:pPr algn="ctr">
              <a:spcBef>
                <a:spcPts val="1500"/>
              </a:spcBef>
              <a:spcAft>
                <a:spcPts val="1500"/>
              </a:spcAft>
            </a:pPr>
            <a:r>
              <a:rPr sz="3400" b="1" i="0">
                <a:solidFill>
                  <a:srgbClr val="B71C1C"/>
                </a:solidFill>
                <a:latin typeface="Georgia"/>
              </a:rPr>
              <a:t>CHUYỆN NGƯỜI CON GÁI NAM XƯƠNG
</a:t>
            </a:r>
            <a:r>
              <a:rPr sz="2000" b="0" i="1">
                <a:solidFill>
                  <a:srgbClr val="3E2723"/>
                </a:solidFill>
                <a:latin typeface="Georgia"/>
              </a:rPr>
              <a:t>(Nam Xương Nữ Tử Truyện — Nguyễn Dữ)</a:t>
            </a:r>
          </a:p>
          <a:p>
            <a:pPr algn="ctr">
              <a:spcBef>
                <a:spcPts val="3000"/>
              </a:spcBef>
            </a:pPr>
            <a:r>
              <a:rPr sz="1400" b="1" i="0">
                <a:solidFill>
                  <a:srgbClr val="3E2723"/>
                </a:solidFill>
                <a:latin typeface="Arial"/>
              </a:rPr>
              <a:t>MÔN: NGỮ VĂN LỚP 9 — BỘ SÁCH KẾT NỐI TRI THỨC VỚI CUỘC SỐNG
</a:t>
            </a:r>
            <a:r>
              <a:rPr sz="1300" b="0" i="0">
                <a:solidFill>
                  <a:srgbClr val="755D54"/>
                </a:solidFill>
                <a:latin typeface="Arial"/>
              </a:rPr>
              <a:t>Chủ đề bài học: Thế giới kì ảo (Thời lượng tổng thể: 13 tiết)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MỤC TIÊU BÀI HỌC: PHÁT TRIỂN NĂNG LỰC &amp; PHẨM CHẤT THEO GDPT 2018</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30352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B71C1C"/>
                </a:solidFill>
                <a:latin typeface="Georgia"/>
              </a:rPr>
              <a:t>NĂNG LỰC ĐẶC THÙ &amp; CHUNG</a:t>
            </a:r>
          </a:p>
          <a:p>
            <a:pPr>
              <a:spcBef>
                <a:spcPts val="800"/>
              </a:spcBef>
            </a:pPr>
            <a:r>
              <a:rPr sz="1300" b="1" i="0">
                <a:solidFill>
                  <a:srgbClr val="3E2723"/>
                </a:solidFill>
                <a:latin typeface="Arial"/>
              </a:rPr>
              <a:t>• Năng lực Văn học (Thể loại):</a:t>
            </a:r>
            <a:r>
              <a:rPr sz="1200" b="0" i="0">
                <a:solidFill>
                  <a:srgbClr val="3E2723"/>
                </a:solidFill>
                <a:latin typeface="Arial"/>
              </a:rPr>
              <a:t> Nhận biết đặc điểm truyện truyền kì (không gian, thời gian kì ảo, chi tiết nghệ thuật, cốt truyện tuyến tính).</a:t>
            </a:r>
          </a:p>
          <a:p>
            <a:pPr>
              <a:spcBef>
                <a:spcPts val="800"/>
              </a:spcBef>
            </a:pPr>
            <a:r>
              <a:rPr sz="1300" b="1" i="0">
                <a:solidFill>
                  <a:srgbClr val="3E2723"/>
                </a:solidFill>
                <a:latin typeface="Arial"/>
              </a:rPr>
              <a:t>• Năng lực Đọc hiểu:</a:t>
            </a:r>
            <a:r>
              <a:rPr sz="1200" b="0" i="0">
                <a:solidFill>
                  <a:srgbClr val="3E2723"/>
                </a:solidFill>
                <a:latin typeface="Arial"/>
              </a:rPr>
              <a:t> Phân tích vẻ đẹp phẩm chất và bi kịch oan khuất của Vũ Nương; lí giải thái độ và hành động của nhân vật Trương Sinh.</a:t>
            </a:r>
          </a:p>
          <a:p>
            <a:pPr>
              <a:spcBef>
                <a:spcPts val="800"/>
              </a:spcBef>
            </a:pPr>
            <a:r>
              <a:rPr sz="1300" b="1" i="0">
                <a:solidFill>
                  <a:srgbClr val="3E2723"/>
                </a:solidFill>
                <a:latin typeface="Arial"/>
              </a:rPr>
              <a:t>• Năng lực Số &amp; AI:</a:t>
            </a:r>
            <a:r>
              <a:rPr sz="1200" b="0" i="0">
                <a:solidFill>
                  <a:srgbClr val="3E2723"/>
                </a:solidFill>
                <a:latin typeface="Arial"/>
              </a:rPr>
              <a:t> Thực hành tìm kiếm, tổng hợp và kiểm chứng thông tin về tác giả, tác phẩm bằng công cụ số có trách nhiệm.</a:t>
            </a:r>
          </a:p>
          <a:p>
            <a:pPr>
              <a:spcBef>
                <a:spcPts val="800"/>
              </a:spcBef>
            </a:pPr>
            <a:r>
              <a:rPr sz="1300" b="1" i="0">
                <a:solidFill>
                  <a:srgbClr val="3E2723"/>
                </a:solidFill>
                <a:latin typeface="Arial"/>
              </a:rPr>
              <a:t>• Năng lực Chung:</a:t>
            </a:r>
            <a:r>
              <a:rPr sz="1200" b="0" i="0">
                <a:solidFill>
                  <a:srgbClr val="3E2723"/>
                </a:solidFill>
                <a:latin typeface="Arial"/>
              </a:rPr>
              <a:t> Tự học chủ động qua khâu chuẩn bị bài ở nhà; giao tiếp và hợp tác nhóm khi cùng thiết kế sản phẩm học tập số.</a:t>
            </a:r>
          </a:p>
        </p:txBody>
      </p:sp>
      <p:sp>
        <p:nvSpPr>
          <p:cNvPr id="5" name="Rounded Rectangle 4"/>
          <p:cNvSpPr/>
          <p:nvPr/>
        </p:nvSpPr>
        <p:spPr>
          <a:xfrm>
            <a:off x="6309360" y="1645920"/>
            <a:ext cx="53035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3E2723"/>
                </a:solidFill>
                <a:latin typeface="Georgia"/>
              </a:rPr>
              <a:t>PHẨM CHẤT &amp; GIÁO DỤC TÍCH HỢP</a:t>
            </a:r>
          </a:p>
          <a:p>
            <a:pPr>
              <a:spcBef>
                <a:spcPts val="800"/>
              </a:spcBef>
            </a:pPr>
            <a:r>
              <a:rPr sz="1300" b="1" i="0">
                <a:solidFill>
                  <a:srgbClr val="3E2723"/>
                </a:solidFill>
                <a:latin typeface="Arial"/>
              </a:rPr>
              <a:t>• Nhân ái &amp; Đồng cảm:</a:t>
            </a:r>
            <a:r>
              <a:rPr sz="1200" b="0" i="0">
                <a:solidFill>
                  <a:srgbClr val="3E2723"/>
                </a:solidFill>
                <a:latin typeface="Arial"/>
              </a:rPr>
              <a:t> Trân trọng phẩm chất tốt đẹp của người phụ nữ Việt Nam; đồng cảm sâu sắc với số phận bất hạnh của họ dưới chế độ cũ.</a:t>
            </a:r>
          </a:p>
          <a:p>
            <a:pPr>
              <a:spcBef>
                <a:spcPts val="800"/>
              </a:spcBef>
            </a:pPr>
            <a:r>
              <a:rPr sz="1300" b="1" i="0">
                <a:solidFill>
                  <a:srgbClr val="3E2723"/>
                </a:solidFill>
                <a:latin typeface="Arial"/>
              </a:rPr>
              <a:t>• Lồng ghép GDQP&amp;AN:</a:t>
            </a:r>
            <a:r>
              <a:rPr sz="1200" b="0" i="0">
                <a:solidFill>
                  <a:srgbClr val="3E2723"/>
                </a:solidFill>
                <a:latin typeface="Arial"/>
              </a:rPr>
              <a:t> Nhận thức bối cảnh chiến tranh phong kiến phi nghĩa là nguyên nhân gián tiếp gây chia lìa gia đình, dẫn đến tấn bi kịch oan khuất.</a:t>
            </a:r>
          </a:p>
          <a:p>
            <a:pPr>
              <a:spcBef>
                <a:spcPts val="800"/>
              </a:spcBef>
            </a:pPr>
            <a:r>
              <a:rPr sz="1300" b="1" i="0">
                <a:solidFill>
                  <a:srgbClr val="3E2723"/>
                </a:solidFill>
                <a:latin typeface="Arial"/>
              </a:rPr>
              <a:t>• Lồng ghép Di sản văn hóa:</a:t>
            </a:r>
            <a:r>
              <a:rPr sz="1200" b="0" i="0">
                <a:solidFill>
                  <a:srgbClr val="3E2723"/>
                </a:solidFill>
                <a:latin typeface="Arial"/>
              </a:rPr>
              <a:t> Giới thiệu di tích lịch sử quốc gia Đền bia bà Vũ Nương (Lý Nhân, Hà Nam), tích hợp tín ngưỡng thờ Mẫu truyền thống.</a:t>
            </a:r>
          </a:p>
          <a:p>
            <a:pPr>
              <a:spcBef>
                <a:spcPts val="800"/>
              </a:spcBef>
            </a:pPr>
            <a:r>
              <a:rPr sz="1300" b="1" i="0">
                <a:solidFill>
                  <a:srgbClr val="3E2723"/>
                </a:solidFill>
                <a:latin typeface="Arial"/>
              </a:rPr>
              <a:t>• Trung thực &amp; Trách nhiệm:</a:t>
            </a:r>
            <a:r>
              <a:rPr sz="1200" b="0" i="0">
                <a:solidFill>
                  <a:srgbClr val="3E2723"/>
                </a:solidFill>
                <a:latin typeface="Arial"/>
              </a:rPr>
              <a:t> Ý thức trách nhiệm ứng xử bình đẳng giới trong gia đình; cam kết trung thực học thuật khi ứng dụng công nghệ và AI.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HOẠT ĐỘNG 1: KHỞI ĐỘNG — TRÒ CHƠI "THẢ THƠ" KÍCH HOẠT TRI THỨC NỀN</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554480"/>
            <a:ext cx="2560320" cy="2103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755D54"/>
                </a:solidFill>
                <a:latin typeface="Arial"/>
              </a:rPr>
              <a:t>1. Truyện Kiều (Nguyễn Du)</a:t>
            </a:r>
          </a:p>
          <a:p>
            <a:pPr>
              <a:spcBef>
                <a:spcPts val="1000"/>
              </a:spcBef>
            </a:pPr>
            <a:r>
              <a:rPr sz="1200" b="0" i="0">
                <a:solidFill>
                  <a:srgbClr val="3E2723"/>
                </a:solidFill>
                <a:latin typeface="Arial"/>
              </a:rPr>
              <a:t>“Đau đớn thay phận [ ĐÀN BÀ ]
Lời rằng bạc mệnh cũng là lời chung”</a:t>
            </a:r>
          </a:p>
        </p:txBody>
      </p:sp>
      <p:sp>
        <p:nvSpPr>
          <p:cNvPr id="5" name="Rounded Rectangle 4"/>
          <p:cNvSpPr/>
          <p:nvPr/>
        </p:nvSpPr>
        <p:spPr>
          <a:xfrm>
            <a:off x="3392424" y="1554480"/>
            <a:ext cx="2560320" cy="2103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755D54"/>
                </a:solidFill>
                <a:latin typeface="Arial"/>
              </a:rPr>
              <a:t>2. Ca dao dân gian</a:t>
            </a:r>
          </a:p>
          <a:p>
            <a:pPr>
              <a:spcBef>
                <a:spcPts val="1000"/>
              </a:spcBef>
            </a:pPr>
            <a:r>
              <a:rPr sz="1200" b="0" i="0">
                <a:solidFill>
                  <a:srgbClr val="3E2723"/>
                </a:solidFill>
                <a:latin typeface="Arial"/>
              </a:rPr>
              <a:t>“Thân em như tấm lụa đào
[ PHẤT PHƠ ] giữa chợ biết vào tay ai”</a:t>
            </a:r>
          </a:p>
        </p:txBody>
      </p:sp>
      <p:sp>
        <p:nvSpPr>
          <p:cNvPr id="6" name="Rounded Rectangle 5"/>
          <p:cNvSpPr/>
          <p:nvPr/>
        </p:nvSpPr>
        <p:spPr>
          <a:xfrm>
            <a:off x="6236208" y="1554480"/>
            <a:ext cx="2560320" cy="2103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755D54"/>
                </a:solidFill>
                <a:latin typeface="Arial"/>
              </a:rPr>
              <a:t>3. Bánh trôi nước (Hồ Xuân Hương)</a:t>
            </a:r>
          </a:p>
          <a:p>
            <a:pPr>
              <a:spcBef>
                <a:spcPts val="1000"/>
              </a:spcBef>
            </a:pPr>
            <a:r>
              <a:rPr sz="1200" b="0" i="0">
                <a:solidFill>
                  <a:srgbClr val="3E2723"/>
                </a:solidFill>
                <a:latin typeface="Arial"/>
              </a:rPr>
              <a:t>“Rắn nát mặc dầu tay kẻ nặn
Mà em vẫn giữ [ TẤM LÒNG SON ]”</a:t>
            </a:r>
          </a:p>
        </p:txBody>
      </p:sp>
      <p:sp>
        <p:nvSpPr>
          <p:cNvPr id="7" name="Rounded Rectangle 6"/>
          <p:cNvSpPr/>
          <p:nvPr/>
        </p:nvSpPr>
        <p:spPr>
          <a:xfrm>
            <a:off x="9079992" y="1554480"/>
            <a:ext cx="2560320" cy="2103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755D54"/>
                </a:solidFill>
                <a:latin typeface="Arial"/>
              </a:rPr>
              <a:t>4. Chinh phụ ngâm</a:t>
            </a:r>
          </a:p>
          <a:p>
            <a:pPr>
              <a:spcBef>
                <a:spcPts val="1000"/>
              </a:spcBef>
            </a:pPr>
            <a:r>
              <a:rPr sz="1200" b="0" i="0">
                <a:solidFill>
                  <a:srgbClr val="3E2723"/>
                </a:solidFill>
                <a:latin typeface="Arial"/>
              </a:rPr>
              <a:t>“Thuở trời đất nổi cơn gió bụi
Khách [ MÁ HỒNG ] nhiều nỗi truân chuyên”</a:t>
            </a:r>
          </a:p>
        </p:txBody>
      </p:sp>
      <p:sp>
        <p:nvSpPr>
          <p:cNvPr id="8" name="Rounded Rectangle 7"/>
          <p:cNvSpPr/>
          <p:nvPr/>
        </p:nvSpPr>
        <p:spPr>
          <a:xfrm>
            <a:off x="548640" y="3931920"/>
            <a:ext cx="11094415" cy="219456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B71C1C"/>
                </a:solidFill>
                <a:latin typeface="Georgia"/>
              </a:rPr>
              <a:t>CÂU HỎI GỢI MỞ &amp; HƯỚNG DẪN DẪN VÀO BÀI MỚI</a:t>
            </a:r>
          </a:p>
          <a:p>
            <a:pPr>
              <a:spcBef>
                <a:spcPts val="600"/>
              </a:spcBef>
            </a:pPr>
            <a:r>
              <a:rPr sz="1300" b="1" i="0">
                <a:solidFill>
                  <a:srgbClr val="3E2723"/>
                </a:solidFill>
                <a:latin typeface="Arial"/>
              </a:rPr>
              <a:t>1. Cảm nhận chung về người phụ nữ: </a:t>
            </a:r>
            <a:r>
              <a:rPr sz="1200" b="0" i="0">
                <a:solidFill>
                  <a:srgbClr val="3E2723"/>
                </a:solidFill>
                <a:latin typeface="Arial"/>
              </a:rPr>
              <a:t>Các câu thơ đều phản ánh số phận nhỏ nhoi, chịu nhiều đau khổ, truân chuyên, bất công trong cuộc sống nhưng vẫn ngời sáng tâm hồn trung hậu, thủy chung và giữ trọn tấm lòng son sắt.
</a:t>
            </a:r>
          </a:p>
          <a:p>
            <a:pPr>
              <a:spcBef>
                <a:spcPts val="400"/>
              </a:spcBef>
            </a:pPr>
            <a:r>
              <a:rPr sz="1300" b="1" i="0">
                <a:solidFill>
                  <a:srgbClr val="3E2723"/>
                </a:solidFill>
                <a:latin typeface="Arial"/>
              </a:rPr>
              <a:t>2. Dẫn vào tác phẩm: </a:t>
            </a:r>
            <a:r>
              <a:rPr sz="1200" b="0" i="0">
                <a:solidFill>
                  <a:srgbClr val="3E2723"/>
                </a:solidFill>
                <a:latin typeface="Arial"/>
              </a:rPr>
              <a:t>Bước sang thế kỉ XVI, khi xã hội phong kiến Việt Nam rơi vào khủng hoảng sâu sắc, số phận con người càng trở nên bấp bênh. Nguyễn Dữ đã mượn yếu tố kì ảo truyền kì và câu chuyện dân gian xưa để viết nên 'Chuyện người con gái Nam Xương', khắc họa sâu sắc bức tranh hiện thực và tiếng lòng nhân đạo đó.</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I. TÌM HIỂU CHUNG: TÁC GIẢ NGUYỄN DỮ &amp; TẬP "TRUYỀN KÌ MẠN LỤC"</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3035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B71C1C"/>
                </a:solidFill>
                <a:latin typeface="Georgia"/>
              </a:rPr>
              <a:t>CHÂN DUNG TÁC GIẢ NGUYỄN DỮ</a:t>
            </a:r>
          </a:p>
          <a:p>
            <a:pPr>
              <a:spcBef>
                <a:spcPts val="1000"/>
              </a:spcBef>
            </a:pPr>
            <a:r>
              <a:rPr sz="1300" b="1" i="0">
                <a:solidFill>
                  <a:srgbClr val="3E2723"/>
                </a:solidFill>
                <a:latin typeface="Arial"/>
              </a:rPr>
              <a:t>• Thời đại lịch sử:</a:t>
            </a:r>
            <a:r>
              <a:rPr sz="1200" b="0" i="0">
                <a:solidFill>
                  <a:srgbClr val="3E2723"/>
                </a:solidFill>
                <a:latin typeface="Arial"/>
              </a:rPr>
              <a:t> Sống ở thế kỉ XVI, giai đoạn chế độ phong kiến Việt Nam khủng hoảng sâu sắc, Lê - Mạc tranh hùng, chiến tranh liên miên.</a:t>
            </a:r>
          </a:p>
          <a:p>
            <a:pPr>
              <a:spcBef>
                <a:spcPts val="1000"/>
              </a:spcBef>
            </a:pPr>
            <a:r>
              <a:rPr sz="1300" b="1" i="0">
                <a:solidFill>
                  <a:srgbClr val="3E2723"/>
                </a:solidFill>
                <a:latin typeface="Arial"/>
              </a:rPr>
              <a:t>• Cuộc đời ẩn dật:</a:t>
            </a:r>
            <a:r>
              <a:rPr sz="1200" b="0" i="0">
                <a:solidFill>
                  <a:srgbClr val="3E2723"/>
                </a:solidFill>
                <a:latin typeface="Arial"/>
              </a:rPr>
              <a:t> Học rộng tài cao, đỗ đạt làm quan nhưng chỉ một thời gian ngắn rồi từ quan về quê phụng dưỡng mẹ già, sống ẩn dật ở núi rừng Hải Dương.</a:t>
            </a:r>
          </a:p>
          <a:p>
            <a:pPr>
              <a:spcBef>
                <a:spcPts val="1000"/>
              </a:spcBef>
            </a:pPr>
            <a:r>
              <a:rPr sz="1300" b="1" i="0">
                <a:solidFill>
                  <a:srgbClr val="3E2723"/>
                </a:solidFill>
                <a:latin typeface="Arial"/>
              </a:rPr>
              <a:t>• Đóng góp văn học:</a:t>
            </a:r>
            <a:r>
              <a:rPr sz="1200" b="0" i="0">
                <a:solidFill>
                  <a:srgbClr val="3E2723"/>
                </a:solidFill>
                <a:latin typeface="Arial"/>
              </a:rPr>
              <a:t> Là tác gia kiệt xuất trung đại, người có công đặt nền móng và đưa thể loại truyện truyền kì đạt đến đỉnh cao rực rỡ.</a:t>
            </a:r>
          </a:p>
          <a:p>
            <a:pPr>
              <a:spcBef>
                <a:spcPts val="1000"/>
              </a:spcBef>
            </a:pPr>
            <a:r>
              <a:rPr sz="1300" b="1" i="0">
                <a:solidFill>
                  <a:srgbClr val="3E2723"/>
                </a:solidFill>
                <a:latin typeface="Arial"/>
              </a:rPr>
              <a:t>• Phong cách nghệ thuật:</a:t>
            </a:r>
            <a:r>
              <a:rPr sz="1200" b="0" i="0">
                <a:solidFill>
                  <a:srgbClr val="3E2723"/>
                </a:solidFill>
                <a:latin typeface="Arial"/>
              </a:rPr>
              <a:t> Kết hợp tài tình yếu tố kì ảo với hiện thực xã hội, gửi gắm trọn vẹn tinh thần nhân đạo và niềm trắc ẩn sâu xa đối với con người.</a:t>
            </a:r>
          </a:p>
        </p:txBody>
      </p:sp>
      <p:sp>
        <p:nvSpPr>
          <p:cNvPr id="5" name="Rounded Rectangle 4"/>
          <p:cNvSpPr/>
          <p:nvPr/>
        </p:nvSpPr>
        <p:spPr>
          <a:xfrm>
            <a:off x="6309360" y="1645920"/>
            <a:ext cx="530352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3E2723"/>
                </a:solidFill>
                <a:latin typeface="Georgia"/>
              </a:rPr>
              <a:t>TẬP TRUYỆN "TRUYỀN KÌ MẠN LỤC"</a:t>
            </a:r>
          </a:p>
          <a:p>
            <a:pPr>
              <a:spcBef>
                <a:spcPts val="1000"/>
              </a:spcBef>
            </a:pPr>
            <a:r>
              <a:rPr sz="1300" b="1" i="0">
                <a:solidFill>
                  <a:srgbClr val="3E2723"/>
                </a:solidFill>
                <a:latin typeface="Arial"/>
              </a:rPr>
              <a:t>• Tên gọi &amp; Thể loại:</a:t>
            </a:r>
            <a:r>
              <a:rPr sz="1200" b="0" i="0">
                <a:solidFill>
                  <a:srgbClr val="3E2723"/>
                </a:solidFill>
                <a:latin typeface="Arial"/>
              </a:rPr>
              <a:t> 'Ghi chép tản mạn những chuyện kì lạ'. Thể loại truyền kì, viết bằng chữ Hán gồm 20 truyện, kết hợp văn xuôi xen lẫn thơ ca và lời bình.</a:t>
            </a:r>
          </a:p>
          <a:p>
            <a:pPr>
              <a:spcBef>
                <a:spcPts val="1000"/>
              </a:spcBef>
            </a:pPr>
            <a:r>
              <a:rPr sz="1300" b="1" i="0">
                <a:solidFill>
                  <a:srgbClr val="3E2723"/>
                </a:solidFill>
                <a:latin typeface="Arial"/>
              </a:rPr>
              <a:t>• Tôn vinh danh tiếng:</a:t>
            </a:r>
            <a:r>
              <a:rPr sz="1200" b="0" i="0">
                <a:solidFill>
                  <a:srgbClr val="3E2723"/>
                </a:solidFill>
                <a:latin typeface="Arial"/>
              </a:rPr>
              <a:t> Được danh sĩ Vũ Khâm Lân đánh giá là áng “thiên cổ kì bút” (bút viết kì lạ muôn đời), đỉnh cao sáng tạo của thể loại truyền kì trung đại.</a:t>
            </a:r>
          </a:p>
          <a:p>
            <a:pPr>
              <a:spcBef>
                <a:spcPts val="1000"/>
              </a:spcBef>
            </a:pPr>
            <a:r>
              <a:rPr sz="1300" b="1" i="0">
                <a:solidFill>
                  <a:srgbClr val="3E2723"/>
                </a:solidFill>
                <a:latin typeface="Arial"/>
              </a:rPr>
              <a:t>• Xuất xứ tác phẩm:</a:t>
            </a:r>
            <a:r>
              <a:rPr sz="1200" b="0" i="0">
                <a:solidFill>
                  <a:srgbClr val="3E2723"/>
                </a:solidFill>
                <a:latin typeface="Arial"/>
              </a:rPr>
              <a:t> 'Chuyện người con gái Nam Xương' là truyện thứ 16 trong tập truyện, có nguồn gốc từ câu chuyện cổ tích dân gian 'Vợ chàng Trương'.</a:t>
            </a:r>
          </a:p>
          <a:p>
            <a:pPr>
              <a:spcBef>
                <a:spcPts val="1000"/>
              </a:spcBef>
            </a:pPr>
            <a:r>
              <a:rPr sz="1300" b="1" i="0">
                <a:solidFill>
                  <a:srgbClr val="3E2723"/>
                </a:solidFill>
                <a:latin typeface="Arial"/>
              </a:rPr>
              <a:t>• Giá trị bao quát:</a:t>
            </a:r>
            <a:r>
              <a:rPr sz="1200" b="0" i="0">
                <a:solidFill>
                  <a:srgbClr val="3E2723"/>
                </a:solidFill>
                <a:latin typeface="Arial"/>
              </a:rPr>
              <a:t> Thể hiện niềm xót xa thương cảm đối với số phận người phụ nữ trong xã hội cũ và tấm lòng trân trọng, nâng niu những phẩm chất tốt đẹp của họ.</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II. ĐỌC - HIỂU VĂN BẢN: CỐT TRUYỆN TUYẾN TÍNH QUA 7 SỰ KIỆN CHÍNH</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30352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B71C1C"/>
                </a:solidFill>
                <a:latin typeface="Georgia"/>
              </a:rPr>
              <a:t>TRÌNH TỰ SỰ KIỆN 1 - 4 (THẮT NÚT)</a:t>
            </a:r>
          </a:p>
          <a:p>
            <a:pPr>
              <a:spcBef>
                <a:spcPts val="800"/>
              </a:spcBef>
            </a:pPr>
            <a:r>
              <a:rPr sz="1200" b="1" i="0">
                <a:solidFill>
                  <a:srgbClr val="3E2723"/>
                </a:solidFill>
                <a:latin typeface="Arial"/>
              </a:rPr>
              <a:t>Sự việc 1: Giới thiệu nhân vật:</a:t>
            </a:r>
            <a:r>
              <a:rPr sz="1100" b="0" i="0">
                <a:solidFill>
                  <a:srgbClr val="3E2723"/>
                </a:solidFill>
                <a:latin typeface="Arial"/>
              </a:rPr>
              <a:t> Vũ Nương thùy mị nết na gả cho Trương Sinh nhà giàu nhưng có tính đa nghi, đối với vợ phòng ngừa quá mức.</a:t>
            </a:r>
          </a:p>
          <a:p>
            <a:pPr>
              <a:spcBef>
                <a:spcPts val="800"/>
              </a:spcBef>
            </a:pPr>
            <a:r>
              <a:rPr sz="1200" b="1" i="0">
                <a:solidFill>
                  <a:srgbClr val="3E2723"/>
                </a:solidFill>
                <a:latin typeface="Arial"/>
              </a:rPr>
              <a:t>Sự việc 2: Binh đao ngăn cách:</a:t>
            </a:r>
            <a:r>
              <a:rPr sz="1100" b="0" i="0">
                <a:solidFill>
                  <a:srgbClr val="3E2723"/>
                </a:solidFill>
                <a:latin typeface="Arial"/>
              </a:rPr>
              <a:t> Trương Sinh phải đi lính. Ở nhà Vũ Nương sinh con thơ, hết lòng phụng dưỡng mẹ chồng ốm đau, lo tang lễ chu đáo.</a:t>
            </a:r>
          </a:p>
          <a:p>
            <a:pPr>
              <a:spcBef>
                <a:spcPts val="800"/>
              </a:spcBef>
            </a:pPr>
            <a:r>
              <a:rPr sz="1200" b="1" i="0">
                <a:solidFill>
                  <a:srgbClr val="3E2723"/>
                </a:solidFill>
                <a:latin typeface="Arial"/>
              </a:rPr>
              <a:t>Sự việc 3: Tai họa nghi kị:</a:t>
            </a:r>
            <a:r>
              <a:rPr sz="1100" b="0" i="0">
                <a:solidFill>
                  <a:srgbClr val="3E2723"/>
                </a:solidFill>
                <a:latin typeface="Arial"/>
              </a:rPr>
              <a:t> Giặc tan Trương Sinh trở về nghe lời con nhỏ ngây ngốc nghi ngờ vợ thất tiết, đuổi nàng đi bất chấp mọi lời thanh minh.</a:t>
            </a:r>
          </a:p>
          <a:p>
            <a:pPr>
              <a:spcBef>
                <a:spcPts val="800"/>
              </a:spcBef>
            </a:pPr>
            <a:r>
              <a:rPr sz="1200" b="1" i="0">
                <a:solidFill>
                  <a:srgbClr val="3E2723"/>
                </a:solidFill>
                <a:latin typeface="Arial"/>
              </a:rPr>
              <a:t>Sự việc 4: Trầm mình minh oan:</a:t>
            </a:r>
            <a:r>
              <a:rPr sz="1100" b="0" i="0">
                <a:solidFill>
                  <a:srgbClr val="3E2723"/>
                </a:solidFill>
                <a:latin typeface="Arial"/>
              </a:rPr>
              <a:t> Vũ Nương đau đớn, tuyệt vọng bèn gieo mình xuống dòng sông Hoàng Giang tự vẫn để chứng minh tấm lòng trong sạch.</a:t>
            </a:r>
          </a:p>
        </p:txBody>
      </p:sp>
      <p:sp>
        <p:nvSpPr>
          <p:cNvPr id="5" name="Rounded Rectangle 4"/>
          <p:cNvSpPr/>
          <p:nvPr/>
        </p:nvSpPr>
        <p:spPr>
          <a:xfrm>
            <a:off x="6309360" y="1645920"/>
            <a:ext cx="53035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3E2723"/>
                </a:solidFill>
                <a:latin typeface="Georgia"/>
              </a:rPr>
              <a:t>TRÌNH TỰ SỰ KIỆN 5 - 7 (MỞ NÚT &amp; GIẢI OAN)</a:t>
            </a:r>
          </a:p>
          <a:p>
            <a:pPr>
              <a:spcBef>
                <a:spcPts val="1200"/>
              </a:spcBef>
            </a:pPr>
            <a:r>
              <a:rPr sz="1200" b="1" i="0">
                <a:solidFill>
                  <a:srgbClr val="B71C1C"/>
                </a:solidFill>
                <a:latin typeface="Arial"/>
              </a:rPr>
              <a:t>Sự việc 5: Sự thật sáng tỏ:</a:t>
            </a:r>
            <a:r>
              <a:rPr sz="1100" b="0" i="0">
                <a:solidFill>
                  <a:srgbClr val="3E2723"/>
                </a:solidFill>
                <a:latin typeface="Arial"/>
              </a:rPr>
              <a:t> Một đêm dưới đèn dầu, Trương Sinh được con chỉ cái bóng trên tường gọi là cha, bấy giờ chàng mới hiểu ra vợ bị oan.</a:t>
            </a:r>
          </a:p>
          <a:p>
            <a:pPr>
              <a:spcBef>
                <a:spcPts val="1200"/>
              </a:spcBef>
            </a:pPr>
            <a:r>
              <a:rPr sz="1200" b="1" i="0">
                <a:solidFill>
                  <a:srgbClr val="B71C1C"/>
                </a:solidFill>
                <a:latin typeface="Arial"/>
              </a:rPr>
              <a:t>Sự việc 6: Thủy cung hội ngộ:</a:t>
            </a:r>
            <a:r>
              <a:rPr sz="1100" b="0" i="0">
                <a:solidFill>
                  <a:srgbClr val="3E2723"/>
                </a:solidFill>
                <a:latin typeface="Arial"/>
              </a:rPr>
              <a:t> Phan Lang gặp nạn được rùa thần Linh Phi cứu, lạc vào thủy cung gặp Vũ Nương, nàng gửi trâm vàng cùng lời nhắn về.</a:t>
            </a:r>
          </a:p>
          <a:p>
            <a:pPr>
              <a:spcBef>
                <a:spcPts val="1200"/>
              </a:spcBef>
            </a:pPr>
            <a:r>
              <a:rPr sz="1200" b="1" i="0">
                <a:solidFill>
                  <a:srgbClr val="B71C1C"/>
                </a:solidFill>
                <a:latin typeface="Arial"/>
              </a:rPr>
              <a:t>Sự việc 7: Lập đàn giải oan:</a:t>
            </a:r>
            <a:r>
              <a:rPr sz="1100" b="0" i="0">
                <a:solidFill>
                  <a:srgbClr val="3E2723"/>
                </a:solidFill>
                <a:latin typeface="Arial"/>
              </a:rPr>
              <a:t> Trương Sinh lập đàn giải oan trên bến Hoàng Giang, Vũ Nương hiện về lộng lẫy giữa dòng sông rồi biến mất vĩnh viễn.</a:t>
            </a:r>
          </a:p>
          <a:p>
            <a:pPr>
              <a:spcBef>
                <a:spcPts val="2500"/>
              </a:spcBef>
            </a:pPr>
            <a:r>
              <a:rPr sz="1200" b="1" i="0">
                <a:solidFill>
                  <a:srgbClr val="3E2723"/>
                </a:solidFill>
                <a:latin typeface="Arial"/>
              </a:rPr>
              <a:t>★ Cấu trúc bố cục tác phẩm: </a:t>
            </a:r>
            <a:r>
              <a:rPr sz="1100" b="0" i="1">
                <a:solidFill>
                  <a:srgbClr val="755D54"/>
                </a:solidFill>
                <a:latin typeface="Arial"/>
              </a:rPr>
              <a:t>Chia làm 3 phần gắn liền với diễn biến cốt truyện: Phần 1 (Vẻ đẹp Vũ Nương) -&gt; Phần 2 (Bi kịch oan khuất) -&gt; Phần 3 (Lập đàn giải oan và sự ra đi).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III. NHÂN VẬT VŨ NƯƠNG: VẺ ĐẸP PHẨM CHẤT TRUYỀN THỐNG</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347472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B71C1C"/>
                </a:solidFill>
                <a:latin typeface="Georgia"/>
              </a:rPr>
              <a:t>1. KHI LÀM VỢ
</a:t>
            </a:r>
            <a:r>
              <a:rPr sz="1100" b="0" i="1">
                <a:solidFill>
                  <a:srgbClr val="755D54"/>
                </a:solidFill>
                <a:latin typeface="Georgia"/>
              </a:rPr>
              <a:t>Sự Giữ Gìn Khuôn Phép</a:t>
            </a:r>
          </a:p>
          <a:p>
            <a:pPr>
              <a:spcBef>
                <a:spcPts val="800"/>
              </a:spcBef>
            </a:pPr>
            <a:r>
              <a:rPr sz="1200" b="1" i="0">
                <a:solidFill>
                  <a:srgbClr val="3E2723"/>
                </a:solidFill>
                <a:latin typeface="Arial"/>
              </a:rPr>
              <a:t>Tư dung tốt đẹp: </a:t>
            </a:r>
            <a:r>
              <a:rPr sz="1100" b="0" i="0">
                <a:solidFill>
                  <a:srgbClr val="3E2723"/>
                </a:solidFill>
                <a:latin typeface="Arial"/>
              </a:rPr>
              <a:t>Họ tên đầy đủ là Vũ Thị Thiết, quê ở Nam Xương; là người phụ nữ thùy mị nết na, tư dung tốt đẹp.</a:t>
            </a:r>
          </a:p>
          <a:p>
            <a:pPr>
              <a:spcBef>
                <a:spcPts val="800"/>
              </a:spcBef>
            </a:pPr>
            <a:r>
              <a:rPr sz="1200" b="1" i="0">
                <a:solidFill>
                  <a:srgbClr val="3E2723"/>
                </a:solidFill>
                <a:latin typeface="Arial"/>
              </a:rPr>
              <a:t>Giữ gìn khuôn phép: </a:t>
            </a:r>
            <a:r>
              <a:rPr sz="1100" b="0" i="0">
                <a:solidFill>
                  <a:srgbClr val="3E2723"/>
                </a:solidFill>
                <a:latin typeface="Arial"/>
              </a:rPr>
              <a:t>Hiểu chồng có tính đa nghi, phòng ngừa quá sức nên nàng luôn giữ gìn khuôn phép, nhường nhịn đúng mực.</a:t>
            </a:r>
          </a:p>
          <a:p>
            <a:pPr>
              <a:spcBef>
                <a:spcPts val="800"/>
              </a:spcBef>
            </a:pPr>
            <a:r>
              <a:rPr sz="1200" b="1" i="0">
                <a:solidFill>
                  <a:srgbClr val="3E2723"/>
                </a:solidFill>
                <a:latin typeface="Arial"/>
              </a:rPr>
              <a:t>Hòa thuận gia đình: </a:t>
            </a:r>
            <a:r>
              <a:rPr sz="1100" b="0" i="0">
                <a:solidFill>
                  <a:srgbClr val="3E2723"/>
                </a:solidFill>
                <a:latin typeface="Arial"/>
              </a:rPr>
              <a:t>Chưa bao giờ để xảy ra thất hòa hay bất đồng lớn, khéo léo vun đắp cho hạnh phúc gia đình đầm ấm.</a:t>
            </a:r>
          </a:p>
        </p:txBody>
      </p:sp>
      <p:sp>
        <p:nvSpPr>
          <p:cNvPr id="5" name="Rounded Rectangle 4"/>
          <p:cNvSpPr/>
          <p:nvPr/>
        </p:nvSpPr>
        <p:spPr>
          <a:xfrm>
            <a:off x="4358030" y="1645920"/>
            <a:ext cx="34747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B71C1C"/>
                </a:solidFill>
                <a:latin typeface="Georgia"/>
              </a:rPr>
              <a:t>2. KHI TIỄN CHỒNG
</a:t>
            </a:r>
            <a:r>
              <a:rPr sz="1100" b="0" i="1">
                <a:solidFill>
                  <a:srgbClr val="755D54"/>
                </a:solidFill>
                <a:latin typeface="Georgia"/>
              </a:rPr>
              <a:t>Khát Vọng Bình Dị</a:t>
            </a:r>
          </a:p>
          <a:p>
            <a:pPr>
              <a:spcBef>
                <a:spcPts val="800"/>
              </a:spcBef>
            </a:pPr>
            <a:r>
              <a:rPr sz="1200" b="1" i="0">
                <a:solidFill>
                  <a:srgbClr val="3E2723"/>
                </a:solidFill>
                <a:latin typeface="Arial"/>
              </a:rPr>
              <a:t>Không cầu vinh hiển: </a:t>
            </a:r>
            <a:r>
              <a:rPr sz="1100" b="0" i="0">
                <a:solidFill>
                  <a:srgbClr val="3E2723"/>
                </a:solidFill>
                <a:latin typeface="Arial"/>
              </a:rPr>
              <a:t>Lời chia tay đầy xúc động: không mong đeo ấn phong hầu, không màng vinh hoa phú quý phú quý.</a:t>
            </a:r>
          </a:p>
          <a:p>
            <a:pPr>
              <a:spcBef>
                <a:spcPts val="800"/>
              </a:spcBef>
            </a:pPr>
            <a:r>
              <a:rPr sz="1200" b="1" i="0">
                <a:solidFill>
                  <a:srgbClr val="3E2723"/>
                </a:solidFill>
                <a:latin typeface="Arial"/>
              </a:rPr>
              <a:t>Mong chồng bình yên: </a:t>
            </a:r>
            <a:r>
              <a:rPr sz="1100" b="0" i="0">
                <a:solidFill>
                  <a:srgbClr val="3E2723"/>
                </a:solidFill>
                <a:latin typeface="Arial"/>
              </a:rPr>
              <a:t>Chỉ mong chồng giữ tròn bổn phận, mang về hai chữ bình yên sau những hiểm nguy gian khổ nơi chiến địa.</a:t>
            </a:r>
          </a:p>
          <a:p>
            <a:pPr>
              <a:spcBef>
                <a:spcPts val="800"/>
              </a:spcBef>
            </a:pPr>
            <a:r>
              <a:rPr sz="1200" b="1" i="0">
                <a:solidFill>
                  <a:srgbClr val="3E2723"/>
                </a:solidFill>
                <a:latin typeface="Arial"/>
              </a:rPr>
              <a:t>Lòng nhớ thương: </a:t>
            </a:r>
            <a:r>
              <a:rPr sz="1100" b="0" i="0">
                <a:solidFill>
                  <a:srgbClr val="3E2723"/>
                </a:solidFill>
                <a:latin typeface="Arial"/>
              </a:rPr>
              <a:t>Cảm thông sâu sắc nỗi vất vả của chồng; lòng thủy chung nhớ thương khôn nguôi gửi vào chiếc bóng.</a:t>
            </a:r>
          </a:p>
        </p:txBody>
      </p:sp>
      <p:sp>
        <p:nvSpPr>
          <p:cNvPr id="6" name="Rounded Rectangle 5"/>
          <p:cNvSpPr/>
          <p:nvPr/>
        </p:nvSpPr>
        <p:spPr>
          <a:xfrm>
            <a:off x="8167420" y="1645920"/>
            <a:ext cx="3474720" cy="4389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B71C1C"/>
                </a:solidFill>
                <a:latin typeface="Georgia"/>
              </a:rPr>
              <a:t>3. KHI CHỒNG ĐI LÍNH
</a:t>
            </a:r>
            <a:r>
              <a:rPr sz="1100" b="0" i="1">
                <a:solidFill>
                  <a:srgbClr val="755D54"/>
                </a:solidFill>
                <a:latin typeface="Georgia"/>
              </a:rPr>
              <a:t>Sự Đảm Đang, Hiếu Kính</a:t>
            </a:r>
          </a:p>
          <a:p>
            <a:pPr>
              <a:spcBef>
                <a:spcPts val="800"/>
              </a:spcBef>
            </a:pPr>
            <a:r>
              <a:rPr sz="1200" b="1" i="0">
                <a:solidFill>
                  <a:srgbClr val="3E2723"/>
                </a:solidFill>
                <a:latin typeface="Arial"/>
              </a:rPr>
              <a:t>Nuôi dạy con thơ: </a:t>
            </a:r>
            <a:r>
              <a:rPr sz="1100" b="0" i="0">
                <a:solidFill>
                  <a:srgbClr val="3E2723"/>
                </a:solidFill>
                <a:latin typeface="Arial"/>
              </a:rPr>
              <a:t>Một mình sinh nở, vượt qua cô đơn nuôi dạy bé Đản khôn lớn, bù đắp sự thiếu vắng tình cha cho con.</a:t>
            </a:r>
          </a:p>
          <a:p>
            <a:pPr>
              <a:spcBef>
                <a:spcPts val="800"/>
              </a:spcBef>
            </a:pPr>
            <a:r>
              <a:rPr sz="1200" b="1" i="0">
                <a:solidFill>
                  <a:srgbClr val="3E2723"/>
                </a:solidFill>
                <a:latin typeface="Arial"/>
              </a:rPr>
              <a:t>Phụng dưỡng mẹ chồng: </a:t>
            </a:r>
            <a:r>
              <a:rPr sz="1100" b="0" i="0">
                <a:solidFill>
                  <a:srgbClr val="3E2723"/>
                </a:solidFill>
                <a:latin typeface="Arial"/>
              </a:rPr>
              <a:t>Yêu thương phụng dưỡng mẹ chồng ốm đau; thuốc thang chu đáo, dùng lời ngọt ngào khuyên lơn.</a:t>
            </a:r>
          </a:p>
          <a:p>
            <a:pPr>
              <a:spcBef>
                <a:spcPts val="800"/>
              </a:spcBef>
            </a:pPr>
            <a:r>
              <a:rPr sz="1200" b="1" i="0">
                <a:solidFill>
                  <a:srgbClr val="3E2723"/>
                </a:solidFill>
                <a:latin typeface="Arial"/>
              </a:rPr>
              <a:t>Tròn đạo hiếu kính: </a:t>
            </a:r>
            <a:r>
              <a:rPr sz="1100" b="0" i="0">
                <a:solidFill>
                  <a:srgbClr val="3E2723"/>
                </a:solidFill>
                <a:latin typeface="Arial"/>
              </a:rPr>
              <a:t>Khi mẹ mất, nàng khóc thương chu đáo, lo tang lễ chu toàn 'lo liệu như đối với cha mẹ đẻ mình'.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III. NHÂN VẬT VŨ NƯƠNG: SỰ HỘI TỤ CỦA BI KỊCH OAN KHUẤT</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3474720" cy="25603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300" b="1" i="0">
                <a:solidFill>
                  <a:srgbClr val="B71C1C"/>
                </a:solidFill>
                <a:latin typeface="Georgia"/>
              </a:rPr>
              <a:t>NGUYÊN NHÂN TRỰC TIẾP
</a:t>
            </a:r>
            <a:r>
              <a:rPr sz="1100" b="0" i="1">
                <a:solidFill>
                  <a:srgbClr val="755D54"/>
                </a:solidFill>
                <a:latin typeface="Georgia"/>
              </a:rPr>
              <a:t>Sự hiểu lầm &amp; Thói ghen tuông độc đoán</a:t>
            </a:r>
          </a:p>
          <a:p>
            <a:pPr>
              <a:spcBef>
                <a:spcPts val="600"/>
              </a:spcBef>
            </a:pPr>
            <a:r>
              <a:rPr sz="1100" b="0" i="0">
                <a:solidFill>
                  <a:srgbClr val="3E2723"/>
                </a:solidFill>
                <a:latin typeface="Arial"/>
              </a:rPr>
              <a:t>Lời nói hồn nhiên của bé Đản về người cha đêm đêm vẫn đến khiến Trương Sinh nổi lòng ghen tuông. Trương Sinh ít học, có bản tính đa nghi, hành xử độc đoán, hồ đồ sỉ mắng và đuổi vợ đi mà không cho nàng cơ hội minh oan.</a:t>
            </a:r>
          </a:p>
        </p:txBody>
      </p:sp>
      <p:sp>
        <p:nvSpPr>
          <p:cNvPr id="5" name="Rounded Rectangle 4"/>
          <p:cNvSpPr/>
          <p:nvPr/>
        </p:nvSpPr>
        <p:spPr>
          <a:xfrm>
            <a:off x="4358030" y="1645920"/>
            <a:ext cx="3474720" cy="25603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300" b="1" i="0">
                <a:solidFill>
                  <a:srgbClr val="B71C1C"/>
                </a:solidFill>
                <a:latin typeface="Georgia"/>
              </a:rPr>
              <a:t>NGUYÊN NHÂN GIÁN TIẾP
</a:t>
            </a:r>
            <a:r>
              <a:rPr sz="1100" b="0" i="1">
                <a:solidFill>
                  <a:srgbClr val="755D54"/>
                </a:solidFill>
                <a:latin typeface="Georgia"/>
              </a:rPr>
              <a:t>Chiến tranh phong kiến phi nghĩa</a:t>
            </a:r>
          </a:p>
          <a:p>
            <a:pPr>
              <a:spcBef>
                <a:spcPts val="600"/>
              </a:spcBef>
            </a:pPr>
            <a:r>
              <a:rPr sz="1100" b="0" i="0">
                <a:solidFill>
                  <a:srgbClr val="3E2723"/>
                </a:solidFill>
                <a:latin typeface="Arial"/>
              </a:rPr>
              <a:t>Nạn binh đao bắt lính gây chia lìa gia đình suốt ba năm trời. Đây là chất xúc tác nghiệt ngã tạo khoảng cách thời gian và không gian, dẫn đến lời nói hiểu lầm của con trẻ và tấn bi kịch đau lòng.</a:t>
            </a:r>
          </a:p>
        </p:txBody>
      </p:sp>
      <p:sp>
        <p:nvSpPr>
          <p:cNvPr id="6" name="Rounded Rectangle 5"/>
          <p:cNvSpPr/>
          <p:nvPr/>
        </p:nvSpPr>
        <p:spPr>
          <a:xfrm>
            <a:off x="8167420" y="1645920"/>
            <a:ext cx="3474720" cy="25603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300" b="1" i="0">
                <a:solidFill>
                  <a:srgbClr val="B71C1C"/>
                </a:solidFill>
                <a:latin typeface="Georgia"/>
              </a:rPr>
              <a:t>NGUYÊN NHÂN SÂU XA
</a:t>
            </a:r>
            <a:r>
              <a:rPr sz="1100" b="0" i="1">
                <a:solidFill>
                  <a:srgbClr val="755D54"/>
                </a:solidFill>
                <a:latin typeface="Georgia"/>
              </a:rPr>
              <a:t>Lễ giáo phong kiến khắc nghiệt</a:t>
            </a:r>
          </a:p>
          <a:p>
            <a:pPr>
              <a:spcBef>
                <a:spcPts val="600"/>
              </a:spcBef>
            </a:pPr>
            <a:r>
              <a:rPr sz="1100" b="0" i="0">
                <a:solidFill>
                  <a:srgbClr val="3E2723"/>
                </a:solidFill>
                <a:latin typeface="Arial"/>
              </a:rPr>
              <a:t>Chế độ nam quyền gia trưởng phong kiến coi rẻ tiếng nói của phụ nữ. Cuộc hôn nhân không bình đẳng (nhà kẻ khó - nhà hào phú) cùng định kiến cực đoan về chữ trinh đã dồn ép người phụ nữ vào chân tường.</a:t>
            </a:r>
          </a:p>
        </p:txBody>
      </p:sp>
      <p:sp>
        <p:nvSpPr>
          <p:cNvPr id="7" name="Rounded Rectangle 6"/>
          <p:cNvSpPr/>
          <p:nvPr/>
        </p:nvSpPr>
        <p:spPr>
          <a:xfrm>
            <a:off x="548640" y="4389120"/>
            <a:ext cx="11094415" cy="1645920"/>
          </a:xfrm>
          <a:prstGeom prst="round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500" b="1" i="0">
                <a:solidFill>
                  <a:srgbClr val="FFFFFF"/>
                </a:solidFill>
                <a:latin typeface="Georgia"/>
              </a:rPr>
              <a:t>KẾT CỤC BI THƯƠNG: SỰ BẾ TẮC VÀ CÁI CHẾT TRÊN SÔNG HOÀNG GIANG</a:t>
            </a:r>
          </a:p>
          <a:p>
            <a:pPr algn="ctr">
              <a:spcBef>
                <a:spcPts val="600"/>
              </a:spcBef>
            </a:pPr>
            <a:r>
              <a:rPr sz="1200" b="0" i="0">
                <a:solidFill>
                  <a:srgbClr val="FFFFFF"/>
                </a:solidFill>
                <a:latin typeface="Arial"/>
              </a:rPr>
              <a:t>Hạnh phúc gia đình ấm êm vụt tan vỡ chỉ vì một chiếc bóng. Vũ Nương rơi vào tuyệt vọng tột cùng khi danh tiết bị bôi nhọ, nàng tắm gội sạch sẽ, lập lời thề nguyền rửa sạch tấm lòng son sắt bên dòng sông Hoàng Giang rồi gieo mình tự vẫn. Cái chết của nàng là lời tố cáo mạnh mẽ xã hội phong kiến, khơi dậy niềm thương cảm sâu sắc.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IV. KHÔNG GIAN, THỜI GIAN &amp; CÁC YẾU TỐ KÌ ẢO ĐẶC SẮC</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30352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B71C1C"/>
                </a:solidFill>
                <a:latin typeface="Georgia"/>
              </a:rPr>
              <a:t>CÁC CHI TIẾT KÌ ẢO TIÊU BIỂU</a:t>
            </a:r>
          </a:p>
          <a:p>
            <a:pPr>
              <a:spcBef>
                <a:spcPts val="800"/>
              </a:spcBef>
            </a:pPr>
            <a:r>
              <a:rPr sz="1300" b="1" i="0">
                <a:solidFill>
                  <a:srgbClr val="3E2723"/>
                </a:solidFill>
                <a:latin typeface="Arial"/>
              </a:rPr>
              <a:t>• Phan Lang thả rùa thần:</a:t>
            </a:r>
            <a:r>
              <a:rPr sz="1200" b="0" i="0">
                <a:solidFill>
                  <a:srgbClr val="3E2723"/>
                </a:solidFill>
                <a:latin typeface="Arial"/>
              </a:rPr>
              <a:t> Phan Lang nằm mộng thả rùa mai xanh, sau gặp nạn được Linh Phi (vợ vua biển) cứu sống dưới động rùa để đền ơn.</a:t>
            </a:r>
          </a:p>
          <a:p>
            <a:pPr>
              <a:spcBef>
                <a:spcPts val="800"/>
              </a:spcBef>
            </a:pPr>
            <a:r>
              <a:rPr sz="1300" b="1" i="0">
                <a:solidFill>
                  <a:srgbClr val="3E2723"/>
                </a:solidFill>
                <a:latin typeface="Arial"/>
              </a:rPr>
              <a:t>• Thủy cung huyền thoại:</a:t>
            </a:r>
            <a:r>
              <a:rPr sz="1200" b="0" i="0">
                <a:solidFill>
                  <a:srgbClr val="3E2723"/>
                </a:solidFill>
                <a:latin typeface="Arial"/>
              </a:rPr>
              <a:t> Cuộc sống dưới thủy cung lộng lẫy, nơi gặp gỡ giữa Phan Lang và Vũ Nương — không gian cõi âm giao thoa cõi thực.</a:t>
            </a:r>
          </a:p>
          <a:p>
            <a:pPr>
              <a:spcBef>
                <a:spcPts val="800"/>
              </a:spcBef>
            </a:pPr>
            <a:r>
              <a:rPr sz="1300" b="1" i="0">
                <a:solidFill>
                  <a:srgbClr val="3E2723"/>
                </a:solidFill>
                <a:latin typeface="Arial"/>
              </a:rPr>
              <a:t>• Chiếc trâm hoa vàng:</a:t>
            </a:r>
            <a:r>
              <a:rPr sz="1200" b="0" i="0">
                <a:solidFill>
                  <a:srgbClr val="3E2723"/>
                </a:solidFill>
                <a:latin typeface="Arial"/>
              </a:rPr>
              <a:t> Kỷ vật Vũ Nương gửi Phan Lang mang về dương gian đưa lại cho Trương Sinh làm tín vật chứng minh sự hiện diện.</a:t>
            </a:r>
          </a:p>
          <a:p>
            <a:pPr>
              <a:spcBef>
                <a:spcPts val="800"/>
              </a:spcBef>
            </a:pPr>
            <a:r>
              <a:rPr sz="1300" b="1" i="0">
                <a:solidFill>
                  <a:srgbClr val="3E2723"/>
                </a:solidFill>
                <a:latin typeface="Arial"/>
              </a:rPr>
              <a:t>• Bến Hoàng Giang kì ảo:</a:t>
            </a:r>
            <a:r>
              <a:rPr sz="1200" b="0" i="0">
                <a:solidFill>
                  <a:srgbClr val="3E2723"/>
                </a:solidFill>
                <a:latin typeface="Arial"/>
              </a:rPr>
              <a:t> Hình ảnh Vũ Nương ngồi trên kiệu hoa đứng giữa dòng, theo sau có năm mươi chiếc xe cờ tán lộng lẫy đầy sông, lúc ẩn lúc hiện.</a:t>
            </a:r>
          </a:p>
        </p:txBody>
      </p:sp>
      <p:sp>
        <p:nvSpPr>
          <p:cNvPr id="5" name="Rounded Rectangle 4"/>
          <p:cNvSpPr/>
          <p:nvPr/>
        </p:nvSpPr>
        <p:spPr>
          <a:xfrm>
            <a:off x="6309360" y="1645920"/>
            <a:ext cx="53035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3E2723"/>
                </a:solidFill>
                <a:latin typeface="Georgia"/>
              </a:rPr>
              <a:t>Ý NGHĨA NGHỆ THUẬT &amp; TƯ TƯỞNG</a:t>
            </a:r>
          </a:p>
          <a:p>
            <a:pPr>
              <a:spcBef>
                <a:spcPts val="800"/>
              </a:spcBef>
            </a:pPr>
            <a:r>
              <a:rPr sz="1300" b="1" i="0">
                <a:solidFill>
                  <a:srgbClr val="3E2723"/>
                </a:solidFill>
                <a:latin typeface="Arial"/>
              </a:rPr>
              <a:t>• Hấp dẫn &amp; Sinh động:</a:t>
            </a:r>
            <a:r>
              <a:rPr sz="1200" b="0" i="0">
                <a:solidFill>
                  <a:srgbClr val="3E2723"/>
                </a:solidFill>
                <a:latin typeface="Arial"/>
              </a:rPr>
              <a:t> Tạo nên màu sắc truyền kì lung linh, đậm chất cổ tích thần thoại; thiêng liêng hóa sự trở về đầy tôn nghiêm của Vũ Nương.</a:t>
            </a:r>
          </a:p>
          <a:p>
            <a:pPr>
              <a:spcBef>
                <a:spcPts val="800"/>
              </a:spcBef>
            </a:pPr>
            <a:r>
              <a:rPr sz="1300" b="1" i="0">
                <a:solidFill>
                  <a:srgbClr val="3E2723"/>
                </a:solidFill>
                <a:latin typeface="Arial"/>
              </a:rPr>
              <a:t>• Hiện thực đan xen kì ảo:</a:t>
            </a:r>
            <a:r>
              <a:rPr sz="1200" b="0" i="0">
                <a:solidFill>
                  <a:srgbClr val="3E2723"/>
                </a:solidFill>
                <a:latin typeface="Arial"/>
              </a:rPr>
              <a:t> Các yếu tố thực (bối cảnh lịch sử, sông Hoàng Giang, nhân vật có thật) kết hợp với kì ảo làm thế giới tâm linh trở nên đáng tin cậy hơn.</a:t>
            </a:r>
          </a:p>
          <a:p>
            <a:pPr>
              <a:spcBef>
                <a:spcPts val="800"/>
              </a:spcBef>
            </a:pPr>
            <a:r>
              <a:rPr sz="1300" b="1" i="0">
                <a:solidFill>
                  <a:srgbClr val="3E2723"/>
                </a:solidFill>
                <a:latin typeface="Arial"/>
              </a:rPr>
              <a:t>• Khát vọng công lý:</a:t>
            </a:r>
            <a:r>
              <a:rPr sz="1200" b="0" i="0">
                <a:solidFill>
                  <a:srgbClr val="3E2723"/>
                </a:solidFill>
                <a:latin typeface="Arial"/>
              </a:rPr>
              <a:t> Hoàn thiện vẻ đẹp nhân vật; tạo nên kết thúc phần nào có hậu cho người bạc mệnh khi nỗi oan khiên cuối cùng được hóa giải.</a:t>
            </a:r>
          </a:p>
          <a:p>
            <a:pPr>
              <a:spcBef>
                <a:spcPts val="800"/>
              </a:spcBef>
            </a:pPr>
            <a:r>
              <a:rPr sz="1300" b="1" i="0">
                <a:solidFill>
                  <a:srgbClr val="3E2723"/>
                </a:solidFill>
                <a:latin typeface="Arial"/>
              </a:rPr>
              <a:t>• Bi kịch ngầm ẩn độc đáo:</a:t>
            </a:r>
            <a:r>
              <a:rPr sz="1200" b="0" i="0">
                <a:solidFill>
                  <a:srgbClr val="3E2723"/>
                </a:solidFill>
                <a:latin typeface="Arial"/>
              </a:rPr>
              <a:t> Dù được lập đàn giải oan, Vũ Nương chỉ xuất hiện chốc lát rồi biến mất vĩnh viễn. Hạnh phúc một khi đã tan vỡ khó lòng hàn gắn.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V. TỔNG KẾT &amp; QUY TRÌNH ĐỌC HIỂU TRUYỆN TRUYỀN KÌ</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029200" cy="4389120"/>
          </a:xfrm>
          <a:prstGeom prst="roundRect">
            <a:avLst/>
          </a:prstGeom>
          <a:solidFill>
            <a:srgbClr val="FDFBF7"/>
          </a:solidFill>
          <a:ln w="19050">
            <a:solidFill>
              <a:srgbClr val="8D6E63"/>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B71C1C"/>
                </a:solidFill>
                <a:latin typeface="Georgia"/>
              </a:rPr>
              <a:t>ĐỒNG CẢM &amp; NGHỆ THUẬT</a:t>
            </a:r>
          </a:p>
          <a:p>
            <a:pPr>
              <a:spcBef>
                <a:spcPts val="1000"/>
              </a:spcBef>
            </a:pPr>
            <a:r>
              <a:rPr sz="1300" b="1" i="0">
                <a:solidFill>
                  <a:srgbClr val="3E2723"/>
                </a:solidFill>
                <a:latin typeface="Arial"/>
              </a:rPr>
              <a:t>★ Giá trị nội dung, tư tưởng:
</a:t>
            </a:r>
            <a:r>
              <a:rPr sz="1200" b="0" i="0">
                <a:solidFill>
                  <a:srgbClr val="3E2723"/>
                </a:solidFill>
                <a:latin typeface="Arial"/>
              </a:rPr>
              <a:t>- Khẳng định tôn vinh vẻ đẹp tâm hồn truyền thống của phụ nữ xưa.
- Cảm thông sâu sắc số phận nhỏ nhoi, bi kịch oan khuất của họ.
- Phê phán thói gia trưởng độc đoán; lên án chiến tranh phong kiến phi nghĩa.</a:t>
            </a:r>
          </a:p>
          <a:p>
            <a:pPr>
              <a:spcBef>
                <a:spcPts val="1500"/>
              </a:spcBef>
            </a:pPr>
            <a:r>
              <a:rPr sz="1300" b="1" i="0">
                <a:solidFill>
                  <a:srgbClr val="3E2723"/>
                </a:solidFill>
                <a:latin typeface="Arial"/>
              </a:rPr>
              <a:t>★ Đặc sắc nghệ thuật độc đáo:
</a:t>
            </a:r>
            <a:r>
              <a:rPr sz="1200" b="0" i="0">
                <a:solidFill>
                  <a:srgbClr val="3E2723"/>
                </a:solidFill>
                <a:latin typeface="Arial"/>
              </a:rPr>
              <a:t>- Nghệ thuật xây dựng cốt truyện giàu kịch tính, thắt nút tài tình.
- Khắc họa nhân vật tinh tế qua lời người kể chuyện ngôi thứ 3 đan xen ngôn ngữ đối thoại, độc thoại sắc sảo.
- Sử dụng yếu tố kì ảo như phương thức phản ánh đời thực xuất sắc.</a:t>
            </a:r>
          </a:p>
        </p:txBody>
      </p:sp>
      <p:sp>
        <p:nvSpPr>
          <p:cNvPr id="5" name="Rounded Rectangle 4"/>
          <p:cNvSpPr/>
          <p:nvPr/>
        </p:nvSpPr>
        <p:spPr>
          <a:xfrm>
            <a:off x="5852160" y="1645920"/>
            <a:ext cx="5760720" cy="86868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B71C1C"/>
                </a:solidFill>
                <a:latin typeface="Arial"/>
              </a:rPr>
              <a:t>BƯỚC 1: TÓM TẮT CỐT TRUYỆN: </a:t>
            </a:r>
            <a:r>
              <a:rPr sz="1100" b="0" i="0">
                <a:solidFill>
                  <a:srgbClr val="3E2723"/>
                </a:solidFill>
                <a:latin typeface="Arial"/>
              </a:rPr>
              <a:t>Tóm tắt cốt truyện và xác định chuỗi sự kiện chính theo trật tự thời gian, nhân quả.</a:t>
            </a:r>
          </a:p>
        </p:txBody>
      </p:sp>
      <p:sp>
        <p:nvSpPr>
          <p:cNvPr id="6" name="Rounded Rectangle 5"/>
          <p:cNvSpPr/>
          <p:nvPr/>
        </p:nvSpPr>
        <p:spPr>
          <a:xfrm>
            <a:off x="5852160" y="2697480"/>
            <a:ext cx="5760720" cy="86868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B71C1C"/>
                </a:solidFill>
                <a:latin typeface="Arial"/>
              </a:rPr>
              <a:t>BƯỚC 2: PHÂN TÍCH NHÂN VẬT: </a:t>
            </a:r>
            <a:r>
              <a:rPr sz="1100" b="0" i="0">
                <a:solidFill>
                  <a:srgbClr val="3E2723"/>
                </a:solidFill>
                <a:latin typeface="Arial"/>
              </a:rPr>
              <a:t>Khắc họa vẻ đẹp và bi kịch nhân vật chính qua lời kể, lời nói đối thoại/độc thoại.</a:t>
            </a:r>
          </a:p>
        </p:txBody>
      </p:sp>
      <p:sp>
        <p:nvSpPr>
          <p:cNvPr id="7" name="Rounded Rectangle 6"/>
          <p:cNvSpPr/>
          <p:nvPr/>
        </p:nvSpPr>
        <p:spPr>
          <a:xfrm>
            <a:off x="5852160" y="3749040"/>
            <a:ext cx="5760720" cy="86868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B71C1C"/>
                </a:solidFill>
                <a:latin typeface="Arial"/>
              </a:rPr>
              <a:t>BƯỚC 3: GIẢI MÃ YẾU TỐ KÌ ẢO: </a:t>
            </a:r>
            <a:r>
              <a:rPr sz="1100" b="0" i="0">
                <a:solidFill>
                  <a:srgbClr val="3E2723"/>
                </a:solidFill>
                <a:latin typeface="Arial"/>
              </a:rPr>
              <a:t>Liệt kê và lý giải vai trò, ý nghĩa biểu tượng của yếu tố kì ảo, mối quan hệ thực - ảo.</a:t>
            </a:r>
          </a:p>
        </p:txBody>
      </p:sp>
      <p:sp>
        <p:nvSpPr>
          <p:cNvPr id="8" name="Rounded Rectangle 7"/>
          <p:cNvSpPr/>
          <p:nvPr/>
        </p:nvSpPr>
        <p:spPr>
          <a:xfrm>
            <a:off x="5852160" y="4800600"/>
            <a:ext cx="5760720" cy="86868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200" b="1" i="0">
                <a:solidFill>
                  <a:srgbClr val="B71C1C"/>
                </a:solidFill>
                <a:latin typeface="Arial"/>
              </a:rPr>
              <a:t>BƯỚC 4: KHÁI QUÁT THÔNG ĐIỆP: </a:t>
            </a:r>
            <a:r>
              <a:rPr sz="1100" b="0" i="0">
                <a:solidFill>
                  <a:srgbClr val="3E2723"/>
                </a:solidFill>
                <a:latin typeface="Arial"/>
              </a:rPr>
              <a:t>Xác định chủ đề bao quát, tư tưởng nhân đạo và thông điệp mà tác phẩm gửi gắm.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DFBF7"/>
        </a:solidFill>
        <a:effectLst/>
      </p:bgPr>
    </p:bg>
    <p:spTree>
      <p:nvGrpSpPr>
        <p:cNvPr id="1" name=""/>
        <p:cNvGrpSpPr/>
        <p:nvPr/>
      </p:nvGrpSpPr>
      <p:grpSpPr/>
      <p:sp>
        <p:nvSpPr>
          <p:cNvPr id="2" name="TextBox 1"/>
          <p:cNvSpPr txBox="1"/>
          <p:nvPr/>
        </p:nvSpPr>
        <p:spPr>
          <a:xfrm>
            <a:off x="548640" y="365760"/>
            <a:ext cx="11094415" cy="822960"/>
          </a:xfrm>
          <a:prstGeom prst="rect">
            <a:avLst/>
          </a:prstGeom>
          <a:noFill/>
        </p:spPr>
        <p:txBody>
          <a:bodyPr wrap="square" lIns="0" rIns="0" tIns="0" bIns="0">
            <a:spAutoFit/>
          </a:bodyPr>
          <a:lstStyle/>
          <a:p>
            <a:r>
              <a:rPr sz="2400" b="1" i="0">
                <a:solidFill>
                  <a:srgbClr val="3E2723"/>
                </a:solidFill>
                <a:latin typeface="Georgia"/>
              </a:rPr>
              <a:t>VI. LUYỆN TẬP — VẬN DỤNG: CHI TIẾT "CÁI BÓNG" &amp; GIÁ TRỊ GIA ĐÌNH</a:t>
            </a:r>
          </a:p>
        </p:txBody>
      </p:sp>
      <p:sp>
        <p:nvSpPr>
          <p:cNvPr id="3" name="Rectangle 2"/>
          <p:cNvSpPr/>
          <p:nvPr/>
        </p:nvSpPr>
        <p:spPr>
          <a:xfrm>
            <a:off x="548640" y="1188720"/>
            <a:ext cx="11094415" cy="25400"/>
          </a:xfrm>
          <a:prstGeom prst="rect">
            <a:avLst/>
          </a:prstGeom>
          <a:solidFill>
            <a:srgbClr val="B71C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645920"/>
            <a:ext cx="5303520" cy="4389120"/>
          </a:xfrm>
          <a:prstGeom prst="roundRect">
            <a:avLst/>
          </a:prstGeom>
          <a:solidFill>
            <a:srgbClr val="FDFBF7"/>
          </a:solidFill>
          <a:ln w="19050">
            <a:solidFill>
              <a:srgbClr val="B71C1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B71C1C"/>
                </a:solidFill>
                <a:latin typeface="Georgia"/>
              </a:rPr>
              <a:t>LUYỆN TẬP: VIẾT ĐOẠN VĂN CẢM NHẬN</a:t>
            </a:r>
          </a:p>
          <a:p>
            <a:pPr>
              <a:spcBef>
                <a:spcPts val="600"/>
              </a:spcBef>
            </a:pPr>
            <a:r>
              <a:rPr sz="1200" b="0" i="1">
                <a:solidFill>
                  <a:srgbClr val="755D54"/>
                </a:solidFill>
                <a:latin typeface="Arial"/>
              </a:rPr>
              <a:t>Yêu cầu: Viết đoạn văn (7 - 9 câu) về ý nghĩa chi tiết cái bóng.</a:t>
            </a:r>
          </a:p>
          <a:p>
            <a:pPr>
              <a:spcBef>
                <a:spcPts val="1000"/>
              </a:spcBef>
            </a:pPr>
            <a:r>
              <a:rPr sz="1300" b="1" i="0">
                <a:solidFill>
                  <a:srgbClr val="3E2723"/>
                </a:solidFill>
                <a:latin typeface="Arial"/>
              </a:rPr>
              <a:t>Sáng tạo nghệ thuật đặc sắc:</a:t>
            </a:r>
            <a:r>
              <a:rPr sz="1200" b="0" i="0">
                <a:solidFill>
                  <a:srgbClr val="3E2723"/>
                </a:solidFill>
                <a:latin typeface="Arial"/>
              </a:rPr>
              <a:t> Chiếc bóng là chi tiết đắt giá độc đáo, là điểm thắt nút (bé Đản hiểu lầm gieo nỗi oan cho mẹ) và mở nút (Trương Sinh hiểu ra sự thật).</a:t>
            </a:r>
          </a:p>
          <a:p>
            <a:pPr>
              <a:spcBef>
                <a:spcPts val="1000"/>
              </a:spcBef>
            </a:pPr>
            <a:r>
              <a:rPr sz="1300" b="1" i="0">
                <a:solidFill>
                  <a:srgbClr val="3E2723"/>
                </a:solidFill>
                <a:latin typeface="Arial"/>
              </a:rPr>
              <a:t>Khắc họa tính cách nhân vật:</a:t>
            </a:r>
            <a:r>
              <a:rPr sz="1200" b="0" i="0">
                <a:solidFill>
                  <a:srgbClr val="3E2723"/>
                </a:solidFill>
                <a:latin typeface="Arial"/>
              </a:rPr>
              <a:t> Thể hiện nét hồn nhiên ngây thơ của con trẻ, thói hồ đồ đa nghi của chồng, tấm lòng thương nhớ son sắt và thủy chung của người vợ.</a:t>
            </a:r>
          </a:p>
          <a:p>
            <a:pPr>
              <a:spcBef>
                <a:spcPts val="1000"/>
              </a:spcBef>
            </a:pPr>
            <a:r>
              <a:rPr sz="1300" b="1" i="0">
                <a:solidFill>
                  <a:srgbClr val="3E2723"/>
                </a:solidFill>
                <a:latin typeface="Arial"/>
              </a:rPr>
              <a:t>Biểu tượng bi kịch sâu sắc:</a:t>
            </a:r>
            <a:r>
              <a:rPr sz="1200" b="0" i="0">
                <a:solidFill>
                  <a:srgbClr val="3E2723"/>
                </a:solidFill>
                <a:latin typeface="Arial"/>
              </a:rPr>
              <a:t> Chiếc bóng mỏng manh tượng trưng cho số phận bấp bênh, mong manh của hạnh phúc gia đình trong xã hội cũ khi dễ dàng tan vỡ vì hiểu lầm.</a:t>
            </a:r>
          </a:p>
        </p:txBody>
      </p:sp>
      <p:sp>
        <p:nvSpPr>
          <p:cNvPr id="5" name="Rounded Rectangle 4"/>
          <p:cNvSpPr/>
          <p:nvPr/>
        </p:nvSpPr>
        <p:spPr>
          <a:xfrm>
            <a:off x="6309360" y="1645920"/>
            <a:ext cx="5303520" cy="4389120"/>
          </a:xfrm>
          <a:prstGeom prst="round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r>
              <a:rPr sz="1600" b="1" i="0">
                <a:solidFill>
                  <a:srgbClr val="3E2723"/>
                </a:solidFill>
                <a:latin typeface="Georgia"/>
              </a:rPr>
              <a:t>VẬN DỤNG: KẾT NỐI GIÁ TRỊ GIA ĐÌNH NGÀY NAY</a:t>
            </a:r>
          </a:p>
          <a:p>
            <a:pPr>
              <a:spcBef>
                <a:spcPts val="1000"/>
              </a:spcBef>
            </a:pPr>
            <a:r>
              <a:rPr sz="1300" b="1" i="0">
                <a:solidFill>
                  <a:srgbClr val="3E2723"/>
                </a:solidFill>
                <a:latin typeface="Arial"/>
              </a:rPr>
              <a:t>• Nỗi đau thời hiện đại:</a:t>
            </a:r>
            <a:r>
              <a:rPr sz="1200" b="0" i="0">
                <a:solidFill>
                  <a:srgbClr val="3E2723"/>
                </a:solidFill>
                <a:latin typeface="Arial"/>
              </a:rPr>
              <a:t> Ngày nay trong xã hội văn minh thế kỉ XXI, bạo lực gia đình và thói gia trưởng, áp bức người phụ nữ vẫn diễn ra âm thầm ở nhiều nơi.</a:t>
            </a:r>
          </a:p>
          <a:p>
            <a:pPr>
              <a:spcBef>
                <a:spcPts val="1000"/>
              </a:spcBef>
            </a:pPr>
            <a:r>
              <a:rPr sz="1300" b="1" i="0">
                <a:solidFill>
                  <a:srgbClr val="3E2723"/>
                </a:solidFill>
                <a:latin typeface="Arial"/>
              </a:rPr>
              <a:t>• Đấu tranh bình đẳng giới:</a:t>
            </a:r>
            <a:r>
              <a:rPr sz="1200" b="0" i="0">
                <a:solidFill>
                  <a:srgbClr val="3E2723"/>
                </a:solidFill>
                <a:latin typeface="Arial"/>
              </a:rPr>
              <a:t> Người phụ nữ cần có tri thức, sự tự tin và sức mạnh để tự bảo vệ bản thân và gia đình trước những định kiến khắc nghiệt.</a:t>
            </a:r>
          </a:p>
          <a:p>
            <a:pPr>
              <a:spcBef>
                <a:spcPts val="1000"/>
              </a:spcBef>
            </a:pPr>
            <a:r>
              <a:rPr sz="1300" b="1" i="0">
                <a:solidFill>
                  <a:srgbClr val="3E2723"/>
                </a:solidFill>
                <a:latin typeface="Arial"/>
              </a:rPr>
              <a:t>• Nền tảng của hạnh phúc ấm êm:</a:t>
            </a:r>
            <a:r>
              <a:rPr sz="1200" b="0" i="0">
                <a:solidFill>
                  <a:srgbClr val="3E2723"/>
                </a:solidFill>
                <a:latin typeface="Arial"/>
              </a:rPr>
              <a:t> Rút ra bài học ứng xử cốt lõi: hạnh phúc gia đình phải được xây dựng dựa trên sự TÔN TRỌNG – TIN TƯỞNG — CHIA SẺ — YÊU THƯƠNG.</a:t>
            </a:r>
          </a:p>
          <a:p>
            <a:pPr>
              <a:spcBef>
                <a:spcPts val="1000"/>
              </a:spcBef>
            </a:pPr>
            <a:r>
              <a:rPr sz="1300" b="1" i="0">
                <a:solidFill>
                  <a:srgbClr val="3E2723"/>
                </a:solidFill>
                <a:latin typeface="Arial"/>
              </a:rPr>
              <a:t>• Ý thức trách nhiệm:</a:t>
            </a:r>
            <a:r>
              <a:rPr sz="1200" b="0" i="0">
                <a:solidFill>
                  <a:srgbClr val="3E2723"/>
                </a:solidFill>
                <a:latin typeface="Arial"/>
              </a:rPr>
              <a:t> Giáo dục học sinh trân trọng giá trị gia đình ấm êm hiện tại, không ghen tuông mù quáng, biết lắng nghe đa chiều có chọn lọc và kiểm chứng thông tin.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