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2"/>
  </p:notesMasterIdLst>
  <p:sldIdLst>
    <p:sldId id="256" r:id="rId3"/>
    <p:sldId id="257" r:id="rId4"/>
    <p:sldId id="290" r:id="rId5"/>
    <p:sldId id="291" r:id="rId6"/>
    <p:sldId id="258" r:id="rId7"/>
    <p:sldId id="268" r:id="rId8"/>
    <p:sldId id="260" r:id="rId9"/>
    <p:sldId id="263" r:id="rId10"/>
    <p:sldId id="259" r:id="rId11"/>
    <p:sldId id="292" r:id="rId12"/>
    <p:sldId id="277" r:id="rId13"/>
    <p:sldId id="293" r:id="rId14"/>
    <p:sldId id="294" r:id="rId15"/>
    <p:sldId id="295" r:id="rId16"/>
    <p:sldId id="276" r:id="rId17"/>
    <p:sldId id="274" r:id="rId18"/>
    <p:sldId id="296" r:id="rId19"/>
    <p:sldId id="297" r:id="rId20"/>
    <p:sldId id="298" r:id="rId21"/>
    <p:sldId id="271" r:id="rId22"/>
    <p:sldId id="299" r:id="rId23"/>
    <p:sldId id="261" r:id="rId24"/>
    <p:sldId id="300" r:id="rId25"/>
    <p:sldId id="301" r:id="rId26"/>
    <p:sldId id="302" r:id="rId27"/>
    <p:sldId id="303" r:id="rId28"/>
    <p:sldId id="305" r:id="rId29"/>
    <p:sldId id="306" r:id="rId30"/>
    <p:sldId id="307" r:id="rId31"/>
    <p:sldId id="273" r:id="rId32"/>
    <p:sldId id="272" r:id="rId33"/>
    <p:sldId id="496" r:id="rId34"/>
    <p:sldId id="497" r:id="rId35"/>
    <p:sldId id="498" r:id="rId36"/>
    <p:sldId id="499" r:id="rId37"/>
    <p:sldId id="500" r:id="rId38"/>
    <p:sldId id="501" r:id="rId39"/>
    <p:sldId id="502" r:id="rId40"/>
    <p:sldId id="49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5C27"/>
    <a:srgbClr val="002C74"/>
    <a:srgbClr val="FDF3ED"/>
    <a:srgbClr val="EAF7FA"/>
    <a:srgbClr val="E1F3F7"/>
    <a:srgbClr val="B0DFE9"/>
    <a:srgbClr val="FFB344"/>
    <a:srgbClr val="FFC727"/>
    <a:srgbClr val="FCEBE0"/>
    <a:srgbClr val="A0DD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572"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23184-B276-4E06-936E-7EB61071F9F2}" type="datetimeFigureOut">
              <a:rPr lang="en-US" smtClean="0"/>
              <a:t>9/17/2025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102EE-C4D1-49F4-8469-7181F1592D3A}" type="slidenum">
              <a:rPr lang="en-US" smtClean="0"/>
              <a:t>‹#›</a:t>
            </a:fld>
            <a:endParaRPr lang="en-US"/>
          </a:p>
        </p:txBody>
      </p:sp>
    </p:spTree>
    <p:extLst>
      <p:ext uri="{BB962C8B-B14F-4D97-AF65-F5344CB8AC3E}">
        <p14:creationId xmlns:p14="http://schemas.microsoft.com/office/powerpoint/2010/main" val="399731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954c1c53bc_2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954c1c53bc_2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8467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1F1C7C-467F-97BA-8562-3717016B72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98BC2FF-C8A5-8E3B-0BA6-D416BCBEBA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B00B942-D9F6-FFCE-47E5-80D4BEB01818}"/>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5" name="Footer Placeholder 4">
            <a:extLst>
              <a:ext uri="{FF2B5EF4-FFF2-40B4-BE49-F238E27FC236}">
                <a16:creationId xmlns:a16="http://schemas.microsoft.com/office/drawing/2014/main" xmlns="" id="{AE67A062-2E77-F015-D848-24B783D2B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839933B-9114-1FFD-D296-131AB452095A}"/>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102926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C2744-B6B1-748C-47DC-C54A5C43C0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42072F1-8BA3-724A-8736-8421F6A69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55382C5-27CC-3EFF-6AA8-C1C2E4897312}"/>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5" name="Footer Placeholder 4">
            <a:extLst>
              <a:ext uri="{FF2B5EF4-FFF2-40B4-BE49-F238E27FC236}">
                <a16:creationId xmlns:a16="http://schemas.microsoft.com/office/drawing/2014/main" xmlns="" id="{50DE2A11-C466-AC75-2564-933BA7328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DD61CB2-ED23-BAC5-40D4-7D38449BA8C9}"/>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349949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B17435-E58E-0D10-F601-5E74AA3BB2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ECD1C956-942A-F8F7-BE35-41AA9EFBFE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0B08A60-DC81-E13F-F904-0E5318B724A5}"/>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5" name="Footer Placeholder 4">
            <a:extLst>
              <a:ext uri="{FF2B5EF4-FFF2-40B4-BE49-F238E27FC236}">
                <a16:creationId xmlns:a16="http://schemas.microsoft.com/office/drawing/2014/main" xmlns="" id="{3512E714-011A-C1ED-8F3F-6BB510A90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753F59B-9527-F299-B910-87CBAFCD2DAE}"/>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3470735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C17D35-CE47-ACCB-EB76-F9D03EE6DA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9A714FE-AC93-1403-A4BA-166EFC26C5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D8CDE83-FA85-EA7C-0C31-855E3F575F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95ECD98-777D-EAC2-1086-817933FF0475}"/>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6" name="Footer Placeholder 5">
            <a:extLst>
              <a:ext uri="{FF2B5EF4-FFF2-40B4-BE49-F238E27FC236}">
                <a16:creationId xmlns:a16="http://schemas.microsoft.com/office/drawing/2014/main" xmlns="" id="{1ED67161-FC4A-9937-FC03-43CD907E83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C5E1E93-F64C-8829-A0D2-439958B04376}"/>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83580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4836DC-5712-8841-8736-667CE74237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62AF500-E2A2-F28D-1B33-CB2988230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20F81E6-39C4-292D-7640-2ADAE8447A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FAB77551-E077-1169-0343-33B6D0F8BA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15A9052-8E57-F298-9A65-B95F2C5721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C1EA0BC-6114-943B-135F-922B05921D6C}"/>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8" name="Footer Placeholder 7">
            <a:extLst>
              <a:ext uri="{FF2B5EF4-FFF2-40B4-BE49-F238E27FC236}">
                <a16:creationId xmlns:a16="http://schemas.microsoft.com/office/drawing/2014/main" xmlns="" id="{D9DE444F-7F68-E8BD-556F-42693C8839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4399FD5-50E3-9701-DA3C-28BD7B7004A7}"/>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3175300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A8B308-9F26-8711-10E8-CDE7F7E314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57C23AB-13EA-75C7-8F35-435680C775A9}"/>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4" name="Footer Placeholder 3">
            <a:extLst>
              <a:ext uri="{FF2B5EF4-FFF2-40B4-BE49-F238E27FC236}">
                <a16:creationId xmlns:a16="http://schemas.microsoft.com/office/drawing/2014/main" xmlns="" id="{7834E08E-229C-549C-497D-E54A92BC45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5CC1158D-CD35-6D8C-16A6-9A1636CA0E21}"/>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454126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AB2C4C3-F31A-0D20-0A02-AA5CD956EAAF}"/>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3" name="Footer Placeholder 2">
            <a:extLst>
              <a:ext uri="{FF2B5EF4-FFF2-40B4-BE49-F238E27FC236}">
                <a16:creationId xmlns:a16="http://schemas.microsoft.com/office/drawing/2014/main" xmlns="" id="{D0B27C4A-137F-2427-9DD9-85987645D3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4E3491B1-7F2B-7C1C-39FE-7E102D116181}"/>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6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50A447-5641-11F9-5101-B6312E8919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5F9ECBB-DAA5-1AFF-1C24-A2A502C867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5F69C96-5547-534B-4767-E77ED44094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AFC1A0D-3B0A-F9EB-F135-5C203F0D25CD}"/>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6" name="Footer Placeholder 5">
            <a:extLst>
              <a:ext uri="{FF2B5EF4-FFF2-40B4-BE49-F238E27FC236}">
                <a16:creationId xmlns:a16="http://schemas.microsoft.com/office/drawing/2014/main" xmlns="" id="{C3E7B3FD-65BE-926F-CB9F-DA3C3B4EC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A2294B9-A1EA-F70F-1F6E-4C1E995B8AB7}"/>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1895513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5D3952-7D44-C53C-0ED7-7DA8158375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1B1F700A-366B-3D88-1F77-19D4310F73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61D53FA2-13B3-21F2-71DC-7C073758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4BA721D-391A-EFFB-B4B5-D020E26A0FDA}"/>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6" name="Footer Placeholder 5">
            <a:extLst>
              <a:ext uri="{FF2B5EF4-FFF2-40B4-BE49-F238E27FC236}">
                <a16:creationId xmlns:a16="http://schemas.microsoft.com/office/drawing/2014/main" xmlns="" id="{EF472E03-1CC8-5E29-97E9-2AB5290E41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AE4E8B1-0F7B-180A-4029-AEBCCEB676DF}"/>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3805898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19EF09-C1E2-6F76-B946-43A1BB682E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83F652B-2F8C-B253-2C3D-39438704CA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779F11A-13E7-2124-46D2-5E43888118CD}"/>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5" name="Footer Placeholder 4">
            <a:extLst>
              <a:ext uri="{FF2B5EF4-FFF2-40B4-BE49-F238E27FC236}">
                <a16:creationId xmlns:a16="http://schemas.microsoft.com/office/drawing/2014/main" xmlns="" id="{639DDEC5-7904-8D49-B9E0-07A9C00A6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E91DE0C-C2C4-AA5C-18EA-4B44C7FEF48D}"/>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4086845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6082BD1-2622-88F4-15DF-286B5E4AA0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6A08D9D-4B13-B720-9A47-0CF64E279D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E499B83-91C8-F435-A493-80118AEE081D}"/>
              </a:ext>
            </a:extLst>
          </p:cNvPr>
          <p:cNvSpPr>
            <a:spLocks noGrp="1"/>
          </p:cNvSpPr>
          <p:nvPr>
            <p:ph type="dt" sz="half" idx="10"/>
          </p:nvPr>
        </p:nvSpPr>
        <p:spPr/>
        <p:txBody>
          <a:bodyPr/>
          <a:lstStyle/>
          <a:p>
            <a:fld id="{D01BD312-C10A-4F48-84FE-60232BE8BCC1}" type="datetimeFigureOut">
              <a:rPr lang="en-US" smtClean="0"/>
              <a:t>9/17/2025</a:t>
            </a:fld>
            <a:endParaRPr lang="en-US"/>
          </a:p>
        </p:txBody>
      </p:sp>
      <p:sp>
        <p:nvSpPr>
          <p:cNvPr id="5" name="Footer Placeholder 4">
            <a:extLst>
              <a:ext uri="{FF2B5EF4-FFF2-40B4-BE49-F238E27FC236}">
                <a16:creationId xmlns:a16="http://schemas.microsoft.com/office/drawing/2014/main" xmlns="" id="{0917BDFE-4DD5-E1C8-25B5-6126078801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598B59A-77EC-9ACA-21A9-F275727CA87D}"/>
              </a:ext>
            </a:extLst>
          </p:cNvPr>
          <p:cNvSpPr>
            <a:spLocks noGrp="1"/>
          </p:cNvSpPr>
          <p:nvPr>
            <p:ph type="sldNum" sz="quarter" idx="12"/>
          </p:nvPr>
        </p:nvSpPr>
        <p:spPr/>
        <p:txBody>
          <a:bodyPr/>
          <a:lstStyle/>
          <a:p>
            <a:fld id="{73F49C60-6A84-4427-921F-E9309CEC98E9}" type="slidenum">
              <a:rPr lang="en-US" smtClean="0"/>
              <a:t>‹#›</a:t>
            </a:fld>
            <a:endParaRPr lang="en-US"/>
          </a:p>
        </p:txBody>
      </p:sp>
    </p:spTree>
    <p:extLst>
      <p:ext uri="{BB962C8B-B14F-4D97-AF65-F5344CB8AC3E}">
        <p14:creationId xmlns:p14="http://schemas.microsoft.com/office/powerpoint/2010/main" val="1605745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09600" y="2109984"/>
            <a:ext cx="6020800" cy="2128000"/>
          </a:xfrm>
          <a:prstGeom prst="rect">
            <a:avLst/>
          </a:prstGeom>
        </p:spPr>
        <p:txBody>
          <a:bodyPr spcFirstLastPara="1" wrap="square" lIns="91425" tIns="91425" rIns="91425" bIns="91425" anchor="b" anchorCtr="0">
            <a:noAutofit/>
          </a:bodyPr>
          <a:lstStyle>
            <a:lvl1pPr lvl="0" algn="l">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609600" y="4126417"/>
            <a:ext cx="6020800" cy="621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800"/>
              <a:buNone/>
              <a:defRPr sz="21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438231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744748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609600" y="548633"/>
            <a:ext cx="10972800" cy="6088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15" name="Google Shape;15;p4"/>
          <p:cNvSpPr txBox="1">
            <a:spLocks noGrp="1"/>
          </p:cNvSpPr>
          <p:nvPr>
            <p:ph type="body" idx="1"/>
          </p:nvPr>
        </p:nvSpPr>
        <p:spPr>
          <a:xfrm>
            <a:off x="609600" y="1491900"/>
            <a:ext cx="10972800" cy="48176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422233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609600" y="548633"/>
            <a:ext cx="10972800" cy="6088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18" name="Google Shape;18;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19" name="Google Shape;19;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3413927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609600" y="548633"/>
            <a:ext cx="10972800" cy="6088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Tree>
    <p:extLst>
      <p:ext uri="{BB962C8B-B14F-4D97-AF65-F5344CB8AC3E}">
        <p14:creationId xmlns:p14="http://schemas.microsoft.com/office/powerpoint/2010/main" val="1070916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2"/>
        <p:cNvGrpSpPr/>
        <p:nvPr/>
      </p:nvGrpSpPr>
      <p:grpSpPr>
        <a:xfrm>
          <a:off x="0" y="0"/>
          <a:ext cx="0" cy="0"/>
          <a:chOff x="0" y="0"/>
          <a:chExt cx="0" cy="0"/>
        </a:xfrm>
      </p:grpSpPr>
      <p:sp>
        <p:nvSpPr>
          <p:cNvPr id="23" name="Google Shape;23;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24" name="Google Shape;24;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3268178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1454900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7"/>
        <p:cNvGrpSpPr/>
        <p:nvPr/>
      </p:nvGrpSpPr>
      <p:grpSpPr>
        <a:xfrm>
          <a:off x="0" y="0"/>
          <a:ext cx="0" cy="0"/>
          <a:chOff x="0" y="0"/>
          <a:chExt cx="0" cy="0"/>
        </a:xfrm>
      </p:grpSpPr>
      <p:sp>
        <p:nvSpPr>
          <p:cNvPr id="28" name="Google Shape;28;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 name="Google Shape;29;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0" name="Google Shape;30;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1" name="Google Shape;31;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4103457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2"/>
        <p:cNvGrpSpPr/>
        <p:nvPr/>
      </p:nvGrpSpPr>
      <p:grpSpPr>
        <a:xfrm>
          <a:off x="0" y="0"/>
          <a:ext cx="0" cy="0"/>
          <a:chOff x="0" y="0"/>
          <a:chExt cx="0" cy="0"/>
        </a:xfrm>
      </p:grpSpPr>
      <p:sp>
        <p:nvSpPr>
          <p:cNvPr id="33" name="Google Shape;33;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25041420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4"/>
        <p:cNvGrpSpPr/>
        <p:nvPr/>
      </p:nvGrpSpPr>
      <p:grpSpPr>
        <a:xfrm>
          <a:off x="0" y="0"/>
          <a:ext cx="0" cy="0"/>
          <a:chOff x="0" y="0"/>
          <a:chExt cx="0" cy="0"/>
        </a:xfrm>
      </p:grpSpPr>
      <p:sp>
        <p:nvSpPr>
          <p:cNvPr id="35" name="Google Shape;3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36" name="Google Shape;3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9615731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
        <p:cNvGrpSpPr/>
        <p:nvPr/>
      </p:nvGrpSpPr>
      <p:grpSpPr>
        <a:xfrm>
          <a:off x="0" y="0"/>
          <a:ext cx="0" cy="0"/>
          <a:chOff x="0" y="0"/>
          <a:chExt cx="0" cy="0"/>
        </a:xfrm>
      </p:grpSpPr>
    </p:spTree>
    <p:extLst>
      <p:ext uri="{BB962C8B-B14F-4D97-AF65-F5344CB8AC3E}">
        <p14:creationId xmlns:p14="http://schemas.microsoft.com/office/powerpoint/2010/main" val="3058855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B5DAF0B-F489-CDF7-2D4F-8AF5EBC1B0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27420AB6-F781-2156-7DDF-C0FED6360C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4ABEA9F-2FDD-AD9F-15EA-1EA40333EC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1BD312-C10A-4F48-84FE-60232BE8BCC1}" type="datetimeFigureOut">
              <a:rPr lang="en-US" smtClean="0"/>
              <a:t>9/17/2025</a:t>
            </a:fld>
            <a:endParaRPr lang="en-US"/>
          </a:p>
        </p:txBody>
      </p:sp>
      <p:sp>
        <p:nvSpPr>
          <p:cNvPr id="5" name="Footer Placeholder 4">
            <a:extLst>
              <a:ext uri="{FF2B5EF4-FFF2-40B4-BE49-F238E27FC236}">
                <a16:creationId xmlns:a16="http://schemas.microsoft.com/office/drawing/2014/main" xmlns="" id="{D8A773EE-F1EF-DFD6-1493-3E0C057511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FECC37B-2B15-11AC-0BD2-F211952BC0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49C60-6A84-4427-921F-E9309CEC98E9}" type="slidenum">
              <a:rPr lang="en-US" smtClean="0"/>
              <a:t>‹#›</a:t>
            </a:fld>
            <a:endParaRPr lang="en-US"/>
          </a:p>
        </p:txBody>
      </p:sp>
    </p:spTree>
    <p:extLst>
      <p:ext uri="{BB962C8B-B14F-4D97-AF65-F5344CB8AC3E}">
        <p14:creationId xmlns:p14="http://schemas.microsoft.com/office/powerpoint/2010/main" val="953803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9600" y="548633"/>
            <a:ext cx="10972800" cy="6088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1pPr>
            <a:lvl2pPr lvl="1"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2pPr>
            <a:lvl3pPr lvl="2"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3pPr>
            <a:lvl4pPr lvl="3"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4pPr>
            <a:lvl5pPr lvl="4"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5pPr>
            <a:lvl6pPr lvl="5"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6pPr>
            <a:lvl7pPr lvl="6"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7pPr>
            <a:lvl8pPr lvl="7"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8pPr>
            <a:lvl9pPr lvl="8" algn="ctr">
              <a:spcBef>
                <a:spcPts val="0"/>
              </a:spcBef>
              <a:spcAft>
                <a:spcPts val="0"/>
              </a:spcAft>
              <a:buSzPts val="2500"/>
              <a:buFont typeface="Fira Sans Extra Condensed Medium"/>
              <a:buNone/>
              <a:defRPr sz="2500">
                <a:latin typeface="Fira Sans Extra Condensed Medium"/>
                <a:ea typeface="Fira Sans Extra Condensed Medium"/>
                <a:cs typeface="Fira Sans Extra Condensed Medium"/>
                <a:sym typeface="Fira Sans Extra Condensed Medium"/>
              </a:defRPr>
            </a:lvl9pPr>
          </a:lstStyle>
          <a:p>
            <a:endParaRPr/>
          </a:p>
        </p:txBody>
      </p:sp>
      <p:sp>
        <p:nvSpPr>
          <p:cNvPr id="7" name="Google Shape;7;p1"/>
          <p:cNvSpPr txBox="1">
            <a:spLocks noGrp="1"/>
          </p:cNvSpPr>
          <p:nvPr>
            <p:ph type="body" idx="1"/>
          </p:nvPr>
        </p:nvSpPr>
        <p:spPr>
          <a:xfrm>
            <a:off x="609600" y="1491900"/>
            <a:ext cx="10972800" cy="48176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SzPts val="1800"/>
              <a:buFont typeface="Roboto"/>
              <a:buChar char="●"/>
              <a:defRPr sz="1800">
                <a:latin typeface="Roboto"/>
                <a:ea typeface="Roboto"/>
                <a:cs typeface="Roboto"/>
                <a:sym typeface="Roboto"/>
              </a:defRPr>
            </a:lvl1pPr>
            <a:lvl2pPr marL="914400" lvl="1" indent="-317500">
              <a:lnSpc>
                <a:spcPct val="100000"/>
              </a:lnSpc>
              <a:spcBef>
                <a:spcPts val="1600"/>
              </a:spcBef>
              <a:spcAft>
                <a:spcPts val="0"/>
              </a:spcAft>
              <a:buSzPts val="1400"/>
              <a:buFont typeface="Roboto"/>
              <a:buChar char="○"/>
              <a:defRPr>
                <a:latin typeface="Roboto"/>
                <a:ea typeface="Roboto"/>
                <a:cs typeface="Roboto"/>
                <a:sym typeface="Roboto"/>
              </a:defRPr>
            </a:lvl2pPr>
            <a:lvl3pPr marL="1371600" lvl="2" indent="-317500">
              <a:lnSpc>
                <a:spcPct val="100000"/>
              </a:lnSpc>
              <a:spcBef>
                <a:spcPts val="1600"/>
              </a:spcBef>
              <a:spcAft>
                <a:spcPts val="0"/>
              </a:spcAft>
              <a:buSzPts val="1400"/>
              <a:buFont typeface="Roboto"/>
              <a:buChar char="■"/>
              <a:defRPr>
                <a:latin typeface="Roboto"/>
                <a:ea typeface="Roboto"/>
                <a:cs typeface="Roboto"/>
                <a:sym typeface="Roboto"/>
              </a:defRPr>
            </a:lvl3pPr>
            <a:lvl4pPr marL="1828800" lvl="3" indent="-317500">
              <a:lnSpc>
                <a:spcPct val="100000"/>
              </a:lnSpc>
              <a:spcBef>
                <a:spcPts val="1600"/>
              </a:spcBef>
              <a:spcAft>
                <a:spcPts val="0"/>
              </a:spcAft>
              <a:buSzPts val="1400"/>
              <a:buFont typeface="Roboto"/>
              <a:buChar char="●"/>
              <a:defRPr>
                <a:latin typeface="Roboto"/>
                <a:ea typeface="Roboto"/>
                <a:cs typeface="Roboto"/>
                <a:sym typeface="Roboto"/>
              </a:defRPr>
            </a:lvl4pPr>
            <a:lvl5pPr marL="2286000" lvl="4" indent="-317500">
              <a:lnSpc>
                <a:spcPct val="100000"/>
              </a:lnSpc>
              <a:spcBef>
                <a:spcPts val="1600"/>
              </a:spcBef>
              <a:spcAft>
                <a:spcPts val="0"/>
              </a:spcAft>
              <a:buSzPts val="1400"/>
              <a:buFont typeface="Roboto"/>
              <a:buChar char="○"/>
              <a:defRPr>
                <a:latin typeface="Roboto"/>
                <a:ea typeface="Roboto"/>
                <a:cs typeface="Roboto"/>
                <a:sym typeface="Roboto"/>
              </a:defRPr>
            </a:lvl5pPr>
            <a:lvl6pPr marL="2743200" lvl="5" indent="-317500">
              <a:lnSpc>
                <a:spcPct val="100000"/>
              </a:lnSpc>
              <a:spcBef>
                <a:spcPts val="1600"/>
              </a:spcBef>
              <a:spcAft>
                <a:spcPts val="0"/>
              </a:spcAft>
              <a:buSzPts val="1400"/>
              <a:buFont typeface="Roboto"/>
              <a:buChar char="■"/>
              <a:defRPr>
                <a:latin typeface="Roboto"/>
                <a:ea typeface="Roboto"/>
                <a:cs typeface="Roboto"/>
                <a:sym typeface="Roboto"/>
              </a:defRPr>
            </a:lvl6pPr>
            <a:lvl7pPr marL="3200400" lvl="6" indent="-317500">
              <a:lnSpc>
                <a:spcPct val="100000"/>
              </a:lnSpc>
              <a:spcBef>
                <a:spcPts val="1600"/>
              </a:spcBef>
              <a:spcAft>
                <a:spcPts val="0"/>
              </a:spcAft>
              <a:buSzPts val="1400"/>
              <a:buFont typeface="Roboto"/>
              <a:buChar char="●"/>
              <a:defRPr>
                <a:latin typeface="Roboto"/>
                <a:ea typeface="Roboto"/>
                <a:cs typeface="Roboto"/>
                <a:sym typeface="Roboto"/>
              </a:defRPr>
            </a:lvl7pPr>
            <a:lvl8pPr marL="3657600" lvl="7" indent="-317500">
              <a:lnSpc>
                <a:spcPct val="100000"/>
              </a:lnSpc>
              <a:spcBef>
                <a:spcPts val="1600"/>
              </a:spcBef>
              <a:spcAft>
                <a:spcPts val="0"/>
              </a:spcAft>
              <a:buSzPts val="1400"/>
              <a:buFont typeface="Roboto"/>
              <a:buChar char="○"/>
              <a:defRPr>
                <a:latin typeface="Roboto"/>
                <a:ea typeface="Roboto"/>
                <a:cs typeface="Roboto"/>
                <a:sym typeface="Roboto"/>
              </a:defRPr>
            </a:lvl8pPr>
            <a:lvl9pPr marL="4114800" lvl="8" indent="-317500">
              <a:lnSpc>
                <a:spcPct val="100000"/>
              </a:lnSpc>
              <a:spcBef>
                <a:spcPts val="1600"/>
              </a:spcBef>
              <a:spcAft>
                <a:spcPts val="1600"/>
              </a:spcAft>
              <a:buSzPts val="1400"/>
              <a:buFont typeface="Roboto"/>
              <a:buChar char="■"/>
              <a:defRPr>
                <a:latin typeface="Roboto"/>
                <a:ea typeface="Roboto"/>
                <a:cs typeface="Roboto"/>
                <a:sym typeface="Roboto"/>
              </a:defRPr>
            </a:lvl9pPr>
          </a:lstStyle>
          <a:p>
            <a:endParaRPr/>
          </a:p>
        </p:txBody>
      </p:sp>
    </p:spTree>
    <p:extLst>
      <p:ext uri="{BB962C8B-B14F-4D97-AF65-F5344CB8AC3E}">
        <p14:creationId xmlns:p14="http://schemas.microsoft.com/office/powerpoint/2010/main" val="79867271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0.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2F1023-5267-1583-D8BB-A234C12388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808" b="7808"/>
          <a:stretch/>
        </p:blipFill>
        <p:spPr>
          <a:xfrm>
            <a:off x="0" y="0"/>
            <a:ext cx="12192000" cy="6858000"/>
          </a:xfrm>
          <a:prstGeom prst="rect">
            <a:avLst/>
          </a:prstGeom>
        </p:spPr>
      </p:pic>
      <p:sp>
        <p:nvSpPr>
          <p:cNvPr id="6" name="TextBox 5">
            <a:extLst>
              <a:ext uri="{FF2B5EF4-FFF2-40B4-BE49-F238E27FC236}">
                <a16:creationId xmlns:a16="http://schemas.microsoft.com/office/drawing/2014/main" xmlns="" id="{9CE7EEB2-A5FA-C7AB-13F9-9BE8CF8A0DE4}"/>
              </a:ext>
            </a:extLst>
          </p:cNvPr>
          <p:cNvSpPr txBox="1"/>
          <p:nvPr/>
        </p:nvSpPr>
        <p:spPr>
          <a:xfrm>
            <a:off x="-1477698" y="1750527"/>
            <a:ext cx="757369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150" normalizeH="0" baseline="0" noProof="0" dirty="0">
                <a:ln>
                  <a:noFill/>
                </a:ln>
                <a:solidFill>
                  <a:schemeClr val="bg1"/>
                </a:solidFill>
                <a:effectLst/>
                <a:uLnTx/>
                <a:uFillTx/>
                <a:latin typeface="Fira Sans Black" panose="020B0A03050000020004" pitchFamily="34" charset="0"/>
                <a:ea typeface="+mn-ea"/>
                <a:cs typeface="+mn-cs"/>
              </a:rPr>
              <a:t>CHƯƠNG</a:t>
            </a:r>
            <a:r>
              <a:rPr kumimoji="0" lang="en-US" sz="6000" b="0" i="0" u="none" strike="noStrike" kern="1200" cap="none" spc="-150" normalizeH="0" noProof="0" dirty="0">
                <a:ln>
                  <a:noFill/>
                </a:ln>
                <a:solidFill>
                  <a:schemeClr val="bg1"/>
                </a:solidFill>
                <a:effectLst/>
                <a:uLnTx/>
                <a:uFillTx/>
                <a:latin typeface="Fira Sans Black" panose="020B0A03050000020004" pitchFamily="34" charset="0"/>
                <a:ea typeface="+mn-ea"/>
                <a:cs typeface="+mn-cs"/>
              </a:rPr>
              <a:t> 1</a:t>
            </a:r>
            <a:endParaRPr kumimoji="0" lang="en-US" sz="6000" b="0" i="0" u="none" strike="noStrike" kern="1200" cap="none" spc="-150" normalizeH="0" baseline="0" noProof="0" dirty="0">
              <a:ln>
                <a:noFill/>
              </a:ln>
              <a:solidFill>
                <a:schemeClr val="bg1"/>
              </a:solidFill>
              <a:effectLst/>
              <a:uLnTx/>
              <a:uFillTx/>
              <a:latin typeface="Fira Sans Black" panose="020B0A03050000020004" pitchFamily="34" charset="0"/>
              <a:ea typeface="+mn-ea"/>
              <a:cs typeface="+mn-cs"/>
            </a:endParaRPr>
          </a:p>
        </p:txBody>
      </p:sp>
      <p:sp>
        <p:nvSpPr>
          <p:cNvPr id="7" name="TextBox 6">
            <a:extLst>
              <a:ext uri="{FF2B5EF4-FFF2-40B4-BE49-F238E27FC236}">
                <a16:creationId xmlns:a16="http://schemas.microsoft.com/office/drawing/2014/main" xmlns="" id="{09DF1A8D-2F18-8E99-D1D6-6F05EA2DD0F0}"/>
              </a:ext>
            </a:extLst>
          </p:cNvPr>
          <p:cNvSpPr txBox="1"/>
          <p:nvPr/>
        </p:nvSpPr>
        <p:spPr>
          <a:xfrm>
            <a:off x="251013" y="2921168"/>
            <a:ext cx="757369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150" normalizeH="0" baseline="0" noProof="0" dirty="0">
                <a:ln>
                  <a:noFill/>
                </a:ln>
                <a:solidFill>
                  <a:schemeClr val="bg1"/>
                </a:solidFill>
                <a:effectLst/>
                <a:uLnTx/>
                <a:uFillTx/>
                <a:latin typeface="Fira Sans Black" panose="020B0A03050000020004" pitchFamily="34" charset="0"/>
                <a:ea typeface="+mn-ea"/>
                <a:cs typeface="+mn-cs"/>
              </a:rPr>
              <a:t>NĂNG</a:t>
            </a:r>
            <a:r>
              <a:rPr kumimoji="0" lang="en-US" sz="6000" b="0" i="0" u="none" strike="noStrike" kern="1200" cap="none" spc="-150" normalizeH="0" noProof="0" dirty="0">
                <a:ln>
                  <a:noFill/>
                </a:ln>
                <a:solidFill>
                  <a:schemeClr val="bg1"/>
                </a:solidFill>
                <a:effectLst/>
                <a:uLnTx/>
                <a:uFillTx/>
                <a:latin typeface="Fira Sans Black" panose="020B0A03050000020004" pitchFamily="34" charset="0"/>
                <a:ea typeface="+mn-ea"/>
                <a:cs typeface="+mn-cs"/>
              </a:rPr>
              <a:t> LƯỢNG CƠ HỌC</a:t>
            </a:r>
            <a:endParaRPr kumimoji="0" lang="en-US" sz="6000" b="0" i="0" u="none" strike="noStrike" kern="1200" cap="none" spc="-150" normalizeH="0" baseline="0" noProof="0" dirty="0">
              <a:ln>
                <a:noFill/>
              </a:ln>
              <a:solidFill>
                <a:schemeClr val="bg1"/>
              </a:solidFill>
              <a:effectLst/>
              <a:uLnTx/>
              <a:uFillTx/>
              <a:latin typeface="Fira Sans Black" panose="020B0A03050000020004" pitchFamily="34" charset="0"/>
              <a:ea typeface="+mn-ea"/>
              <a:cs typeface="+mn-cs"/>
            </a:endParaRPr>
          </a:p>
        </p:txBody>
      </p:sp>
    </p:spTree>
    <p:extLst>
      <p:ext uri="{BB962C8B-B14F-4D97-AF65-F5344CB8AC3E}">
        <p14:creationId xmlns:p14="http://schemas.microsoft.com/office/powerpoint/2010/main" val="178624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5000"/>
                                  </p:iterate>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650"/>
                            </p:stCondLst>
                            <p:childTnLst>
                              <p:par>
                                <p:cTn id="9" presetID="22" presetClass="entr" presetSubtype="1" fill="hold" grpId="0" nodeType="afterEffect">
                                  <p:stCondLst>
                                    <p:cond delay="0"/>
                                  </p:stCondLst>
                                  <p:iterate type="lt">
                                    <p:tmPct val="5000"/>
                                  </p:iterate>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2203" name="TextBox 2202">
            <a:extLst>
              <a:ext uri="{FF2B5EF4-FFF2-40B4-BE49-F238E27FC236}">
                <a16:creationId xmlns:a16="http://schemas.microsoft.com/office/drawing/2014/main" xmlns="" id="{B5BF66AD-35E0-4221-8A71-DB418E25C3F8}"/>
              </a:ext>
            </a:extLst>
          </p:cNvPr>
          <p:cNvSpPr txBox="1"/>
          <p:nvPr/>
        </p:nvSpPr>
        <p:spPr>
          <a:xfrm>
            <a:off x="6822522" y="1532579"/>
            <a:ext cx="4103625" cy="923330"/>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4800" b="0" i="0" u="none" strike="noStrike" cap="none" spc="-150" normalizeH="0" baseline="0">
                <a:ln>
                  <a:noFill/>
                </a:ln>
                <a:solidFill>
                  <a:srgbClr val="00A19D"/>
                </a:solidFill>
                <a:effectLst/>
                <a:uLnTx/>
                <a:uFillTx/>
                <a:latin typeface="Fira Sans Condensed Medium" panose="020B0603050000020004" pitchFamily="34" charset="0"/>
              </a:defRPr>
            </a:lvl1pPr>
          </a:lstStyle>
          <a:p>
            <a:pPr algn="l"/>
            <a:r>
              <a:rPr lang="en-US" sz="5400" err="1">
                <a:solidFill>
                  <a:srgbClr val="001331"/>
                </a:solidFill>
                <a:latin typeface="Fira Sans Black" panose="020B0A03050000020004" pitchFamily="34" charset="0"/>
              </a:rPr>
              <a:t>TIẾT</a:t>
            </a:r>
            <a:r>
              <a:rPr lang="en-US" sz="5400">
                <a:solidFill>
                  <a:srgbClr val="001331"/>
                </a:solidFill>
                <a:latin typeface="Fira Sans Black" panose="020B0A03050000020004" pitchFamily="34" charset="0"/>
              </a:rPr>
              <a:t> </a:t>
            </a:r>
            <a:r>
              <a:rPr lang="en-US" sz="5400" smtClean="0">
                <a:solidFill>
                  <a:srgbClr val="001331"/>
                </a:solidFill>
                <a:latin typeface="Fira Sans Black" panose="020B0A03050000020004" pitchFamily="34" charset="0"/>
              </a:rPr>
              <a:t>4,5:</a:t>
            </a:r>
            <a:endParaRPr lang="en-US" sz="5400" dirty="0">
              <a:solidFill>
                <a:srgbClr val="001331"/>
              </a:solidFill>
              <a:latin typeface="Fira Sans Black" panose="020B0A03050000020004" pitchFamily="34" charset="0"/>
            </a:endParaRPr>
          </a:p>
        </p:txBody>
      </p:sp>
      <p:sp>
        <p:nvSpPr>
          <p:cNvPr id="1984" name="TextBox 1983">
            <a:extLst>
              <a:ext uri="{FF2B5EF4-FFF2-40B4-BE49-F238E27FC236}">
                <a16:creationId xmlns:a16="http://schemas.microsoft.com/office/drawing/2014/main" xmlns="" id="{BF9F8077-2600-43D6-B79A-5333C17F7294}"/>
              </a:ext>
            </a:extLst>
          </p:cNvPr>
          <p:cNvSpPr txBox="1"/>
          <p:nvPr/>
        </p:nvSpPr>
        <p:spPr>
          <a:xfrm>
            <a:off x="6822522" y="2841906"/>
            <a:ext cx="4771715" cy="101566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6000" spc="-150" dirty="0">
                <a:solidFill>
                  <a:srgbClr val="001331"/>
                </a:solidFill>
                <a:latin typeface="Fira Sans Black" panose="020B0A03050000020004" pitchFamily="34" charset="0"/>
              </a:rPr>
              <a:t>ĐỘNG NĂNG</a:t>
            </a:r>
            <a:endParaRPr kumimoji="0" lang="en-US" sz="6000" b="0" i="0" u="none" strike="noStrike" kern="1200" cap="none" spc="-150" normalizeH="0" baseline="0" noProof="0" dirty="0">
              <a:ln>
                <a:noFill/>
              </a:ln>
              <a:solidFill>
                <a:srgbClr val="001331"/>
              </a:solidFill>
              <a:effectLst/>
              <a:uLnTx/>
              <a:uFillTx/>
              <a:latin typeface="Fira Sans Black" panose="020B0A03050000020004" pitchFamily="34" charset="0"/>
            </a:endParaRPr>
          </a:p>
        </p:txBody>
      </p:sp>
      <p:sp>
        <p:nvSpPr>
          <p:cNvPr id="1986" name="TextBox 1985">
            <a:extLst>
              <a:ext uri="{FF2B5EF4-FFF2-40B4-BE49-F238E27FC236}">
                <a16:creationId xmlns:a16="http://schemas.microsoft.com/office/drawing/2014/main" xmlns="" id="{6B325150-84DA-4E47-83CF-094FB1B6E424}"/>
              </a:ext>
            </a:extLst>
          </p:cNvPr>
          <p:cNvSpPr txBox="1"/>
          <p:nvPr/>
        </p:nvSpPr>
        <p:spPr>
          <a:xfrm>
            <a:off x="6822522" y="3949138"/>
            <a:ext cx="3764130" cy="101566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1331"/>
                </a:solidFill>
                <a:effectLst/>
                <a:uLnTx/>
                <a:uFillTx/>
                <a:latin typeface="Fira Sans Black" panose="020B0A03050000020004" pitchFamily="34" charset="0"/>
                <a:ea typeface="+mn-ea"/>
                <a:cs typeface="+mn-cs"/>
              </a:rPr>
              <a:t>THẾ</a:t>
            </a:r>
            <a:r>
              <a:rPr kumimoji="0" lang="en-US" sz="6000" b="0" i="0" u="none" strike="noStrike" kern="1200" cap="none" spc="0" normalizeH="0" noProof="0" dirty="0">
                <a:ln>
                  <a:noFill/>
                </a:ln>
                <a:solidFill>
                  <a:srgbClr val="001331"/>
                </a:solidFill>
                <a:effectLst/>
                <a:uLnTx/>
                <a:uFillTx/>
                <a:latin typeface="Fira Sans Black" panose="020B0A03050000020004" pitchFamily="34" charset="0"/>
                <a:ea typeface="+mn-ea"/>
                <a:cs typeface="+mn-cs"/>
              </a:rPr>
              <a:t> NĂNG</a:t>
            </a:r>
            <a:endParaRPr kumimoji="0" lang="en-US" sz="6000" b="0" i="0" u="none" strike="noStrike" kern="1200" cap="none" spc="0" normalizeH="0" baseline="0" noProof="0" dirty="0">
              <a:ln>
                <a:noFill/>
              </a:ln>
              <a:solidFill>
                <a:srgbClr val="001331"/>
              </a:solidFill>
              <a:effectLst/>
              <a:uLnTx/>
              <a:uFillTx/>
              <a:latin typeface="Fira Sans Black" panose="020B0A03050000020004" pitchFamily="34" charset="0"/>
              <a:ea typeface="+mn-ea"/>
              <a:cs typeface="+mn-cs"/>
            </a:endParaRPr>
          </a:p>
        </p:txBody>
      </p:sp>
      <p:pic>
        <p:nvPicPr>
          <p:cNvPr id="2" name="Graphic 1">
            <a:extLst>
              <a:ext uri="{FF2B5EF4-FFF2-40B4-BE49-F238E27FC236}">
                <a16:creationId xmlns:a16="http://schemas.microsoft.com/office/drawing/2014/main" xmlns="" id="{E3A05B25-801A-EBA6-8016-519B0D661C4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34611" y="23757"/>
            <a:ext cx="6687911" cy="6687911"/>
          </a:xfrm>
          <a:prstGeom prst="rect">
            <a:avLst/>
          </a:prstGeom>
        </p:spPr>
      </p:pic>
    </p:spTree>
    <p:extLst>
      <p:ext uri="{BB962C8B-B14F-4D97-AF65-F5344CB8AC3E}">
        <p14:creationId xmlns:p14="http://schemas.microsoft.com/office/powerpoint/2010/main" val="107553943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03"/>
                                        </p:tgtEl>
                                        <p:attrNameLst>
                                          <p:attrName>style.visibility</p:attrName>
                                        </p:attrNameLst>
                                      </p:cBhvr>
                                      <p:to>
                                        <p:strVal val="visible"/>
                                      </p:to>
                                    </p:set>
                                    <p:animEffect transition="in" filter="wipe(up)">
                                      <p:cBhvr>
                                        <p:cTn id="7" dur="500"/>
                                        <p:tgtEl>
                                          <p:spTgt spid="220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84"/>
                                        </p:tgtEl>
                                        <p:attrNameLst>
                                          <p:attrName>style.visibility</p:attrName>
                                        </p:attrNameLst>
                                      </p:cBhvr>
                                      <p:to>
                                        <p:strVal val="visible"/>
                                      </p:to>
                                    </p:set>
                                    <p:animEffect transition="in" filter="wipe(up)">
                                      <p:cBhvr>
                                        <p:cTn id="11" dur="500"/>
                                        <p:tgtEl>
                                          <p:spTgt spid="198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86"/>
                                        </p:tgtEl>
                                        <p:attrNameLst>
                                          <p:attrName>style.visibility</p:attrName>
                                        </p:attrNameLst>
                                      </p:cBhvr>
                                      <p:to>
                                        <p:strVal val="visible"/>
                                      </p:to>
                                    </p:set>
                                    <p:animEffect transition="in" filter="wipe(up)">
                                      <p:cBhvr>
                                        <p:cTn id="15" dur="500"/>
                                        <p:tgtEl>
                                          <p:spTgt spid="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3" grpId="0"/>
      <p:bldP spid="1984" grpId="0"/>
      <p:bldP spid="198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CBB75C0-DC3E-95EB-F9F8-EF1B35E60A8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889" b="21270"/>
          <a:stretch/>
        </p:blipFill>
        <p:spPr>
          <a:xfrm>
            <a:off x="1929202" y="1900824"/>
            <a:ext cx="8142938" cy="4872837"/>
          </a:xfrm>
          <a:prstGeom prst="rect">
            <a:avLst/>
          </a:prstGeom>
        </p:spPr>
      </p:pic>
      <p:sp>
        <p:nvSpPr>
          <p:cNvPr id="2" name="TextBox 1">
            <a:extLst>
              <a:ext uri="{FF2B5EF4-FFF2-40B4-BE49-F238E27FC236}">
                <a16:creationId xmlns:a16="http://schemas.microsoft.com/office/drawing/2014/main" xmlns="" id="{045066AB-C314-6158-5DD4-1B4ED154D6FC}"/>
              </a:ext>
            </a:extLst>
          </p:cNvPr>
          <p:cNvSpPr txBox="1"/>
          <p:nvPr/>
        </p:nvSpPr>
        <p:spPr>
          <a:xfrm>
            <a:off x="1615099" y="783964"/>
            <a:ext cx="831013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002C74"/>
                </a:solidFill>
                <a:latin typeface="Fira Sans Condensed Medium" panose="020B0603050000020004" pitchFamily="34" charset="0"/>
              </a:rPr>
              <a:t>Động</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năng</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của</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người</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chơi</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xích</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đu</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thay</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đổi</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như</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thế</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nào</a:t>
            </a:r>
            <a:r>
              <a:rPr lang="en-US" sz="3600" dirty="0">
                <a:solidFill>
                  <a:srgbClr val="002C74"/>
                </a:solidFill>
                <a:latin typeface="Fira Sans Condensed Medium" panose="020B0603050000020004" pitchFamily="34" charset="0"/>
              </a:rPr>
              <a:t> ở </a:t>
            </a:r>
            <a:r>
              <a:rPr lang="en-US" sz="3600" dirty="0" err="1">
                <a:solidFill>
                  <a:srgbClr val="002C74"/>
                </a:solidFill>
                <a:latin typeface="Fira Sans Condensed Medium" panose="020B0603050000020004" pitchFamily="34" charset="0"/>
              </a:rPr>
              <a:t>các</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vị</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trí</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khác</a:t>
            </a:r>
            <a:r>
              <a:rPr lang="en-US" sz="3600" dirty="0">
                <a:solidFill>
                  <a:srgbClr val="002C74"/>
                </a:solidFill>
                <a:latin typeface="Fira Sans Condensed Medium" panose="020B0603050000020004" pitchFamily="34" charset="0"/>
              </a:rPr>
              <a:t> </a:t>
            </a:r>
            <a:r>
              <a:rPr lang="en-US" sz="3600" dirty="0" err="1">
                <a:solidFill>
                  <a:srgbClr val="002C74"/>
                </a:solidFill>
                <a:latin typeface="Fira Sans Condensed Medium" panose="020B0603050000020004" pitchFamily="34" charset="0"/>
              </a:rPr>
              <a:t>nhau</a:t>
            </a:r>
            <a:r>
              <a:rPr lang="en-US" sz="3600" dirty="0">
                <a:solidFill>
                  <a:srgbClr val="002C74"/>
                </a:solidFill>
                <a:latin typeface="Fira Sans Condensed Medium" panose="020B0603050000020004" pitchFamily="34" charset="0"/>
              </a:rPr>
              <a:t>?</a:t>
            </a:r>
            <a:endParaRPr kumimoji="0" lang="en-US" sz="3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spTree>
    <p:extLst>
      <p:ext uri="{BB962C8B-B14F-4D97-AF65-F5344CB8AC3E}">
        <p14:creationId xmlns:p14="http://schemas.microsoft.com/office/powerpoint/2010/main" val="27519077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grpSp>
        <p:nvGrpSpPr>
          <p:cNvPr id="91" name="Google Shape;91;p16"/>
          <p:cNvGrpSpPr/>
          <p:nvPr/>
        </p:nvGrpSpPr>
        <p:grpSpPr>
          <a:xfrm>
            <a:off x="1188649" y="1427969"/>
            <a:ext cx="3741607" cy="4881391"/>
            <a:chOff x="891486" y="1070976"/>
            <a:chExt cx="2806205" cy="3661043"/>
          </a:xfrm>
        </p:grpSpPr>
        <p:sp>
          <p:nvSpPr>
            <p:cNvPr id="92" name="Google Shape;92;p16"/>
            <p:cNvSpPr/>
            <p:nvPr/>
          </p:nvSpPr>
          <p:spPr>
            <a:xfrm>
              <a:off x="2243704" y="1294344"/>
              <a:ext cx="256949" cy="1952636"/>
            </a:xfrm>
            <a:custGeom>
              <a:avLst/>
              <a:gdLst/>
              <a:ahLst/>
              <a:cxnLst/>
              <a:rect l="l" t="t" r="r" b="b"/>
              <a:pathLst>
                <a:path w="3252" h="24713" extrusionOk="0">
                  <a:moveTo>
                    <a:pt x="2542" y="1"/>
                  </a:moveTo>
                  <a:cubicBezTo>
                    <a:pt x="0" y="1"/>
                    <a:pt x="274" y="1902"/>
                    <a:pt x="274" y="1902"/>
                  </a:cubicBezTo>
                  <a:lnTo>
                    <a:pt x="255" y="24713"/>
                  </a:lnTo>
                  <a:lnTo>
                    <a:pt x="3251" y="24087"/>
                  </a:lnTo>
                  <a:lnTo>
                    <a:pt x="3251" y="44"/>
                  </a:lnTo>
                  <a:cubicBezTo>
                    <a:pt x="2993" y="15"/>
                    <a:pt x="2758" y="1"/>
                    <a:pt x="2542"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3" name="Google Shape;93;p16"/>
            <p:cNvSpPr/>
            <p:nvPr/>
          </p:nvSpPr>
          <p:spPr>
            <a:xfrm>
              <a:off x="2500573" y="1264872"/>
              <a:ext cx="1197118" cy="2476805"/>
            </a:xfrm>
            <a:custGeom>
              <a:avLst/>
              <a:gdLst/>
              <a:ahLst/>
              <a:cxnLst/>
              <a:rect l="l" t="t" r="r" b="b"/>
              <a:pathLst>
                <a:path w="15151" h="31347" extrusionOk="0">
                  <a:moveTo>
                    <a:pt x="721" y="0"/>
                  </a:moveTo>
                  <a:lnTo>
                    <a:pt x="0" y="417"/>
                  </a:lnTo>
                  <a:lnTo>
                    <a:pt x="0" y="23436"/>
                  </a:lnTo>
                  <a:lnTo>
                    <a:pt x="13558" y="31248"/>
                  </a:lnTo>
                  <a:cubicBezTo>
                    <a:pt x="13655" y="31313"/>
                    <a:pt x="13764" y="31347"/>
                    <a:pt x="13871" y="31347"/>
                  </a:cubicBezTo>
                  <a:cubicBezTo>
                    <a:pt x="13953" y="31347"/>
                    <a:pt x="14034" y="31327"/>
                    <a:pt x="14108" y="31286"/>
                  </a:cubicBezTo>
                  <a:lnTo>
                    <a:pt x="14809" y="30888"/>
                  </a:lnTo>
                  <a:cubicBezTo>
                    <a:pt x="15018" y="30793"/>
                    <a:pt x="15150" y="30547"/>
                    <a:pt x="15150" y="30186"/>
                  </a:cubicBezTo>
                  <a:lnTo>
                    <a:pt x="15150" y="9481"/>
                  </a:lnTo>
                  <a:cubicBezTo>
                    <a:pt x="15150" y="8836"/>
                    <a:pt x="14771" y="8097"/>
                    <a:pt x="14278" y="7831"/>
                  </a:cubicBezTo>
                  <a:lnTo>
                    <a:pt x="721" y="0"/>
                  </a:lnTo>
                  <a:close/>
                </a:path>
              </a:pathLst>
            </a:custGeom>
            <a:solidFill>
              <a:srgbClr val="48CDB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4" name="Google Shape;94;p16"/>
            <p:cNvSpPr/>
            <p:nvPr/>
          </p:nvSpPr>
          <p:spPr>
            <a:xfrm>
              <a:off x="2500573" y="1297820"/>
              <a:ext cx="1140150" cy="2444568"/>
            </a:xfrm>
            <a:custGeom>
              <a:avLst/>
              <a:gdLst/>
              <a:ahLst/>
              <a:cxnLst/>
              <a:rect l="l" t="t" r="r" b="b"/>
              <a:pathLst>
                <a:path w="14430" h="30939" extrusionOk="0">
                  <a:moveTo>
                    <a:pt x="0" y="0"/>
                  </a:moveTo>
                  <a:lnTo>
                    <a:pt x="0" y="23019"/>
                  </a:lnTo>
                  <a:lnTo>
                    <a:pt x="13558" y="30831"/>
                  </a:lnTo>
                  <a:cubicBezTo>
                    <a:pt x="13679" y="30904"/>
                    <a:pt x="13796" y="30939"/>
                    <a:pt x="13902" y="30939"/>
                  </a:cubicBezTo>
                  <a:cubicBezTo>
                    <a:pt x="14210" y="30939"/>
                    <a:pt x="14430" y="30652"/>
                    <a:pt x="14430" y="30187"/>
                  </a:cubicBezTo>
                  <a:lnTo>
                    <a:pt x="14430" y="9481"/>
                  </a:lnTo>
                  <a:cubicBezTo>
                    <a:pt x="14430" y="8836"/>
                    <a:pt x="14032" y="8097"/>
                    <a:pt x="13558" y="7831"/>
                  </a:cubicBezTo>
                  <a:lnTo>
                    <a:pt x="0"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5" name="Google Shape;95;p16"/>
            <p:cNvSpPr/>
            <p:nvPr/>
          </p:nvSpPr>
          <p:spPr>
            <a:xfrm>
              <a:off x="2277284" y="1375569"/>
              <a:ext cx="1279607" cy="2430266"/>
            </a:xfrm>
            <a:custGeom>
              <a:avLst/>
              <a:gdLst/>
              <a:ahLst/>
              <a:cxnLst/>
              <a:rect l="l" t="t" r="r" b="b"/>
              <a:pathLst>
                <a:path w="16195" h="30758" extrusionOk="0">
                  <a:moveTo>
                    <a:pt x="2730" y="1"/>
                  </a:moveTo>
                  <a:cubicBezTo>
                    <a:pt x="970" y="1"/>
                    <a:pt x="1" y="1519"/>
                    <a:pt x="1" y="1519"/>
                  </a:cubicBezTo>
                  <a:lnTo>
                    <a:pt x="1" y="22945"/>
                  </a:lnTo>
                  <a:lnTo>
                    <a:pt x="13331" y="30757"/>
                  </a:lnTo>
                  <a:cubicBezTo>
                    <a:pt x="13849" y="29402"/>
                    <a:pt x="14830" y="29146"/>
                    <a:pt x="15497" y="29146"/>
                  </a:cubicBezTo>
                  <a:cubicBezTo>
                    <a:pt x="15904" y="29146"/>
                    <a:pt x="16194" y="29241"/>
                    <a:pt x="16194" y="29241"/>
                  </a:cubicBezTo>
                  <a:lnTo>
                    <a:pt x="16194" y="7833"/>
                  </a:lnTo>
                  <a:lnTo>
                    <a:pt x="2826" y="2"/>
                  </a:lnTo>
                  <a:cubicBezTo>
                    <a:pt x="2794" y="1"/>
                    <a:pt x="2762" y="1"/>
                    <a:pt x="2730" y="1"/>
                  </a:cubicBezTo>
                  <a:close/>
                </a:path>
              </a:pathLst>
            </a:custGeom>
            <a:solidFill>
              <a:srgbClr val="E6E6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6" name="Google Shape;96;p16"/>
            <p:cNvSpPr/>
            <p:nvPr/>
          </p:nvSpPr>
          <p:spPr>
            <a:xfrm>
              <a:off x="2277284" y="1375569"/>
              <a:ext cx="1278106" cy="738846"/>
            </a:xfrm>
            <a:custGeom>
              <a:avLst/>
              <a:gdLst/>
              <a:ahLst/>
              <a:cxnLst/>
              <a:rect l="l" t="t" r="r" b="b"/>
              <a:pathLst>
                <a:path w="16176" h="9351" extrusionOk="0">
                  <a:moveTo>
                    <a:pt x="2730" y="1"/>
                  </a:moveTo>
                  <a:cubicBezTo>
                    <a:pt x="970" y="1"/>
                    <a:pt x="1" y="1519"/>
                    <a:pt x="1" y="1519"/>
                  </a:cubicBezTo>
                  <a:lnTo>
                    <a:pt x="13331" y="9350"/>
                  </a:lnTo>
                  <a:cubicBezTo>
                    <a:pt x="13846" y="7993"/>
                    <a:pt x="14808" y="7733"/>
                    <a:pt x="15470" y="7733"/>
                  </a:cubicBezTo>
                  <a:cubicBezTo>
                    <a:pt x="15880" y="7733"/>
                    <a:pt x="16175" y="7833"/>
                    <a:pt x="16175" y="7833"/>
                  </a:cubicBezTo>
                  <a:lnTo>
                    <a:pt x="2826" y="2"/>
                  </a:lnTo>
                  <a:cubicBezTo>
                    <a:pt x="2794" y="1"/>
                    <a:pt x="2762" y="1"/>
                    <a:pt x="273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 name="Google Shape;97;p16"/>
            <p:cNvSpPr/>
            <p:nvPr/>
          </p:nvSpPr>
          <p:spPr>
            <a:xfrm>
              <a:off x="2206884" y="1444625"/>
              <a:ext cx="1198620" cy="2476884"/>
            </a:xfrm>
            <a:custGeom>
              <a:avLst/>
              <a:gdLst/>
              <a:ahLst/>
              <a:cxnLst/>
              <a:rect l="l" t="t" r="r" b="b"/>
              <a:pathLst>
                <a:path w="15170" h="31348" extrusionOk="0">
                  <a:moveTo>
                    <a:pt x="740" y="0"/>
                  </a:moveTo>
                  <a:lnTo>
                    <a:pt x="1" y="418"/>
                  </a:lnTo>
                  <a:lnTo>
                    <a:pt x="1" y="23418"/>
                  </a:lnTo>
                  <a:lnTo>
                    <a:pt x="13577" y="31249"/>
                  </a:lnTo>
                  <a:cubicBezTo>
                    <a:pt x="13663" y="31313"/>
                    <a:pt x="13768" y="31347"/>
                    <a:pt x="13877" y="31347"/>
                  </a:cubicBezTo>
                  <a:cubicBezTo>
                    <a:pt x="13960" y="31347"/>
                    <a:pt x="14045" y="31328"/>
                    <a:pt x="14127" y="31287"/>
                  </a:cubicBezTo>
                  <a:lnTo>
                    <a:pt x="14829" y="30888"/>
                  </a:lnTo>
                  <a:cubicBezTo>
                    <a:pt x="15018" y="30794"/>
                    <a:pt x="15170" y="30547"/>
                    <a:pt x="15170" y="30187"/>
                  </a:cubicBezTo>
                  <a:lnTo>
                    <a:pt x="15170" y="9481"/>
                  </a:lnTo>
                  <a:cubicBezTo>
                    <a:pt x="15151" y="8836"/>
                    <a:pt x="14772" y="8097"/>
                    <a:pt x="14298" y="7831"/>
                  </a:cubicBezTo>
                  <a:lnTo>
                    <a:pt x="740" y="0"/>
                  </a:lnTo>
                  <a:close/>
                </a:path>
              </a:pathLst>
            </a:custGeom>
            <a:solidFill>
              <a:srgbClr val="48CDB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8" name="Google Shape;98;p16"/>
            <p:cNvSpPr/>
            <p:nvPr/>
          </p:nvSpPr>
          <p:spPr>
            <a:xfrm>
              <a:off x="2206884" y="1477574"/>
              <a:ext cx="1140229" cy="2443936"/>
            </a:xfrm>
            <a:custGeom>
              <a:avLst/>
              <a:gdLst/>
              <a:ahLst/>
              <a:cxnLst/>
              <a:rect l="l" t="t" r="r" b="b"/>
              <a:pathLst>
                <a:path w="14431" h="30931" extrusionOk="0">
                  <a:moveTo>
                    <a:pt x="1" y="1"/>
                  </a:moveTo>
                  <a:lnTo>
                    <a:pt x="1" y="23001"/>
                  </a:lnTo>
                  <a:lnTo>
                    <a:pt x="13558" y="30832"/>
                  </a:lnTo>
                  <a:cubicBezTo>
                    <a:pt x="13678" y="30899"/>
                    <a:pt x="13794" y="30931"/>
                    <a:pt x="13899" y="30931"/>
                  </a:cubicBezTo>
                  <a:cubicBezTo>
                    <a:pt x="14209" y="30931"/>
                    <a:pt x="14430" y="30654"/>
                    <a:pt x="14430" y="30187"/>
                  </a:cubicBezTo>
                  <a:lnTo>
                    <a:pt x="14430" y="9481"/>
                  </a:lnTo>
                  <a:cubicBezTo>
                    <a:pt x="14430" y="8855"/>
                    <a:pt x="14032" y="8097"/>
                    <a:pt x="13558" y="7832"/>
                  </a:cubicBezTo>
                  <a:lnTo>
                    <a:pt x="1"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9" name="Google Shape;99;p16"/>
            <p:cNvSpPr/>
            <p:nvPr/>
          </p:nvSpPr>
          <p:spPr>
            <a:xfrm>
              <a:off x="2398647" y="1947539"/>
              <a:ext cx="756703" cy="693414"/>
            </a:xfrm>
            <a:custGeom>
              <a:avLst/>
              <a:gdLst/>
              <a:ahLst/>
              <a:cxnLst/>
              <a:rect l="l" t="t" r="r" b="b"/>
              <a:pathLst>
                <a:path w="9577" h="8776" extrusionOk="0">
                  <a:moveTo>
                    <a:pt x="319" y="0"/>
                  </a:moveTo>
                  <a:cubicBezTo>
                    <a:pt x="128" y="0"/>
                    <a:pt x="1" y="178"/>
                    <a:pt x="1" y="461"/>
                  </a:cubicBezTo>
                  <a:lnTo>
                    <a:pt x="1" y="2794"/>
                  </a:lnTo>
                  <a:cubicBezTo>
                    <a:pt x="1" y="3192"/>
                    <a:pt x="209" y="3571"/>
                    <a:pt x="532" y="3799"/>
                  </a:cubicBezTo>
                  <a:lnTo>
                    <a:pt x="9045" y="8710"/>
                  </a:lnTo>
                  <a:cubicBezTo>
                    <a:pt x="9120" y="8754"/>
                    <a:pt x="9192" y="8776"/>
                    <a:pt x="9257" y="8776"/>
                  </a:cubicBezTo>
                  <a:cubicBezTo>
                    <a:pt x="9442" y="8776"/>
                    <a:pt x="9576" y="8606"/>
                    <a:pt x="9576" y="8311"/>
                  </a:cubicBezTo>
                  <a:lnTo>
                    <a:pt x="9576" y="5998"/>
                  </a:lnTo>
                  <a:cubicBezTo>
                    <a:pt x="9576" y="5581"/>
                    <a:pt x="9368" y="5221"/>
                    <a:pt x="9045" y="4974"/>
                  </a:cubicBezTo>
                  <a:lnTo>
                    <a:pt x="532" y="63"/>
                  </a:lnTo>
                  <a:cubicBezTo>
                    <a:pt x="455" y="20"/>
                    <a:pt x="384" y="0"/>
                    <a:pt x="319" y="0"/>
                  </a:cubicBezTo>
                  <a:close/>
                </a:path>
              </a:pathLst>
            </a:custGeom>
            <a:solidFill>
              <a:srgbClr val="7B63A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0" name="Google Shape;100;p16"/>
            <p:cNvSpPr/>
            <p:nvPr/>
          </p:nvSpPr>
          <p:spPr>
            <a:xfrm>
              <a:off x="2500573" y="2433229"/>
              <a:ext cx="552850" cy="348050"/>
            </a:xfrm>
            <a:custGeom>
              <a:avLst/>
              <a:gdLst/>
              <a:ahLst/>
              <a:cxnLst/>
              <a:rect l="l" t="t" r="r" b="b"/>
              <a:pathLst>
                <a:path w="6997" h="4405" extrusionOk="0">
                  <a:moveTo>
                    <a:pt x="128" y="0"/>
                  </a:moveTo>
                  <a:cubicBezTo>
                    <a:pt x="53" y="0"/>
                    <a:pt x="0" y="64"/>
                    <a:pt x="0" y="192"/>
                  </a:cubicBezTo>
                  <a:cubicBezTo>
                    <a:pt x="0" y="344"/>
                    <a:pt x="76" y="496"/>
                    <a:pt x="209" y="591"/>
                  </a:cubicBezTo>
                  <a:lnTo>
                    <a:pt x="6788" y="4383"/>
                  </a:lnTo>
                  <a:cubicBezTo>
                    <a:pt x="6817" y="4397"/>
                    <a:pt x="6844" y="4404"/>
                    <a:pt x="6869" y="4404"/>
                  </a:cubicBezTo>
                  <a:cubicBezTo>
                    <a:pt x="6944" y="4404"/>
                    <a:pt x="6997" y="4340"/>
                    <a:pt x="6997" y="4212"/>
                  </a:cubicBezTo>
                  <a:cubicBezTo>
                    <a:pt x="6997" y="4061"/>
                    <a:pt x="6921" y="3909"/>
                    <a:pt x="6788" y="3814"/>
                  </a:cubicBezTo>
                  <a:lnTo>
                    <a:pt x="209" y="22"/>
                  </a:lnTo>
                  <a:cubicBezTo>
                    <a:pt x="180" y="8"/>
                    <a:pt x="153" y="0"/>
                    <a:pt x="128" y="0"/>
                  </a:cubicBezTo>
                  <a:close/>
                </a:path>
              </a:pathLst>
            </a:custGeom>
            <a:solidFill>
              <a:srgbClr val="7B63A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1" name="Google Shape;101;p16"/>
            <p:cNvSpPr/>
            <p:nvPr/>
          </p:nvSpPr>
          <p:spPr>
            <a:xfrm>
              <a:off x="2608425" y="2647432"/>
              <a:ext cx="338648" cy="224396"/>
            </a:xfrm>
            <a:custGeom>
              <a:avLst/>
              <a:gdLst/>
              <a:ahLst/>
              <a:cxnLst/>
              <a:rect l="l" t="t" r="r" b="b"/>
              <a:pathLst>
                <a:path w="4286" h="2840" extrusionOk="0">
                  <a:moveTo>
                    <a:pt x="127" y="1"/>
                  </a:moveTo>
                  <a:cubicBezTo>
                    <a:pt x="53" y="1"/>
                    <a:pt x="0" y="61"/>
                    <a:pt x="0" y="174"/>
                  </a:cubicBezTo>
                  <a:cubicBezTo>
                    <a:pt x="0" y="345"/>
                    <a:pt x="76" y="496"/>
                    <a:pt x="209" y="591"/>
                  </a:cubicBezTo>
                  <a:lnTo>
                    <a:pt x="4058" y="2810"/>
                  </a:lnTo>
                  <a:cubicBezTo>
                    <a:pt x="4094" y="2830"/>
                    <a:pt x="4125" y="2839"/>
                    <a:pt x="4153" y="2839"/>
                  </a:cubicBezTo>
                  <a:cubicBezTo>
                    <a:pt x="4227" y="2839"/>
                    <a:pt x="4272" y="2769"/>
                    <a:pt x="4286" y="2658"/>
                  </a:cubicBezTo>
                  <a:cubicBezTo>
                    <a:pt x="4286" y="2506"/>
                    <a:pt x="4210" y="2355"/>
                    <a:pt x="4077" y="2260"/>
                  </a:cubicBezTo>
                  <a:lnTo>
                    <a:pt x="209" y="22"/>
                  </a:lnTo>
                  <a:cubicBezTo>
                    <a:pt x="180" y="8"/>
                    <a:pt x="152" y="1"/>
                    <a:pt x="127" y="1"/>
                  </a:cubicBezTo>
                  <a:close/>
                </a:path>
              </a:pathLst>
            </a:custGeom>
            <a:solidFill>
              <a:srgbClr val="7B63A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2" name="Google Shape;102;p16"/>
            <p:cNvSpPr/>
            <p:nvPr/>
          </p:nvSpPr>
          <p:spPr>
            <a:xfrm>
              <a:off x="2184444" y="1255233"/>
              <a:ext cx="373097" cy="222420"/>
            </a:xfrm>
            <a:custGeom>
              <a:avLst/>
              <a:gdLst/>
              <a:ahLst/>
              <a:cxnLst/>
              <a:rect l="l" t="t" r="r" b="b"/>
              <a:pathLst>
                <a:path w="4722" h="2815" extrusionOk="0">
                  <a:moveTo>
                    <a:pt x="3695" y="1"/>
                  </a:moveTo>
                  <a:cubicBezTo>
                    <a:pt x="3000" y="1"/>
                    <a:pt x="2310" y="165"/>
                    <a:pt x="1688" y="482"/>
                  </a:cubicBezTo>
                  <a:cubicBezTo>
                    <a:pt x="0" y="1279"/>
                    <a:pt x="285" y="2815"/>
                    <a:pt x="285" y="2815"/>
                  </a:cubicBezTo>
                  <a:lnTo>
                    <a:pt x="1024" y="2397"/>
                  </a:lnTo>
                  <a:cubicBezTo>
                    <a:pt x="1024" y="2397"/>
                    <a:pt x="1517" y="634"/>
                    <a:pt x="4001" y="539"/>
                  </a:cubicBezTo>
                  <a:lnTo>
                    <a:pt x="4722" y="122"/>
                  </a:lnTo>
                  <a:cubicBezTo>
                    <a:pt x="4383" y="41"/>
                    <a:pt x="4039" y="1"/>
                    <a:pt x="3695" y="1"/>
                  </a:cubicBezTo>
                  <a:close/>
                </a:path>
              </a:pathLst>
            </a:custGeom>
            <a:solidFill>
              <a:srgbClr val="48CDB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3" name="Google Shape;103;p16"/>
            <p:cNvSpPr/>
            <p:nvPr/>
          </p:nvSpPr>
          <p:spPr>
            <a:xfrm>
              <a:off x="1770894" y="1104082"/>
              <a:ext cx="235299" cy="2436587"/>
            </a:xfrm>
            <a:custGeom>
              <a:avLst/>
              <a:gdLst/>
              <a:ahLst/>
              <a:cxnLst/>
              <a:rect l="l" t="t" r="r" b="b"/>
              <a:pathLst>
                <a:path w="2978" h="30838" extrusionOk="0">
                  <a:moveTo>
                    <a:pt x="2040" y="0"/>
                  </a:moveTo>
                  <a:cubicBezTo>
                    <a:pt x="160" y="0"/>
                    <a:pt x="1" y="1978"/>
                    <a:pt x="1" y="1978"/>
                  </a:cubicBezTo>
                  <a:lnTo>
                    <a:pt x="1" y="30837"/>
                  </a:lnTo>
                  <a:lnTo>
                    <a:pt x="2978" y="29719"/>
                  </a:lnTo>
                  <a:lnTo>
                    <a:pt x="2978" y="139"/>
                  </a:lnTo>
                  <a:cubicBezTo>
                    <a:pt x="2625" y="42"/>
                    <a:pt x="2314" y="0"/>
                    <a:pt x="2040" y="0"/>
                  </a:cubicBezTo>
                  <a:close/>
                </a:path>
              </a:pathLst>
            </a:custGeom>
            <a:solidFill>
              <a:srgbClr val="ED7B3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4" name="Google Shape;104;p16"/>
            <p:cNvSpPr/>
            <p:nvPr/>
          </p:nvSpPr>
          <p:spPr>
            <a:xfrm>
              <a:off x="2007615" y="1080536"/>
              <a:ext cx="1197197" cy="2944322"/>
            </a:xfrm>
            <a:custGeom>
              <a:avLst/>
              <a:gdLst/>
              <a:ahLst/>
              <a:cxnLst/>
              <a:rect l="l" t="t" r="r" b="b"/>
              <a:pathLst>
                <a:path w="15152" h="37264" extrusionOk="0">
                  <a:moveTo>
                    <a:pt x="702" y="1"/>
                  </a:moveTo>
                  <a:lnTo>
                    <a:pt x="1" y="418"/>
                  </a:lnTo>
                  <a:lnTo>
                    <a:pt x="1" y="29353"/>
                  </a:lnTo>
                  <a:lnTo>
                    <a:pt x="13558" y="37165"/>
                  </a:lnTo>
                  <a:cubicBezTo>
                    <a:pt x="13644" y="37230"/>
                    <a:pt x="13755" y="37264"/>
                    <a:pt x="13866" y="37264"/>
                  </a:cubicBezTo>
                  <a:cubicBezTo>
                    <a:pt x="13950" y="37264"/>
                    <a:pt x="14034" y="37244"/>
                    <a:pt x="14108" y="37203"/>
                  </a:cubicBezTo>
                  <a:lnTo>
                    <a:pt x="14810" y="36805"/>
                  </a:lnTo>
                  <a:cubicBezTo>
                    <a:pt x="15018" y="36710"/>
                    <a:pt x="15151" y="36463"/>
                    <a:pt x="15151" y="36103"/>
                  </a:cubicBezTo>
                  <a:lnTo>
                    <a:pt x="15151" y="9481"/>
                  </a:lnTo>
                  <a:cubicBezTo>
                    <a:pt x="15132" y="8856"/>
                    <a:pt x="14753" y="8116"/>
                    <a:pt x="14279" y="7832"/>
                  </a:cubicBezTo>
                  <a:lnTo>
                    <a:pt x="702"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5" name="Google Shape;105;p16"/>
            <p:cNvSpPr/>
            <p:nvPr/>
          </p:nvSpPr>
          <p:spPr>
            <a:xfrm>
              <a:off x="2007615" y="1113484"/>
              <a:ext cx="1138728" cy="2912085"/>
            </a:xfrm>
            <a:custGeom>
              <a:avLst/>
              <a:gdLst/>
              <a:ahLst/>
              <a:cxnLst/>
              <a:rect l="l" t="t" r="r" b="b"/>
              <a:pathLst>
                <a:path w="14412" h="36856" extrusionOk="0">
                  <a:moveTo>
                    <a:pt x="1" y="1"/>
                  </a:moveTo>
                  <a:lnTo>
                    <a:pt x="1" y="28936"/>
                  </a:lnTo>
                  <a:lnTo>
                    <a:pt x="13558" y="36748"/>
                  </a:lnTo>
                  <a:cubicBezTo>
                    <a:pt x="13680" y="36821"/>
                    <a:pt x="13796" y="36855"/>
                    <a:pt x="13900" y="36855"/>
                  </a:cubicBezTo>
                  <a:cubicBezTo>
                    <a:pt x="14202" y="36855"/>
                    <a:pt x="14412" y="36568"/>
                    <a:pt x="14412" y="36103"/>
                  </a:cubicBezTo>
                  <a:lnTo>
                    <a:pt x="14412" y="9482"/>
                  </a:lnTo>
                  <a:cubicBezTo>
                    <a:pt x="14412" y="8856"/>
                    <a:pt x="14013" y="8116"/>
                    <a:pt x="13539" y="7832"/>
                  </a:cubicBezTo>
                  <a:lnTo>
                    <a:pt x="1" y="1"/>
                  </a:lnTo>
                  <a:close/>
                </a:path>
              </a:pathLst>
            </a:custGeom>
            <a:solidFill>
              <a:srgbClr val="ED7B3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6" name="Google Shape;106;p16"/>
            <p:cNvSpPr/>
            <p:nvPr/>
          </p:nvSpPr>
          <p:spPr>
            <a:xfrm>
              <a:off x="1784405" y="1192813"/>
              <a:ext cx="1278027" cy="2897704"/>
            </a:xfrm>
            <a:custGeom>
              <a:avLst/>
              <a:gdLst/>
              <a:ahLst/>
              <a:cxnLst/>
              <a:rect l="l" t="t" r="r" b="b"/>
              <a:pathLst>
                <a:path w="16175" h="36674" extrusionOk="0">
                  <a:moveTo>
                    <a:pt x="2729" y="0"/>
                  </a:moveTo>
                  <a:cubicBezTo>
                    <a:pt x="952" y="0"/>
                    <a:pt x="1" y="1519"/>
                    <a:pt x="1" y="1519"/>
                  </a:cubicBezTo>
                  <a:lnTo>
                    <a:pt x="1" y="28842"/>
                  </a:lnTo>
                  <a:lnTo>
                    <a:pt x="13330" y="36673"/>
                  </a:lnTo>
                  <a:cubicBezTo>
                    <a:pt x="13845" y="35316"/>
                    <a:pt x="14808" y="35056"/>
                    <a:pt x="15469" y="35056"/>
                  </a:cubicBezTo>
                  <a:cubicBezTo>
                    <a:pt x="15880" y="35056"/>
                    <a:pt x="16175" y="35156"/>
                    <a:pt x="16175" y="35156"/>
                  </a:cubicBezTo>
                  <a:lnTo>
                    <a:pt x="16175" y="7814"/>
                  </a:lnTo>
                  <a:lnTo>
                    <a:pt x="2826" y="2"/>
                  </a:lnTo>
                  <a:cubicBezTo>
                    <a:pt x="2793" y="1"/>
                    <a:pt x="2761" y="0"/>
                    <a:pt x="2729" y="0"/>
                  </a:cubicBezTo>
                  <a:close/>
                </a:path>
              </a:pathLst>
            </a:custGeom>
            <a:solidFill>
              <a:srgbClr val="E6E6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7" name="Google Shape;107;p16"/>
            <p:cNvSpPr/>
            <p:nvPr/>
          </p:nvSpPr>
          <p:spPr>
            <a:xfrm>
              <a:off x="1782904" y="1192813"/>
              <a:ext cx="1279528" cy="737266"/>
            </a:xfrm>
            <a:custGeom>
              <a:avLst/>
              <a:gdLst/>
              <a:ahLst/>
              <a:cxnLst/>
              <a:rect l="l" t="t" r="r" b="b"/>
              <a:pathLst>
                <a:path w="16194" h="9331" extrusionOk="0">
                  <a:moveTo>
                    <a:pt x="2748" y="0"/>
                  </a:moveTo>
                  <a:cubicBezTo>
                    <a:pt x="970" y="0"/>
                    <a:pt x="1" y="1519"/>
                    <a:pt x="1" y="1519"/>
                  </a:cubicBezTo>
                  <a:lnTo>
                    <a:pt x="13331" y="9331"/>
                  </a:lnTo>
                  <a:cubicBezTo>
                    <a:pt x="13861" y="7975"/>
                    <a:pt x="14838" y="7719"/>
                    <a:pt x="15502" y="7719"/>
                  </a:cubicBezTo>
                  <a:cubicBezTo>
                    <a:pt x="15906" y="7719"/>
                    <a:pt x="16194" y="7814"/>
                    <a:pt x="16194" y="7814"/>
                  </a:cubicBezTo>
                  <a:lnTo>
                    <a:pt x="2845" y="2"/>
                  </a:lnTo>
                  <a:cubicBezTo>
                    <a:pt x="2812" y="1"/>
                    <a:pt x="2780" y="0"/>
                    <a:pt x="274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8" name="Google Shape;108;p16"/>
            <p:cNvSpPr/>
            <p:nvPr/>
          </p:nvSpPr>
          <p:spPr>
            <a:xfrm>
              <a:off x="1712504" y="1260368"/>
              <a:ext cx="1197118" cy="2944243"/>
            </a:xfrm>
            <a:custGeom>
              <a:avLst/>
              <a:gdLst/>
              <a:ahLst/>
              <a:cxnLst/>
              <a:rect l="l" t="t" r="r" b="b"/>
              <a:pathLst>
                <a:path w="15151" h="37263" extrusionOk="0">
                  <a:moveTo>
                    <a:pt x="740" y="0"/>
                  </a:moveTo>
                  <a:lnTo>
                    <a:pt x="0" y="436"/>
                  </a:lnTo>
                  <a:lnTo>
                    <a:pt x="0" y="29352"/>
                  </a:lnTo>
                  <a:lnTo>
                    <a:pt x="13558" y="37164"/>
                  </a:lnTo>
                  <a:cubicBezTo>
                    <a:pt x="13655" y="37229"/>
                    <a:pt x="13764" y="37263"/>
                    <a:pt x="13875" y="37263"/>
                  </a:cubicBezTo>
                  <a:cubicBezTo>
                    <a:pt x="13959" y="37263"/>
                    <a:pt x="14045" y="37243"/>
                    <a:pt x="14127" y="37202"/>
                  </a:cubicBezTo>
                  <a:lnTo>
                    <a:pt x="14828" y="36804"/>
                  </a:lnTo>
                  <a:cubicBezTo>
                    <a:pt x="15018" y="36709"/>
                    <a:pt x="15151" y="36463"/>
                    <a:pt x="15151" y="36103"/>
                  </a:cubicBezTo>
                  <a:lnTo>
                    <a:pt x="15151" y="9481"/>
                  </a:lnTo>
                  <a:cubicBezTo>
                    <a:pt x="15151" y="8855"/>
                    <a:pt x="14771" y="8116"/>
                    <a:pt x="14297" y="7831"/>
                  </a:cubicBezTo>
                  <a:lnTo>
                    <a:pt x="74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9" name="Google Shape;109;p16"/>
            <p:cNvSpPr/>
            <p:nvPr/>
          </p:nvSpPr>
          <p:spPr>
            <a:xfrm>
              <a:off x="1712504" y="1294818"/>
              <a:ext cx="1140229" cy="2910504"/>
            </a:xfrm>
            <a:custGeom>
              <a:avLst/>
              <a:gdLst/>
              <a:ahLst/>
              <a:cxnLst/>
              <a:rect l="l" t="t" r="r" b="b"/>
              <a:pathLst>
                <a:path w="14431" h="36836" extrusionOk="0">
                  <a:moveTo>
                    <a:pt x="0" y="0"/>
                  </a:moveTo>
                  <a:lnTo>
                    <a:pt x="0" y="28916"/>
                  </a:lnTo>
                  <a:lnTo>
                    <a:pt x="13558" y="36728"/>
                  </a:lnTo>
                  <a:cubicBezTo>
                    <a:pt x="13680" y="36801"/>
                    <a:pt x="13796" y="36836"/>
                    <a:pt x="13903" y="36836"/>
                  </a:cubicBezTo>
                  <a:cubicBezTo>
                    <a:pt x="14210" y="36836"/>
                    <a:pt x="14430" y="36549"/>
                    <a:pt x="14430" y="36084"/>
                  </a:cubicBezTo>
                  <a:lnTo>
                    <a:pt x="14430" y="9462"/>
                  </a:lnTo>
                  <a:cubicBezTo>
                    <a:pt x="14430" y="8836"/>
                    <a:pt x="14051" y="8097"/>
                    <a:pt x="13558" y="7812"/>
                  </a:cubicBezTo>
                  <a:lnTo>
                    <a:pt x="0" y="0"/>
                  </a:lnTo>
                  <a:close/>
                </a:path>
              </a:pathLst>
            </a:custGeom>
            <a:solidFill>
              <a:srgbClr val="ED7B3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0" name="Google Shape;110;p16"/>
            <p:cNvSpPr/>
            <p:nvPr/>
          </p:nvSpPr>
          <p:spPr>
            <a:xfrm>
              <a:off x="1904267" y="1652112"/>
              <a:ext cx="756703" cy="693493"/>
            </a:xfrm>
            <a:custGeom>
              <a:avLst/>
              <a:gdLst/>
              <a:ahLst/>
              <a:cxnLst/>
              <a:rect l="l" t="t" r="r" b="b"/>
              <a:pathLst>
                <a:path w="9577" h="8777" extrusionOk="0">
                  <a:moveTo>
                    <a:pt x="320" y="1"/>
                  </a:moveTo>
                  <a:cubicBezTo>
                    <a:pt x="135" y="1"/>
                    <a:pt x="0" y="171"/>
                    <a:pt x="0" y="465"/>
                  </a:cubicBezTo>
                  <a:lnTo>
                    <a:pt x="0" y="2778"/>
                  </a:lnTo>
                  <a:cubicBezTo>
                    <a:pt x="0" y="3177"/>
                    <a:pt x="209" y="3556"/>
                    <a:pt x="531" y="3802"/>
                  </a:cubicBezTo>
                  <a:lnTo>
                    <a:pt x="9045" y="8713"/>
                  </a:lnTo>
                  <a:cubicBezTo>
                    <a:pt x="9122" y="8756"/>
                    <a:pt x="9193" y="8776"/>
                    <a:pt x="9257" y="8776"/>
                  </a:cubicBezTo>
                  <a:cubicBezTo>
                    <a:pt x="9449" y="8776"/>
                    <a:pt x="9576" y="8599"/>
                    <a:pt x="9576" y="8315"/>
                  </a:cubicBezTo>
                  <a:lnTo>
                    <a:pt x="9576" y="6002"/>
                  </a:lnTo>
                  <a:cubicBezTo>
                    <a:pt x="9576" y="5585"/>
                    <a:pt x="9367" y="5205"/>
                    <a:pt x="9045" y="4978"/>
                  </a:cubicBezTo>
                  <a:lnTo>
                    <a:pt x="531" y="67"/>
                  </a:lnTo>
                  <a:cubicBezTo>
                    <a:pt x="457" y="22"/>
                    <a:pt x="385" y="1"/>
                    <a:pt x="320" y="1"/>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1" name="Google Shape;111;p16"/>
            <p:cNvSpPr/>
            <p:nvPr/>
          </p:nvSpPr>
          <p:spPr>
            <a:xfrm>
              <a:off x="2006113" y="2137406"/>
              <a:ext cx="552929" cy="347892"/>
            </a:xfrm>
            <a:custGeom>
              <a:avLst/>
              <a:gdLst/>
              <a:ahLst/>
              <a:cxnLst/>
              <a:rect l="l" t="t" r="r" b="b"/>
              <a:pathLst>
                <a:path w="6998" h="4403" extrusionOk="0">
                  <a:moveTo>
                    <a:pt x="124" y="1"/>
                  </a:moveTo>
                  <a:cubicBezTo>
                    <a:pt x="52" y="1"/>
                    <a:pt x="1" y="71"/>
                    <a:pt x="1" y="182"/>
                  </a:cubicBezTo>
                  <a:cubicBezTo>
                    <a:pt x="1" y="353"/>
                    <a:pt x="77" y="486"/>
                    <a:pt x="209" y="580"/>
                  </a:cubicBezTo>
                  <a:lnTo>
                    <a:pt x="6789" y="4373"/>
                  </a:lnTo>
                  <a:cubicBezTo>
                    <a:pt x="6820" y="4393"/>
                    <a:pt x="6849" y="4402"/>
                    <a:pt x="6875" y="4402"/>
                  </a:cubicBezTo>
                  <a:cubicBezTo>
                    <a:pt x="6947" y="4402"/>
                    <a:pt x="6998" y="4332"/>
                    <a:pt x="6998" y="4221"/>
                  </a:cubicBezTo>
                  <a:cubicBezTo>
                    <a:pt x="6998" y="4069"/>
                    <a:pt x="6922" y="3918"/>
                    <a:pt x="6789" y="3823"/>
                  </a:cubicBezTo>
                  <a:lnTo>
                    <a:pt x="209" y="30"/>
                  </a:lnTo>
                  <a:cubicBezTo>
                    <a:pt x="179" y="10"/>
                    <a:pt x="150" y="1"/>
                    <a:pt x="124" y="1"/>
                  </a:cubicBezTo>
                  <a:close/>
                </a:path>
              </a:pathLst>
            </a:custGeom>
            <a:solidFill>
              <a:srgbClr val="7DA2C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p:nvPr/>
          </p:nvSpPr>
          <p:spPr>
            <a:xfrm>
              <a:off x="2114044" y="2351688"/>
              <a:ext cx="338648" cy="224316"/>
            </a:xfrm>
            <a:custGeom>
              <a:avLst/>
              <a:gdLst/>
              <a:ahLst/>
              <a:cxnLst/>
              <a:rect l="l" t="t" r="r" b="b"/>
              <a:pathLst>
                <a:path w="4286" h="2839" extrusionOk="0">
                  <a:moveTo>
                    <a:pt x="123" y="0"/>
                  </a:moveTo>
                  <a:cubicBezTo>
                    <a:pt x="51" y="0"/>
                    <a:pt x="0" y="71"/>
                    <a:pt x="0" y="182"/>
                  </a:cubicBezTo>
                  <a:cubicBezTo>
                    <a:pt x="0" y="333"/>
                    <a:pt x="76" y="485"/>
                    <a:pt x="209" y="580"/>
                  </a:cubicBezTo>
                  <a:lnTo>
                    <a:pt x="4077" y="2817"/>
                  </a:lnTo>
                  <a:cubicBezTo>
                    <a:pt x="4106" y="2832"/>
                    <a:pt x="4134" y="2839"/>
                    <a:pt x="4159" y="2839"/>
                  </a:cubicBezTo>
                  <a:cubicBezTo>
                    <a:pt x="4233" y="2839"/>
                    <a:pt x="4285" y="2778"/>
                    <a:pt x="4285" y="2666"/>
                  </a:cubicBezTo>
                  <a:cubicBezTo>
                    <a:pt x="4266" y="2495"/>
                    <a:pt x="4191" y="2343"/>
                    <a:pt x="4077" y="2267"/>
                  </a:cubicBezTo>
                  <a:lnTo>
                    <a:pt x="209" y="30"/>
                  </a:lnTo>
                  <a:cubicBezTo>
                    <a:pt x="178" y="10"/>
                    <a:pt x="149" y="0"/>
                    <a:pt x="123" y="0"/>
                  </a:cubicBezTo>
                  <a:close/>
                </a:path>
              </a:pathLst>
            </a:custGeom>
            <a:solidFill>
              <a:srgbClr val="7DA2CE"/>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3" name="Google Shape;113;p16"/>
            <p:cNvSpPr/>
            <p:nvPr/>
          </p:nvSpPr>
          <p:spPr>
            <a:xfrm>
              <a:off x="1689985" y="1070976"/>
              <a:ext cx="373176" cy="222420"/>
            </a:xfrm>
            <a:custGeom>
              <a:avLst/>
              <a:gdLst/>
              <a:ahLst/>
              <a:cxnLst/>
              <a:rect l="l" t="t" r="r" b="b"/>
              <a:pathLst>
                <a:path w="4723" h="2815" extrusionOk="0">
                  <a:moveTo>
                    <a:pt x="3696" y="0"/>
                  </a:moveTo>
                  <a:cubicBezTo>
                    <a:pt x="3001" y="0"/>
                    <a:pt x="2311" y="165"/>
                    <a:pt x="1689" y="482"/>
                  </a:cubicBezTo>
                  <a:cubicBezTo>
                    <a:pt x="1" y="1278"/>
                    <a:pt x="285" y="2814"/>
                    <a:pt x="285" y="2814"/>
                  </a:cubicBezTo>
                  <a:lnTo>
                    <a:pt x="1025" y="2397"/>
                  </a:lnTo>
                  <a:cubicBezTo>
                    <a:pt x="1025" y="2397"/>
                    <a:pt x="1518" y="653"/>
                    <a:pt x="4021" y="539"/>
                  </a:cubicBezTo>
                  <a:lnTo>
                    <a:pt x="4722" y="122"/>
                  </a:lnTo>
                  <a:cubicBezTo>
                    <a:pt x="4384" y="40"/>
                    <a:pt x="4039" y="0"/>
                    <a:pt x="3696"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 name="Google Shape;114;p16"/>
            <p:cNvSpPr/>
            <p:nvPr/>
          </p:nvSpPr>
          <p:spPr>
            <a:xfrm>
              <a:off x="1258578" y="1592695"/>
              <a:ext cx="235299" cy="2151747"/>
            </a:xfrm>
            <a:custGeom>
              <a:avLst/>
              <a:gdLst/>
              <a:ahLst/>
              <a:cxnLst/>
              <a:rect l="l" t="t" r="r" b="b"/>
              <a:pathLst>
                <a:path w="2978" h="27233" extrusionOk="0">
                  <a:moveTo>
                    <a:pt x="2781" y="0"/>
                  </a:moveTo>
                  <a:cubicBezTo>
                    <a:pt x="181" y="0"/>
                    <a:pt x="0" y="1843"/>
                    <a:pt x="0" y="1843"/>
                  </a:cubicBezTo>
                  <a:lnTo>
                    <a:pt x="152" y="27232"/>
                  </a:lnTo>
                  <a:lnTo>
                    <a:pt x="2977" y="24729"/>
                  </a:lnTo>
                  <a:lnTo>
                    <a:pt x="2977" y="4"/>
                  </a:lnTo>
                  <a:cubicBezTo>
                    <a:pt x="2910" y="1"/>
                    <a:pt x="2845" y="0"/>
                    <a:pt x="2781" y="0"/>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 name="Google Shape;115;p16"/>
            <p:cNvSpPr/>
            <p:nvPr/>
          </p:nvSpPr>
          <p:spPr>
            <a:xfrm>
              <a:off x="1493798" y="1559984"/>
              <a:ext cx="1197118" cy="2737862"/>
            </a:xfrm>
            <a:custGeom>
              <a:avLst/>
              <a:gdLst/>
              <a:ahLst/>
              <a:cxnLst/>
              <a:rect l="l" t="t" r="r" b="b"/>
              <a:pathLst>
                <a:path w="15151" h="34651" extrusionOk="0">
                  <a:moveTo>
                    <a:pt x="721" y="0"/>
                  </a:moveTo>
                  <a:lnTo>
                    <a:pt x="0" y="418"/>
                  </a:lnTo>
                  <a:lnTo>
                    <a:pt x="0" y="26736"/>
                  </a:lnTo>
                  <a:lnTo>
                    <a:pt x="13557" y="34548"/>
                  </a:lnTo>
                  <a:cubicBezTo>
                    <a:pt x="13649" y="34616"/>
                    <a:pt x="13767" y="34650"/>
                    <a:pt x="13884" y="34650"/>
                  </a:cubicBezTo>
                  <a:cubicBezTo>
                    <a:pt x="13962" y="34650"/>
                    <a:pt x="14039" y="34635"/>
                    <a:pt x="14107" y="34605"/>
                  </a:cubicBezTo>
                  <a:lnTo>
                    <a:pt x="14809" y="34188"/>
                  </a:lnTo>
                  <a:cubicBezTo>
                    <a:pt x="15018" y="34112"/>
                    <a:pt x="15150" y="33846"/>
                    <a:pt x="15150" y="33486"/>
                  </a:cubicBezTo>
                  <a:lnTo>
                    <a:pt x="15150" y="9462"/>
                  </a:lnTo>
                  <a:cubicBezTo>
                    <a:pt x="15150" y="8836"/>
                    <a:pt x="14752" y="8097"/>
                    <a:pt x="14278" y="7831"/>
                  </a:cubicBezTo>
                  <a:lnTo>
                    <a:pt x="721" y="0"/>
                  </a:lnTo>
                  <a:close/>
                </a:path>
              </a:pathLst>
            </a:custGeom>
            <a:solidFill>
              <a:srgbClr val="A1263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6" name="Google Shape;116;p16"/>
            <p:cNvSpPr/>
            <p:nvPr/>
          </p:nvSpPr>
          <p:spPr>
            <a:xfrm>
              <a:off x="1493798" y="1592932"/>
              <a:ext cx="1138649" cy="2705309"/>
            </a:xfrm>
            <a:custGeom>
              <a:avLst/>
              <a:gdLst/>
              <a:ahLst/>
              <a:cxnLst/>
              <a:rect l="l" t="t" r="r" b="b"/>
              <a:pathLst>
                <a:path w="14411" h="34239" extrusionOk="0">
                  <a:moveTo>
                    <a:pt x="0" y="1"/>
                  </a:moveTo>
                  <a:lnTo>
                    <a:pt x="0" y="26319"/>
                  </a:lnTo>
                  <a:lnTo>
                    <a:pt x="13557" y="34131"/>
                  </a:lnTo>
                  <a:cubicBezTo>
                    <a:pt x="13679" y="34204"/>
                    <a:pt x="13795" y="34238"/>
                    <a:pt x="13899" y="34238"/>
                  </a:cubicBezTo>
                  <a:cubicBezTo>
                    <a:pt x="14201" y="34238"/>
                    <a:pt x="14411" y="33951"/>
                    <a:pt x="14411" y="33486"/>
                  </a:cubicBezTo>
                  <a:lnTo>
                    <a:pt x="14411" y="9481"/>
                  </a:lnTo>
                  <a:cubicBezTo>
                    <a:pt x="14411" y="8837"/>
                    <a:pt x="14032" y="8097"/>
                    <a:pt x="13557" y="7832"/>
                  </a:cubicBezTo>
                  <a:lnTo>
                    <a:pt x="0"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 name="Google Shape;117;p16"/>
            <p:cNvSpPr/>
            <p:nvPr/>
          </p:nvSpPr>
          <p:spPr>
            <a:xfrm>
              <a:off x="1270509" y="1670759"/>
              <a:ext cx="1278027" cy="2692430"/>
            </a:xfrm>
            <a:custGeom>
              <a:avLst/>
              <a:gdLst/>
              <a:ahLst/>
              <a:cxnLst/>
              <a:rect l="l" t="t" r="r" b="b"/>
              <a:pathLst>
                <a:path w="16175" h="34076" extrusionOk="0">
                  <a:moveTo>
                    <a:pt x="2729" y="0"/>
                  </a:moveTo>
                  <a:cubicBezTo>
                    <a:pt x="952" y="0"/>
                    <a:pt x="1" y="1518"/>
                    <a:pt x="1" y="1518"/>
                  </a:cubicBezTo>
                  <a:lnTo>
                    <a:pt x="1" y="26244"/>
                  </a:lnTo>
                  <a:lnTo>
                    <a:pt x="13331" y="34075"/>
                  </a:lnTo>
                  <a:cubicBezTo>
                    <a:pt x="13845" y="32718"/>
                    <a:pt x="14808" y="32458"/>
                    <a:pt x="15469" y="32458"/>
                  </a:cubicBezTo>
                  <a:cubicBezTo>
                    <a:pt x="15880" y="32458"/>
                    <a:pt x="16175" y="32558"/>
                    <a:pt x="16175" y="32558"/>
                  </a:cubicBezTo>
                  <a:lnTo>
                    <a:pt x="16175" y="7833"/>
                  </a:lnTo>
                  <a:lnTo>
                    <a:pt x="2826" y="2"/>
                  </a:lnTo>
                  <a:cubicBezTo>
                    <a:pt x="2793" y="1"/>
                    <a:pt x="2761" y="0"/>
                    <a:pt x="2729" y="0"/>
                  </a:cubicBezTo>
                  <a:close/>
                </a:path>
              </a:pathLst>
            </a:custGeom>
            <a:solidFill>
              <a:srgbClr val="E6E6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1270509" y="1670759"/>
              <a:ext cx="1279528" cy="737266"/>
            </a:xfrm>
            <a:custGeom>
              <a:avLst/>
              <a:gdLst/>
              <a:ahLst/>
              <a:cxnLst/>
              <a:rect l="l" t="t" r="r" b="b"/>
              <a:pathLst>
                <a:path w="16194" h="9331" extrusionOk="0">
                  <a:moveTo>
                    <a:pt x="2729" y="0"/>
                  </a:moveTo>
                  <a:cubicBezTo>
                    <a:pt x="952" y="0"/>
                    <a:pt x="1" y="1518"/>
                    <a:pt x="1" y="1518"/>
                  </a:cubicBezTo>
                  <a:lnTo>
                    <a:pt x="13331" y="9331"/>
                  </a:lnTo>
                  <a:cubicBezTo>
                    <a:pt x="13855" y="7990"/>
                    <a:pt x="14818" y="7731"/>
                    <a:pt x="15481" y="7731"/>
                  </a:cubicBezTo>
                  <a:cubicBezTo>
                    <a:pt x="15896" y="7731"/>
                    <a:pt x="16194" y="7833"/>
                    <a:pt x="16194" y="7833"/>
                  </a:cubicBezTo>
                  <a:lnTo>
                    <a:pt x="2826" y="2"/>
                  </a:lnTo>
                  <a:cubicBezTo>
                    <a:pt x="2793" y="1"/>
                    <a:pt x="2761" y="0"/>
                    <a:pt x="272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1200109" y="1738236"/>
              <a:ext cx="1197118" cy="2739047"/>
            </a:xfrm>
            <a:custGeom>
              <a:avLst/>
              <a:gdLst/>
              <a:ahLst/>
              <a:cxnLst/>
              <a:rect l="l" t="t" r="r" b="b"/>
              <a:pathLst>
                <a:path w="15151" h="34666" extrusionOk="0">
                  <a:moveTo>
                    <a:pt x="740" y="1"/>
                  </a:moveTo>
                  <a:lnTo>
                    <a:pt x="1" y="418"/>
                  </a:lnTo>
                  <a:lnTo>
                    <a:pt x="1" y="26755"/>
                  </a:lnTo>
                  <a:lnTo>
                    <a:pt x="13558" y="34567"/>
                  </a:lnTo>
                  <a:cubicBezTo>
                    <a:pt x="13655" y="34632"/>
                    <a:pt x="13764" y="34666"/>
                    <a:pt x="13875" y="34666"/>
                  </a:cubicBezTo>
                  <a:cubicBezTo>
                    <a:pt x="13959" y="34666"/>
                    <a:pt x="14045" y="34646"/>
                    <a:pt x="14127" y="34605"/>
                  </a:cubicBezTo>
                  <a:lnTo>
                    <a:pt x="14810" y="34207"/>
                  </a:lnTo>
                  <a:cubicBezTo>
                    <a:pt x="15018" y="34112"/>
                    <a:pt x="15151" y="33866"/>
                    <a:pt x="15151" y="33505"/>
                  </a:cubicBezTo>
                  <a:lnTo>
                    <a:pt x="15151" y="9481"/>
                  </a:lnTo>
                  <a:cubicBezTo>
                    <a:pt x="15151" y="8856"/>
                    <a:pt x="14772" y="8116"/>
                    <a:pt x="14298" y="7832"/>
                  </a:cubicBezTo>
                  <a:lnTo>
                    <a:pt x="740" y="1"/>
                  </a:lnTo>
                  <a:close/>
                </a:path>
              </a:pathLst>
            </a:custGeom>
            <a:solidFill>
              <a:srgbClr val="A1263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1200109" y="1772685"/>
              <a:ext cx="1140229" cy="2705309"/>
            </a:xfrm>
            <a:custGeom>
              <a:avLst/>
              <a:gdLst/>
              <a:ahLst/>
              <a:cxnLst/>
              <a:rect l="l" t="t" r="r" b="b"/>
              <a:pathLst>
                <a:path w="14431" h="34239" extrusionOk="0">
                  <a:moveTo>
                    <a:pt x="1" y="1"/>
                  </a:moveTo>
                  <a:lnTo>
                    <a:pt x="1" y="26319"/>
                  </a:lnTo>
                  <a:lnTo>
                    <a:pt x="13558" y="34131"/>
                  </a:lnTo>
                  <a:cubicBezTo>
                    <a:pt x="13680" y="34204"/>
                    <a:pt x="13797" y="34239"/>
                    <a:pt x="13903" y="34239"/>
                  </a:cubicBezTo>
                  <a:cubicBezTo>
                    <a:pt x="14210" y="34239"/>
                    <a:pt x="14430" y="33952"/>
                    <a:pt x="14430" y="33487"/>
                  </a:cubicBezTo>
                  <a:lnTo>
                    <a:pt x="14430" y="9463"/>
                  </a:lnTo>
                  <a:cubicBezTo>
                    <a:pt x="14430" y="8837"/>
                    <a:pt x="14032" y="8097"/>
                    <a:pt x="13558" y="7813"/>
                  </a:cubicBezTo>
                  <a:lnTo>
                    <a:pt x="1" y="1"/>
                  </a:ln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 name="Google Shape;121;p16"/>
            <p:cNvSpPr/>
            <p:nvPr/>
          </p:nvSpPr>
          <p:spPr>
            <a:xfrm>
              <a:off x="1391872" y="2392221"/>
              <a:ext cx="756703" cy="693493"/>
            </a:xfrm>
            <a:custGeom>
              <a:avLst/>
              <a:gdLst/>
              <a:ahLst/>
              <a:cxnLst/>
              <a:rect l="l" t="t" r="r" b="b"/>
              <a:pathLst>
                <a:path w="9577" h="8777" extrusionOk="0">
                  <a:moveTo>
                    <a:pt x="312" y="1"/>
                  </a:moveTo>
                  <a:cubicBezTo>
                    <a:pt x="125" y="1"/>
                    <a:pt x="1" y="171"/>
                    <a:pt x="1" y="465"/>
                  </a:cubicBezTo>
                  <a:lnTo>
                    <a:pt x="1" y="2778"/>
                  </a:lnTo>
                  <a:cubicBezTo>
                    <a:pt x="1" y="3176"/>
                    <a:pt x="190" y="3556"/>
                    <a:pt x="532" y="3802"/>
                  </a:cubicBezTo>
                  <a:lnTo>
                    <a:pt x="9045" y="8713"/>
                  </a:lnTo>
                  <a:cubicBezTo>
                    <a:pt x="9117" y="8756"/>
                    <a:pt x="9186" y="8776"/>
                    <a:pt x="9250" y="8776"/>
                  </a:cubicBezTo>
                  <a:cubicBezTo>
                    <a:pt x="9438" y="8776"/>
                    <a:pt x="9576" y="8599"/>
                    <a:pt x="9576" y="8315"/>
                  </a:cubicBezTo>
                  <a:lnTo>
                    <a:pt x="9576" y="5983"/>
                  </a:lnTo>
                  <a:cubicBezTo>
                    <a:pt x="9557" y="5585"/>
                    <a:pt x="9368" y="5205"/>
                    <a:pt x="9045" y="4978"/>
                  </a:cubicBezTo>
                  <a:lnTo>
                    <a:pt x="532" y="67"/>
                  </a:lnTo>
                  <a:cubicBezTo>
                    <a:pt x="452" y="22"/>
                    <a:pt x="378" y="1"/>
                    <a:pt x="312" y="1"/>
                  </a:cubicBezTo>
                  <a:close/>
                </a:path>
              </a:pathLst>
            </a:custGeom>
            <a:solidFill>
              <a:srgbClr val="F8679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 name="Google Shape;122;p16"/>
            <p:cNvSpPr/>
            <p:nvPr/>
          </p:nvSpPr>
          <p:spPr>
            <a:xfrm>
              <a:off x="1493798" y="2877516"/>
              <a:ext cx="552850" cy="347892"/>
            </a:xfrm>
            <a:custGeom>
              <a:avLst/>
              <a:gdLst/>
              <a:ahLst/>
              <a:cxnLst/>
              <a:rect l="l" t="t" r="r" b="b"/>
              <a:pathLst>
                <a:path w="6997" h="4403" extrusionOk="0">
                  <a:moveTo>
                    <a:pt x="123" y="1"/>
                  </a:moveTo>
                  <a:cubicBezTo>
                    <a:pt x="51" y="1"/>
                    <a:pt x="0" y="71"/>
                    <a:pt x="0" y="182"/>
                  </a:cubicBezTo>
                  <a:cubicBezTo>
                    <a:pt x="0" y="353"/>
                    <a:pt x="76" y="485"/>
                    <a:pt x="209" y="580"/>
                  </a:cubicBezTo>
                  <a:lnTo>
                    <a:pt x="6788" y="4372"/>
                  </a:lnTo>
                  <a:cubicBezTo>
                    <a:pt x="6819" y="4393"/>
                    <a:pt x="6848" y="4402"/>
                    <a:pt x="6874" y="4402"/>
                  </a:cubicBezTo>
                  <a:cubicBezTo>
                    <a:pt x="6946" y="4402"/>
                    <a:pt x="6997" y="4332"/>
                    <a:pt x="6997" y="4221"/>
                  </a:cubicBezTo>
                  <a:cubicBezTo>
                    <a:pt x="6997" y="4069"/>
                    <a:pt x="6921" y="3917"/>
                    <a:pt x="6788" y="3823"/>
                  </a:cubicBezTo>
                  <a:lnTo>
                    <a:pt x="209" y="30"/>
                  </a:lnTo>
                  <a:cubicBezTo>
                    <a:pt x="178" y="10"/>
                    <a:pt x="149" y="1"/>
                    <a:pt x="123" y="1"/>
                  </a:cubicBezTo>
                  <a:close/>
                </a:path>
              </a:pathLst>
            </a:custGeom>
            <a:solidFill>
              <a:srgbClr val="F8679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1600148" y="3091797"/>
              <a:ext cx="338648" cy="224316"/>
            </a:xfrm>
            <a:custGeom>
              <a:avLst/>
              <a:gdLst/>
              <a:ahLst/>
              <a:cxnLst/>
              <a:rect l="l" t="t" r="r" b="b"/>
              <a:pathLst>
                <a:path w="4286" h="2839" extrusionOk="0">
                  <a:moveTo>
                    <a:pt x="123" y="0"/>
                  </a:moveTo>
                  <a:cubicBezTo>
                    <a:pt x="51" y="0"/>
                    <a:pt x="0" y="70"/>
                    <a:pt x="0" y="182"/>
                  </a:cubicBezTo>
                  <a:cubicBezTo>
                    <a:pt x="0" y="333"/>
                    <a:pt x="76" y="485"/>
                    <a:pt x="209" y="580"/>
                  </a:cubicBezTo>
                  <a:lnTo>
                    <a:pt x="4077" y="2817"/>
                  </a:lnTo>
                  <a:cubicBezTo>
                    <a:pt x="4111" y="2832"/>
                    <a:pt x="4141" y="2839"/>
                    <a:pt x="4167" y="2839"/>
                  </a:cubicBezTo>
                  <a:cubicBezTo>
                    <a:pt x="4244" y="2839"/>
                    <a:pt x="4286" y="2778"/>
                    <a:pt x="4286" y="2665"/>
                  </a:cubicBezTo>
                  <a:cubicBezTo>
                    <a:pt x="4286" y="2495"/>
                    <a:pt x="4210" y="2343"/>
                    <a:pt x="4077" y="2267"/>
                  </a:cubicBezTo>
                  <a:lnTo>
                    <a:pt x="209" y="30"/>
                  </a:lnTo>
                  <a:cubicBezTo>
                    <a:pt x="178" y="9"/>
                    <a:pt x="149" y="0"/>
                    <a:pt x="123" y="0"/>
                  </a:cubicBezTo>
                  <a:close/>
                </a:path>
              </a:pathLst>
            </a:custGeom>
            <a:solidFill>
              <a:srgbClr val="F8679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4" name="Google Shape;124;p16"/>
            <p:cNvSpPr/>
            <p:nvPr/>
          </p:nvSpPr>
          <p:spPr>
            <a:xfrm>
              <a:off x="1177669" y="1550028"/>
              <a:ext cx="373097" cy="221235"/>
            </a:xfrm>
            <a:custGeom>
              <a:avLst/>
              <a:gdLst/>
              <a:ahLst/>
              <a:cxnLst/>
              <a:rect l="l" t="t" r="r" b="b"/>
              <a:pathLst>
                <a:path w="4722" h="2800" extrusionOk="0">
                  <a:moveTo>
                    <a:pt x="3668" y="1"/>
                  </a:moveTo>
                  <a:cubicBezTo>
                    <a:pt x="2982" y="1"/>
                    <a:pt x="2302" y="161"/>
                    <a:pt x="1688" y="487"/>
                  </a:cubicBezTo>
                  <a:cubicBezTo>
                    <a:pt x="0" y="1283"/>
                    <a:pt x="285" y="2800"/>
                    <a:pt x="285" y="2800"/>
                  </a:cubicBezTo>
                  <a:lnTo>
                    <a:pt x="1024" y="2383"/>
                  </a:lnTo>
                  <a:cubicBezTo>
                    <a:pt x="1024" y="2383"/>
                    <a:pt x="1517" y="638"/>
                    <a:pt x="4001" y="544"/>
                  </a:cubicBezTo>
                  <a:lnTo>
                    <a:pt x="4722" y="126"/>
                  </a:lnTo>
                  <a:cubicBezTo>
                    <a:pt x="4374" y="43"/>
                    <a:pt x="4021" y="1"/>
                    <a:pt x="3668" y="1"/>
                  </a:cubicBezTo>
                  <a:close/>
                </a:path>
              </a:pathLst>
            </a:custGeom>
            <a:solidFill>
              <a:srgbClr val="A1263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5" name="Google Shape;125;p16"/>
            <p:cNvSpPr/>
            <p:nvPr/>
          </p:nvSpPr>
          <p:spPr>
            <a:xfrm>
              <a:off x="972395" y="2212389"/>
              <a:ext cx="235299" cy="1953031"/>
            </a:xfrm>
            <a:custGeom>
              <a:avLst/>
              <a:gdLst/>
              <a:ahLst/>
              <a:cxnLst/>
              <a:rect l="l" t="t" r="r" b="b"/>
              <a:pathLst>
                <a:path w="2978" h="24718" extrusionOk="0">
                  <a:moveTo>
                    <a:pt x="2644" y="0"/>
                  </a:moveTo>
                  <a:cubicBezTo>
                    <a:pt x="105" y="0"/>
                    <a:pt x="0" y="1869"/>
                    <a:pt x="0" y="1869"/>
                  </a:cubicBezTo>
                  <a:lnTo>
                    <a:pt x="152" y="24717"/>
                  </a:lnTo>
                  <a:lnTo>
                    <a:pt x="2977" y="22954"/>
                  </a:lnTo>
                  <a:lnTo>
                    <a:pt x="2977" y="11"/>
                  </a:lnTo>
                  <a:cubicBezTo>
                    <a:pt x="2862" y="4"/>
                    <a:pt x="2751" y="0"/>
                    <a:pt x="2644" y="0"/>
                  </a:cubicBezTo>
                  <a:close/>
                </a:path>
              </a:pathLst>
            </a:custGeom>
            <a:solidFill>
              <a:srgbClr val="7D195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1207615" y="2180231"/>
              <a:ext cx="988841" cy="2371402"/>
            </a:xfrm>
            <a:custGeom>
              <a:avLst/>
              <a:gdLst/>
              <a:ahLst/>
              <a:cxnLst/>
              <a:rect l="l" t="t" r="r" b="b"/>
              <a:pathLst>
                <a:path w="12515" h="30013" extrusionOk="0">
                  <a:moveTo>
                    <a:pt x="740" y="0"/>
                  </a:moveTo>
                  <a:lnTo>
                    <a:pt x="0" y="437"/>
                  </a:lnTo>
                  <a:lnTo>
                    <a:pt x="0" y="23418"/>
                  </a:lnTo>
                  <a:lnTo>
                    <a:pt x="10922" y="29921"/>
                  </a:lnTo>
                  <a:cubicBezTo>
                    <a:pt x="11016" y="29984"/>
                    <a:pt x="11122" y="30012"/>
                    <a:pt x="11226" y="30012"/>
                  </a:cubicBezTo>
                  <a:cubicBezTo>
                    <a:pt x="11311" y="30012"/>
                    <a:pt x="11395" y="29993"/>
                    <a:pt x="11472" y="29959"/>
                  </a:cubicBezTo>
                  <a:lnTo>
                    <a:pt x="12174" y="29561"/>
                  </a:lnTo>
                  <a:cubicBezTo>
                    <a:pt x="12382" y="29466"/>
                    <a:pt x="12515" y="29220"/>
                    <a:pt x="12515" y="28841"/>
                  </a:cubicBezTo>
                  <a:lnTo>
                    <a:pt x="12515" y="8154"/>
                  </a:lnTo>
                  <a:cubicBezTo>
                    <a:pt x="12515" y="7509"/>
                    <a:pt x="12136" y="6770"/>
                    <a:pt x="11643" y="6504"/>
                  </a:cubicBezTo>
                  <a:lnTo>
                    <a:pt x="740"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7" name="Google Shape;127;p16"/>
            <p:cNvSpPr/>
            <p:nvPr/>
          </p:nvSpPr>
          <p:spPr>
            <a:xfrm>
              <a:off x="1207615" y="2214680"/>
              <a:ext cx="930451" cy="2337585"/>
            </a:xfrm>
            <a:custGeom>
              <a:avLst/>
              <a:gdLst/>
              <a:ahLst/>
              <a:cxnLst/>
              <a:rect l="l" t="t" r="r" b="b"/>
              <a:pathLst>
                <a:path w="11776" h="29585" extrusionOk="0">
                  <a:moveTo>
                    <a:pt x="0" y="1"/>
                  </a:moveTo>
                  <a:lnTo>
                    <a:pt x="0" y="22982"/>
                  </a:lnTo>
                  <a:lnTo>
                    <a:pt x="10922" y="29485"/>
                  </a:lnTo>
                  <a:cubicBezTo>
                    <a:pt x="11042" y="29552"/>
                    <a:pt x="11155" y="29584"/>
                    <a:pt x="11258" y="29584"/>
                  </a:cubicBezTo>
                  <a:cubicBezTo>
                    <a:pt x="11563" y="29584"/>
                    <a:pt x="11775" y="29304"/>
                    <a:pt x="11775" y="28822"/>
                  </a:cubicBezTo>
                  <a:lnTo>
                    <a:pt x="11775" y="8135"/>
                  </a:lnTo>
                  <a:cubicBezTo>
                    <a:pt x="11775" y="7490"/>
                    <a:pt x="11396" y="6751"/>
                    <a:pt x="10922" y="6485"/>
                  </a:cubicBezTo>
                  <a:lnTo>
                    <a:pt x="0" y="1"/>
                  </a:lnTo>
                  <a:close/>
                </a:path>
              </a:pathLst>
            </a:custGeom>
            <a:solidFill>
              <a:srgbClr val="7D195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8" name="Google Shape;128;p16"/>
            <p:cNvSpPr/>
            <p:nvPr/>
          </p:nvSpPr>
          <p:spPr>
            <a:xfrm>
              <a:off x="984405" y="2292350"/>
              <a:ext cx="1071251" cy="2323995"/>
            </a:xfrm>
            <a:custGeom>
              <a:avLst/>
              <a:gdLst/>
              <a:ahLst/>
              <a:cxnLst/>
              <a:rect l="l" t="t" r="r" b="b"/>
              <a:pathLst>
                <a:path w="13558" h="29413" extrusionOk="0">
                  <a:moveTo>
                    <a:pt x="2698" y="1"/>
                  </a:moveTo>
                  <a:cubicBezTo>
                    <a:pt x="958" y="1"/>
                    <a:pt x="0" y="1501"/>
                    <a:pt x="0" y="1501"/>
                  </a:cubicBezTo>
                  <a:lnTo>
                    <a:pt x="0" y="22928"/>
                  </a:lnTo>
                  <a:lnTo>
                    <a:pt x="10694" y="29413"/>
                  </a:lnTo>
                  <a:cubicBezTo>
                    <a:pt x="11213" y="28057"/>
                    <a:pt x="12193" y="27801"/>
                    <a:pt x="12861" y="27801"/>
                  </a:cubicBezTo>
                  <a:cubicBezTo>
                    <a:pt x="13267" y="27801"/>
                    <a:pt x="13558" y="27896"/>
                    <a:pt x="13558" y="27896"/>
                  </a:cubicBezTo>
                  <a:lnTo>
                    <a:pt x="13558" y="6488"/>
                  </a:lnTo>
                  <a:lnTo>
                    <a:pt x="2825" y="3"/>
                  </a:lnTo>
                  <a:cubicBezTo>
                    <a:pt x="2783" y="2"/>
                    <a:pt x="2740" y="1"/>
                    <a:pt x="2698" y="1"/>
                  </a:cubicBezTo>
                  <a:close/>
                </a:path>
              </a:pathLst>
            </a:custGeom>
            <a:solidFill>
              <a:srgbClr val="E6E6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9" name="Google Shape;129;p16"/>
            <p:cNvSpPr/>
            <p:nvPr/>
          </p:nvSpPr>
          <p:spPr>
            <a:xfrm>
              <a:off x="984405" y="2292350"/>
              <a:ext cx="1069750" cy="632574"/>
            </a:xfrm>
            <a:custGeom>
              <a:avLst/>
              <a:gdLst/>
              <a:ahLst/>
              <a:cxnLst/>
              <a:rect l="l" t="t" r="r" b="b"/>
              <a:pathLst>
                <a:path w="13539" h="8006" extrusionOk="0">
                  <a:moveTo>
                    <a:pt x="2698" y="1"/>
                  </a:moveTo>
                  <a:cubicBezTo>
                    <a:pt x="958" y="1"/>
                    <a:pt x="0" y="1501"/>
                    <a:pt x="0" y="1501"/>
                  </a:cubicBezTo>
                  <a:lnTo>
                    <a:pt x="10694" y="8005"/>
                  </a:lnTo>
                  <a:cubicBezTo>
                    <a:pt x="11209" y="6648"/>
                    <a:pt x="12172" y="6388"/>
                    <a:pt x="12833" y="6388"/>
                  </a:cubicBezTo>
                  <a:cubicBezTo>
                    <a:pt x="13244" y="6388"/>
                    <a:pt x="13539" y="6488"/>
                    <a:pt x="13539" y="6488"/>
                  </a:cubicBezTo>
                  <a:lnTo>
                    <a:pt x="2825" y="3"/>
                  </a:lnTo>
                  <a:cubicBezTo>
                    <a:pt x="2783" y="2"/>
                    <a:pt x="2740" y="1"/>
                    <a:pt x="269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0" name="Google Shape;130;p16"/>
            <p:cNvSpPr/>
            <p:nvPr/>
          </p:nvSpPr>
          <p:spPr>
            <a:xfrm>
              <a:off x="913926" y="2359984"/>
              <a:ext cx="988920" cy="2371402"/>
            </a:xfrm>
            <a:custGeom>
              <a:avLst/>
              <a:gdLst/>
              <a:ahLst/>
              <a:cxnLst/>
              <a:rect l="l" t="t" r="r" b="b"/>
              <a:pathLst>
                <a:path w="12516" h="30013" extrusionOk="0">
                  <a:moveTo>
                    <a:pt x="740" y="1"/>
                  </a:moveTo>
                  <a:lnTo>
                    <a:pt x="1" y="418"/>
                  </a:lnTo>
                  <a:lnTo>
                    <a:pt x="1" y="23418"/>
                  </a:lnTo>
                  <a:lnTo>
                    <a:pt x="10923" y="29922"/>
                  </a:lnTo>
                  <a:cubicBezTo>
                    <a:pt x="11017" y="29984"/>
                    <a:pt x="11122" y="30013"/>
                    <a:pt x="11230" y="30013"/>
                  </a:cubicBezTo>
                  <a:cubicBezTo>
                    <a:pt x="11317" y="30013"/>
                    <a:pt x="11406" y="29994"/>
                    <a:pt x="11492" y="29960"/>
                  </a:cubicBezTo>
                  <a:lnTo>
                    <a:pt x="12174" y="29561"/>
                  </a:lnTo>
                  <a:cubicBezTo>
                    <a:pt x="12383" y="29467"/>
                    <a:pt x="12516" y="29220"/>
                    <a:pt x="12516" y="28841"/>
                  </a:cubicBezTo>
                  <a:lnTo>
                    <a:pt x="12516" y="8135"/>
                  </a:lnTo>
                  <a:cubicBezTo>
                    <a:pt x="12516" y="7509"/>
                    <a:pt x="12136" y="6770"/>
                    <a:pt x="11662" y="6486"/>
                  </a:cubicBezTo>
                  <a:lnTo>
                    <a:pt x="740"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913926" y="2392932"/>
              <a:ext cx="931952" cy="2339086"/>
            </a:xfrm>
            <a:custGeom>
              <a:avLst/>
              <a:gdLst/>
              <a:ahLst/>
              <a:cxnLst/>
              <a:rect l="l" t="t" r="r" b="b"/>
              <a:pathLst>
                <a:path w="11795" h="29604" extrusionOk="0">
                  <a:moveTo>
                    <a:pt x="1" y="1"/>
                  </a:moveTo>
                  <a:lnTo>
                    <a:pt x="1" y="23020"/>
                  </a:lnTo>
                  <a:lnTo>
                    <a:pt x="10923" y="29505"/>
                  </a:lnTo>
                  <a:cubicBezTo>
                    <a:pt x="11042" y="29572"/>
                    <a:pt x="11157" y="29604"/>
                    <a:pt x="11262" y="29604"/>
                  </a:cubicBezTo>
                  <a:cubicBezTo>
                    <a:pt x="11572" y="29604"/>
                    <a:pt x="11795" y="29323"/>
                    <a:pt x="11795" y="28841"/>
                  </a:cubicBezTo>
                  <a:lnTo>
                    <a:pt x="11795" y="8154"/>
                  </a:lnTo>
                  <a:cubicBezTo>
                    <a:pt x="11795" y="7510"/>
                    <a:pt x="11397" y="6770"/>
                    <a:pt x="10923" y="6505"/>
                  </a:cubicBezTo>
                  <a:lnTo>
                    <a:pt x="1" y="1"/>
                  </a:lnTo>
                  <a:close/>
                </a:path>
              </a:pathLst>
            </a:custGeom>
            <a:solidFill>
              <a:srgbClr val="7D195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2" name="Google Shape;132;p16"/>
            <p:cNvSpPr/>
            <p:nvPr/>
          </p:nvSpPr>
          <p:spPr>
            <a:xfrm>
              <a:off x="1105689" y="2862898"/>
              <a:ext cx="548426" cy="588564"/>
            </a:xfrm>
            <a:custGeom>
              <a:avLst/>
              <a:gdLst/>
              <a:ahLst/>
              <a:cxnLst/>
              <a:rect l="l" t="t" r="r" b="b"/>
              <a:pathLst>
                <a:path w="6941" h="7449" extrusionOk="0">
                  <a:moveTo>
                    <a:pt x="328" y="1"/>
                  </a:moveTo>
                  <a:cubicBezTo>
                    <a:pt x="139" y="1"/>
                    <a:pt x="1" y="178"/>
                    <a:pt x="1" y="462"/>
                  </a:cubicBezTo>
                  <a:lnTo>
                    <a:pt x="1" y="2794"/>
                  </a:lnTo>
                  <a:cubicBezTo>
                    <a:pt x="20" y="3192"/>
                    <a:pt x="210" y="3571"/>
                    <a:pt x="532" y="3799"/>
                  </a:cubicBezTo>
                  <a:lnTo>
                    <a:pt x="6410" y="7383"/>
                  </a:lnTo>
                  <a:cubicBezTo>
                    <a:pt x="6484" y="7427"/>
                    <a:pt x="6556" y="7449"/>
                    <a:pt x="6622" y="7449"/>
                  </a:cubicBezTo>
                  <a:cubicBezTo>
                    <a:pt x="6806" y="7449"/>
                    <a:pt x="6941" y="7279"/>
                    <a:pt x="6941" y="6985"/>
                  </a:cubicBezTo>
                  <a:lnTo>
                    <a:pt x="6941" y="4671"/>
                  </a:lnTo>
                  <a:cubicBezTo>
                    <a:pt x="6941" y="4254"/>
                    <a:pt x="6732" y="3894"/>
                    <a:pt x="6410" y="3647"/>
                  </a:cubicBezTo>
                  <a:lnTo>
                    <a:pt x="532" y="64"/>
                  </a:lnTo>
                  <a:cubicBezTo>
                    <a:pt x="460" y="21"/>
                    <a:pt x="391" y="1"/>
                    <a:pt x="328"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3" name="Google Shape;133;p16"/>
            <p:cNvSpPr/>
            <p:nvPr/>
          </p:nvSpPr>
          <p:spPr>
            <a:xfrm>
              <a:off x="1207615" y="3347956"/>
              <a:ext cx="344653" cy="243596"/>
            </a:xfrm>
            <a:custGeom>
              <a:avLst/>
              <a:gdLst/>
              <a:ahLst/>
              <a:cxnLst/>
              <a:rect l="l" t="t" r="r" b="b"/>
              <a:pathLst>
                <a:path w="4362" h="3083" extrusionOk="0">
                  <a:moveTo>
                    <a:pt x="123" y="0"/>
                  </a:moveTo>
                  <a:cubicBezTo>
                    <a:pt x="51" y="0"/>
                    <a:pt x="0" y="71"/>
                    <a:pt x="0" y="182"/>
                  </a:cubicBezTo>
                  <a:cubicBezTo>
                    <a:pt x="0" y="334"/>
                    <a:pt x="76" y="485"/>
                    <a:pt x="209" y="580"/>
                  </a:cubicBezTo>
                  <a:lnTo>
                    <a:pt x="4153" y="3064"/>
                  </a:lnTo>
                  <a:cubicBezTo>
                    <a:pt x="4179" y="3077"/>
                    <a:pt x="4203" y="3083"/>
                    <a:pt x="4226" y="3083"/>
                  </a:cubicBezTo>
                  <a:cubicBezTo>
                    <a:pt x="4305" y="3083"/>
                    <a:pt x="4362" y="3011"/>
                    <a:pt x="4362" y="2893"/>
                  </a:cubicBezTo>
                  <a:cubicBezTo>
                    <a:pt x="4362" y="2742"/>
                    <a:pt x="4286" y="2590"/>
                    <a:pt x="4153" y="2495"/>
                  </a:cubicBezTo>
                  <a:lnTo>
                    <a:pt x="209" y="30"/>
                  </a:lnTo>
                  <a:cubicBezTo>
                    <a:pt x="178" y="10"/>
                    <a:pt x="149" y="0"/>
                    <a:pt x="123"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315467" y="3563660"/>
              <a:ext cx="130055" cy="118677"/>
            </a:xfrm>
            <a:custGeom>
              <a:avLst/>
              <a:gdLst/>
              <a:ahLst/>
              <a:cxnLst/>
              <a:rect l="l" t="t" r="r" b="b"/>
              <a:pathLst>
                <a:path w="1646" h="1502" extrusionOk="0">
                  <a:moveTo>
                    <a:pt x="123" y="1"/>
                  </a:moveTo>
                  <a:cubicBezTo>
                    <a:pt x="51" y="1"/>
                    <a:pt x="1" y="71"/>
                    <a:pt x="1" y="182"/>
                  </a:cubicBezTo>
                  <a:cubicBezTo>
                    <a:pt x="1" y="334"/>
                    <a:pt x="76" y="486"/>
                    <a:pt x="209" y="581"/>
                  </a:cubicBezTo>
                  <a:lnTo>
                    <a:pt x="1423" y="1472"/>
                  </a:lnTo>
                  <a:cubicBezTo>
                    <a:pt x="1458" y="1492"/>
                    <a:pt x="1491" y="1501"/>
                    <a:pt x="1520" y="1501"/>
                  </a:cubicBezTo>
                  <a:cubicBezTo>
                    <a:pt x="1598" y="1501"/>
                    <a:pt x="1645" y="1431"/>
                    <a:pt x="1631" y="1320"/>
                  </a:cubicBezTo>
                  <a:cubicBezTo>
                    <a:pt x="1631" y="1168"/>
                    <a:pt x="1555" y="1017"/>
                    <a:pt x="1423" y="922"/>
                  </a:cubicBezTo>
                  <a:lnTo>
                    <a:pt x="209" y="31"/>
                  </a:lnTo>
                  <a:cubicBezTo>
                    <a:pt x="179" y="10"/>
                    <a:pt x="150" y="1"/>
                    <a:pt x="123"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5" name="Google Shape;135;p16"/>
            <p:cNvSpPr/>
            <p:nvPr/>
          </p:nvSpPr>
          <p:spPr>
            <a:xfrm>
              <a:off x="891486" y="2170592"/>
              <a:ext cx="374598" cy="222420"/>
            </a:xfrm>
            <a:custGeom>
              <a:avLst/>
              <a:gdLst/>
              <a:ahLst/>
              <a:cxnLst/>
              <a:rect l="l" t="t" r="r" b="b"/>
              <a:pathLst>
                <a:path w="4741" h="2815" extrusionOk="0">
                  <a:moveTo>
                    <a:pt x="3714" y="1"/>
                  </a:moveTo>
                  <a:cubicBezTo>
                    <a:pt x="3017" y="1"/>
                    <a:pt x="2323" y="165"/>
                    <a:pt x="1688" y="483"/>
                  </a:cubicBezTo>
                  <a:cubicBezTo>
                    <a:pt x="0" y="1279"/>
                    <a:pt x="285" y="2815"/>
                    <a:pt x="285" y="2815"/>
                  </a:cubicBezTo>
                  <a:lnTo>
                    <a:pt x="1024" y="2398"/>
                  </a:lnTo>
                  <a:cubicBezTo>
                    <a:pt x="1024" y="2398"/>
                    <a:pt x="1536" y="653"/>
                    <a:pt x="4001" y="540"/>
                  </a:cubicBezTo>
                  <a:lnTo>
                    <a:pt x="4741" y="122"/>
                  </a:lnTo>
                  <a:cubicBezTo>
                    <a:pt x="4403" y="41"/>
                    <a:pt x="4058" y="1"/>
                    <a:pt x="3714"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9" name="Google Shape;149;p16"/>
          <p:cNvSpPr txBox="1"/>
          <p:nvPr/>
        </p:nvSpPr>
        <p:spPr>
          <a:xfrm>
            <a:off x="6599200" y="2997556"/>
            <a:ext cx="4262400" cy="608800"/>
          </a:xfrm>
          <a:prstGeom prst="rect">
            <a:avLst/>
          </a:prstGeom>
          <a:noFill/>
          <a:ln>
            <a:noFill/>
          </a:ln>
        </p:spPr>
        <p:txBody>
          <a:bodyPr spcFirstLastPara="1" wrap="square" lIns="121900" tIns="121900" rIns="121900" bIns="121900" anchor="b" anchorCtr="0">
            <a:noAutofit/>
          </a:bodyPr>
          <a:lstStyle/>
          <a:p>
            <a:pPr defTabSz="1219170">
              <a:buClr>
                <a:srgbClr val="000000"/>
              </a:buClr>
            </a:pPr>
            <a:r>
              <a:rPr lang="vi-VN" sz="2667" b="1" kern="0" dirty="0">
                <a:solidFill>
                  <a:srgbClr val="E36414"/>
                </a:solidFill>
                <a:latin typeface="Fira Sans Condensed Medium" panose="020B0603050000020004" pitchFamily="34" charset="0"/>
              </a:rPr>
              <a:t>Viết được biểu thức tính động năng của vật</a:t>
            </a:r>
            <a:endParaRPr lang="en-US" sz="2667" b="1" kern="0" dirty="0">
              <a:solidFill>
                <a:srgbClr val="E36414"/>
              </a:solidFill>
              <a:latin typeface="Fira Sans Condensed Medium" panose="020B0603050000020004" pitchFamily="34" charset="0"/>
            </a:endParaRPr>
          </a:p>
        </p:txBody>
      </p:sp>
      <p:sp>
        <p:nvSpPr>
          <p:cNvPr id="152" name="Google Shape;152;p16"/>
          <p:cNvSpPr/>
          <p:nvPr/>
        </p:nvSpPr>
        <p:spPr>
          <a:xfrm>
            <a:off x="5436467" y="2676972"/>
            <a:ext cx="959600" cy="959600"/>
          </a:xfrm>
          <a:prstGeom prst="roundRect">
            <a:avLst>
              <a:gd name="adj" fmla="val 16667"/>
            </a:avLst>
          </a:prstGeom>
          <a:solidFill>
            <a:schemeClr val="accent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4000" b="0" i="0" u="none" strike="noStrike" kern="0" cap="none" spc="0" normalizeH="0" baseline="0" noProof="0" dirty="0">
                <a:ln>
                  <a:noFill/>
                </a:ln>
                <a:solidFill>
                  <a:srgbClr val="FFFFFF"/>
                </a:solidFill>
                <a:effectLst/>
                <a:uLnTx/>
                <a:uFillTx/>
                <a:latin typeface="Fira Sans Black" panose="020B0A03050000020004" pitchFamily="34" charset="0"/>
                <a:ea typeface="Fira Sans Extra Condensed Medium"/>
                <a:cs typeface="Fira Sans Extra Condensed Medium"/>
                <a:sym typeface="Fira Sans Extra Condensed Medium"/>
              </a:rPr>
              <a:t>01</a:t>
            </a:r>
            <a:endParaRPr kumimoji="0" sz="4000" b="0" i="0" u="none" strike="noStrike" kern="0" cap="none" spc="0" normalizeH="0" baseline="0" noProof="0" dirty="0">
              <a:ln>
                <a:noFill/>
              </a:ln>
              <a:solidFill>
                <a:srgbClr val="FFFFFF"/>
              </a:solidFill>
              <a:effectLst/>
              <a:uLnTx/>
              <a:uFillTx/>
              <a:latin typeface="Fira Sans Black" panose="020B0A03050000020004" pitchFamily="34" charset="0"/>
              <a:ea typeface="Fira Sans Extra Condensed Medium"/>
              <a:cs typeface="Fira Sans Extra Condensed Medium"/>
              <a:sym typeface="Fira Sans Extra Condensed Medium"/>
            </a:endParaRPr>
          </a:p>
        </p:txBody>
      </p:sp>
      <p:cxnSp>
        <p:nvCxnSpPr>
          <p:cNvPr id="153" name="Google Shape;153;p16"/>
          <p:cNvCxnSpPr>
            <a:cxnSpLocks/>
          </p:cNvCxnSpPr>
          <p:nvPr/>
        </p:nvCxnSpPr>
        <p:spPr>
          <a:xfrm>
            <a:off x="6350347" y="3535920"/>
            <a:ext cx="4471200" cy="0"/>
          </a:xfrm>
          <a:prstGeom prst="straightConnector1">
            <a:avLst/>
          </a:prstGeom>
          <a:noFill/>
          <a:ln w="19050" cap="flat" cmpd="sng">
            <a:solidFill>
              <a:schemeClr val="accent1"/>
            </a:solidFill>
            <a:prstDash val="solid"/>
            <a:round/>
            <a:headEnd type="none" w="med" len="med"/>
            <a:tailEnd type="none" w="med" len="med"/>
          </a:ln>
        </p:spPr>
      </p:cxnSp>
      <p:sp>
        <p:nvSpPr>
          <p:cNvPr id="155" name="Google Shape;155;p16"/>
          <p:cNvSpPr txBox="1"/>
          <p:nvPr/>
        </p:nvSpPr>
        <p:spPr>
          <a:xfrm>
            <a:off x="6599200" y="4870070"/>
            <a:ext cx="4262400" cy="608800"/>
          </a:xfrm>
          <a:prstGeom prst="rect">
            <a:avLst/>
          </a:prstGeom>
          <a:noFill/>
          <a:ln>
            <a:noFill/>
          </a:ln>
        </p:spPr>
        <p:txBody>
          <a:bodyPr spcFirstLastPara="1" wrap="square" lIns="121900" tIns="121900" rIns="121900" bIns="121900" anchor="b"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vi-VN" sz="2667" b="1" kern="0" dirty="0">
                <a:solidFill>
                  <a:srgbClr val="27C2A4"/>
                </a:solidFill>
                <a:latin typeface="Fira Sans Condensed Medium" panose="020B0603050000020004" pitchFamily="34" charset="0"/>
              </a:rPr>
              <a:t>Viết được biểu thức tính th</a:t>
            </a:r>
            <a:r>
              <a:rPr lang="en-US" sz="2667" b="1" kern="0" dirty="0">
                <a:solidFill>
                  <a:srgbClr val="27C2A4"/>
                </a:solidFill>
                <a:latin typeface="Fira Sans Condensed Medium" panose="020B0603050000020004" pitchFamily="34" charset="0"/>
              </a:rPr>
              <a:t>ế</a:t>
            </a:r>
            <a:r>
              <a:rPr lang="vi-VN" sz="2667" b="1" kern="0" dirty="0">
                <a:solidFill>
                  <a:srgbClr val="27C2A4"/>
                </a:solidFill>
                <a:latin typeface="Fira Sans Condensed Medium" panose="020B0603050000020004" pitchFamily="34" charset="0"/>
              </a:rPr>
              <a:t> năng của vật ở g</a:t>
            </a:r>
            <a:r>
              <a:rPr lang="en-US" sz="2667" b="1" kern="0" dirty="0">
                <a:solidFill>
                  <a:srgbClr val="27C2A4"/>
                </a:solidFill>
                <a:latin typeface="Fira Sans Condensed Medium" panose="020B0603050000020004" pitchFamily="34" charset="0"/>
              </a:rPr>
              <a:t>ầ</a:t>
            </a:r>
            <a:r>
              <a:rPr lang="vi-VN" sz="2667" b="1" kern="0" dirty="0">
                <a:solidFill>
                  <a:srgbClr val="27C2A4"/>
                </a:solidFill>
                <a:latin typeface="Fira Sans Condensed Medium" panose="020B0603050000020004" pitchFamily="34" charset="0"/>
              </a:rPr>
              <a:t>n mặt đất</a:t>
            </a:r>
            <a:endParaRPr sz="2667" b="1" kern="0" dirty="0">
              <a:solidFill>
                <a:srgbClr val="27C2A4"/>
              </a:solidFill>
              <a:latin typeface="Fira Sans Condensed Medium" panose="020B0603050000020004" pitchFamily="34" charset="0"/>
              <a:sym typeface="Fira Sans Extra Condensed Medium"/>
            </a:endParaRPr>
          </a:p>
        </p:txBody>
      </p:sp>
      <p:sp>
        <p:nvSpPr>
          <p:cNvPr id="158" name="Google Shape;158;p16"/>
          <p:cNvSpPr/>
          <p:nvPr/>
        </p:nvSpPr>
        <p:spPr>
          <a:xfrm>
            <a:off x="5436467" y="4509104"/>
            <a:ext cx="959600" cy="9596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4000" b="0" i="0" u="none" strike="noStrike" kern="0" cap="none" spc="0" normalizeH="0" baseline="0" noProof="0" dirty="0">
                <a:ln>
                  <a:noFill/>
                </a:ln>
                <a:solidFill>
                  <a:srgbClr val="FFFFFF"/>
                </a:solidFill>
                <a:effectLst/>
                <a:uLnTx/>
                <a:uFillTx/>
                <a:latin typeface="Fira Sans Black" panose="020B0A03050000020004" pitchFamily="34" charset="0"/>
                <a:ea typeface="Fira Sans Extra Condensed Medium"/>
                <a:cs typeface="Fira Sans Extra Condensed Medium"/>
                <a:sym typeface="Fira Sans Extra Condensed Medium"/>
              </a:rPr>
              <a:t>02</a:t>
            </a:r>
            <a:endParaRPr kumimoji="0" sz="4000" b="0" i="0" u="none" strike="noStrike" kern="0" cap="none" spc="0" normalizeH="0" baseline="0" noProof="0" dirty="0">
              <a:ln>
                <a:noFill/>
              </a:ln>
              <a:solidFill>
                <a:srgbClr val="FFFFFF"/>
              </a:solidFill>
              <a:effectLst/>
              <a:uLnTx/>
              <a:uFillTx/>
              <a:latin typeface="Fira Sans Black" panose="020B0A03050000020004" pitchFamily="34" charset="0"/>
              <a:ea typeface="Fira Sans Extra Condensed Medium"/>
              <a:cs typeface="Fira Sans Extra Condensed Medium"/>
              <a:sym typeface="Fira Sans Extra Condensed Medium"/>
            </a:endParaRPr>
          </a:p>
        </p:txBody>
      </p:sp>
      <p:cxnSp>
        <p:nvCxnSpPr>
          <p:cNvPr id="159" name="Google Shape;159;p16"/>
          <p:cNvCxnSpPr>
            <a:cxnSpLocks/>
          </p:cNvCxnSpPr>
          <p:nvPr/>
        </p:nvCxnSpPr>
        <p:spPr>
          <a:xfrm>
            <a:off x="6341203" y="5408434"/>
            <a:ext cx="4471200" cy="0"/>
          </a:xfrm>
          <a:prstGeom prst="straightConnector1">
            <a:avLst/>
          </a:prstGeom>
          <a:noFill/>
          <a:ln w="19050" cap="flat" cmpd="sng">
            <a:solidFill>
              <a:schemeClr val="accent2"/>
            </a:solidFill>
            <a:prstDash val="solid"/>
            <a:round/>
            <a:headEnd type="none" w="med" len="med"/>
            <a:tailEnd type="none" w="med" len="med"/>
          </a:ln>
        </p:spPr>
      </p:cxnSp>
      <p:sp>
        <p:nvSpPr>
          <p:cNvPr id="4" name="TextBox 3">
            <a:extLst>
              <a:ext uri="{FF2B5EF4-FFF2-40B4-BE49-F238E27FC236}">
                <a16:creationId xmlns:a16="http://schemas.microsoft.com/office/drawing/2014/main" xmlns="" id="{67B74324-2D85-0521-E51D-AF4D7D99B00D}"/>
              </a:ext>
            </a:extLst>
          </p:cNvPr>
          <p:cNvSpPr txBox="1"/>
          <p:nvPr/>
        </p:nvSpPr>
        <p:spPr>
          <a:xfrm>
            <a:off x="3803645" y="738106"/>
            <a:ext cx="477171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spc="-150" dirty="0">
                <a:solidFill>
                  <a:srgbClr val="001331"/>
                </a:solidFill>
                <a:latin typeface="Fira Sans Black" panose="020B0A03050000020004" pitchFamily="34" charset="0"/>
              </a:rPr>
              <a:t>MỤC TIÊU</a:t>
            </a:r>
            <a:endParaRPr kumimoji="0" lang="en-US" sz="6000" b="0" i="0" u="none" strike="noStrike" kern="1200" cap="none" spc="-150" normalizeH="0" baseline="0" noProof="0" dirty="0">
              <a:ln>
                <a:noFill/>
              </a:ln>
              <a:solidFill>
                <a:srgbClr val="001331"/>
              </a:solidFill>
              <a:effectLst/>
              <a:uLnTx/>
              <a:uFillTx/>
              <a:latin typeface="Fira Sans Black" panose="020B0A03050000020004" pitchFamily="34"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0-#ppt_w/2"/>
                                          </p:val>
                                        </p:tav>
                                        <p:tav tm="100000">
                                          <p:val>
                                            <p:strVal val="#ppt_x"/>
                                          </p:val>
                                        </p:tav>
                                      </p:tavLst>
                                    </p:anim>
                                    <p:anim calcmode="lin" valueType="num">
                                      <p:cBhvr additive="base">
                                        <p:cTn id="12"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52"/>
                                        </p:tgtEl>
                                        <p:attrNameLst>
                                          <p:attrName>style.visibility</p:attrName>
                                        </p:attrNameLst>
                                      </p:cBhvr>
                                      <p:to>
                                        <p:strVal val="visible"/>
                                      </p:to>
                                    </p:set>
                                    <p:anim calcmode="lin" valueType="num">
                                      <p:cBhvr>
                                        <p:cTn id="17" dur="500" fill="hold"/>
                                        <p:tgtEl>
                                          <p:spTgt spid="152"/>
                                        </p:tgtEl>
                                        <p:attrNameLst>
                                          <p:attrName>ppt_w</p:attrName>
                                        </p:attrNameLst>
                                      </p:cBhvr>
                                      <p:tavLst>
                                        <p:tav tm="0">
                                          <p:val>
                                            <p:fltVal val="0"/>
                                          </p:val>
                                        </p:tav>
                                        <p:tav tm="100000">
                                          <p:val>
                                            <p:strVal val="#ppt_w"/>
                                          </p:val>
                                        </p:tav>
                                      </p:tavLst>
                                    </p:anim>
                                    <p:anim calcmode="lin" valueType="num">
                                      <p:cBhvr>
                                        <p:cTn id="18" dur="500" fill="hold"/>
                                        <p:tgtEl>
                                          <p:spTgt spid="152"/>
                                        </p:tgtEl>
                                        <p:attrNameLst>
                                          <p:attrName>ppt_h</p:attrName>
                                        </p:attrNameLst>
                                      </p:cBhvr>
                                      <p:tavLst>
                                        <p:tav tm="0">
                                          <p:val>
                                            <p:fltVal val="0"/>
                                          </p:val>
                                        </p:tav>
                                        <p:tav tm="100000">
                                          <p:val>
                                            <p:strVal val="#ppt_h"/>
                                          </p:val>
                                        </p:tav>
                                      </p:tavLst>
                                    </p:anim>
                                    <p:animEffect transition="in" filter="fade">
                                      <p:cBhvr>
                                        <p:cTn id="19" dur="500"/>
                                        <p:tgtEl>
                                          <p:spTgt spid="152"/>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153"/>
                                        </p:tgtEl>
                                        <p:attrNameLst>
                                          <p:attrName>style.visibility</p:attrName>
                                        </p:attrNameLst>
                                      </p:cBhvr>
                                      <p:to>
                                        <p:strVal val="visible"/>
                                      </p:to>
                                    </p:set>
                                    <p:animEffect transition="in" filter="wipe(left)">
                                      <p:cBhvr>
                                        <p:cTn id="23" dur="500"/>
                                        <p:tgtEl>
                                          <p:spTgt spid="153"/>
                                        </p:tgtEl>
                                      </p:cBhvr>
                                    </p:animEffect>
                                  </p:childTnLst>
                                </p:cTn>
                              </p:par>
                              <p:par>
                                <p:cTn id="24" presetID="14" presetClass="entr" presetSubtype="10" fill="hold" grpId="0" nodeType="withEffect">
                                  <p:stCondLst>
                                    <p:cond delay="250"/>
                                  </p:stCondLst>
                                  <p:childTnLst>
                                    <p:set>
                                      <p:cBhvr>
                                        <p:cTn id="25" dur="1" fill="hold">
                                          <p:stCondLst>
                                            <p:cond delay="0"/>
                                          </p:stCondLst>
                                        </p:cTn>
                                        <p:tgtEl>
                                          <p:spTgt spid="149"/>
                                        </p:tgtEl>
                                        <p:attrNameLst>
                                          <p:attrName>style.visibility</p:attrName>
                                        </p:attrNameLst>
                                      </p:cBhvr>
                                      <p:to>
                                        <p:strVal val="visible"/>
                                      </p:to>
                                    </p:set>
                                    <p:animEffect transition="in" filter="randombar(horizontal)">
                                      <p:cBhvr>
                                        <p:cTn id="26" dur="500"/>
                                        <p:tgtEl>
                                          <p:spTgt spid="149"/>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58"/>
                                        </p:tgtEl>
                                        <p:attrNameLst>
                                          <p:attrName>style.visibility</p:attrName>
                                        </p:attrNameLst>
                                      </p:cBhvr>
                                      <p:to>
                                        <p:strVal val="visible"/>
                                      </p:to>
                                    </p:set>
                                    <p:anim calcmode="lin" valueType="num">
                                      <p:cBhvr>
                                        <p:cTn id="31" dur="500" fill="hold"/>
                                        <p:tgtEl>
                                          <p:spTgt spid="158"/>
                                        </p:tgtEl>
                                        <p:attrNameLst>
                                          <p:attrName>ppt_w</p:attrName>
                                        </p:attrNameLst>
                                      </p:cBhvr>
                                      <p:tavLst>
                                        <p:tav tm="0">
                                          <p:val>
                                            <p:fltVal val="0"/>
                                          </p:val>
                                        </p:tav>
                                        <p:tav tm="100000">
                                          <p:val>
                                            <p:strVal val="#ppt_w"/>
                                          </p:val>
                                        </p:tav>
                                      </p:tavLst>
                                    </p:anim>
                                    <p:anim calcmode="lin" valueType="num">
                                      <p:cBhvr>
                                        <p:cTn id="32" dur="500" fill="hold"/>
                                        <p:tgtEl>
                                          <p:spTgt spid="158"/>
                                        </p:tgtEl>
                                        <p:attrNameLst>
                                          <p:attrName>ppt_h</p:attrName>
                                        </p:attrNameLst>
                                      </p:cBhvr>
                                      <p:tavLst>
                                        <p:tav tm="0">
                                          <p:val>
                                            <p:fltVal val="0"/>
                                          </p:val>
                                        </p:tav>
                                        <p:tav tm="100000">
                                          <p:val>
                                            <p:strVal val="#ppt_h"/>
                                          </p:val>
                                        </p:tav>
                                      </p:tavLst>
                                    </p:anim>
                                    <p:animEffect transition="in" filter="fade">
                                      <p:cBhvr>
                                        <p:cTn id="33" dur="500"/>
                                        <p:tgtEl>
                                          <p:spTgt spid="158"/>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Effect transition="in" filter="wipe(left)">
                                      <p:cBhvr>
                                        <p:cTn id="37" dur="500"/>
                                        <p:tgtEl>
                                          <p:spTgt spid="159"/>
                                        </p:tgtEl>
                                      </p:cBhvr>
                                    </p:animEffect>
                                  </p:childTnLst>
                                </p:cTn>
                              </p:par>
                              <p:par>
                                <p:cTn id="38" presetID="14" presetClass="entr" presetSubtype="10" fill="hold" grpId="0" nodeType="withEffect">
                                  <p:stCondLst>
                                    <p:cond delay="250"/>
                                  </p:stCondLst>
                                  <p:childTnLst>
                                    <p:set>
                                      <p:cBhvr>
                                        <p:cTn id="39" dur="1" fill="hold">
                                          <p:stCondLst>
                                            <p:cond delay="0"/>
                                          </p:stCondLst>
                                        </p:cTn>
                                        <p:tgtEl>
                                          <p:spTgt spid="155"/>
                                        </p:tgtEl>
                                        <p:attrNameLst>
                                          <p:attrName>style.visibility</p:attrName>
                                        </p:attrNameLst>
                                      </p:cBhvr>
                                      <p:to>
                                        <p:strVal val="visible"/>
                                      </p:to>
                                    </p:set>
                                    <p:animEffect transition="in" filter="randombar(horizontal)">
                                      <p:cBhvr>
                                        <p:cTn id="40"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p:bldP spid="152" grpId="0" animBg="1"/>
      <p:bldP spid="155" grpId="0"/>
      <p:bldP spid="158"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3" name="Google Shape;2992;p59">
            <a:extLst>
              <a:ext uri="{FF2B5EF4-FFF2-40B4-BE49-F238E27FC236}">
                <a16:creationId xmlns:a16="http://schemas.microsoft.com/office/drawing/2014/main" xmlns="" id="{A97D75C7-50C7-4182-B1C5-E436E0317EE3}"/>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xmlns="" id="{D747046D-3EBC-4ADF-A870-028063271EE3}"/>
              </a:ext>
            </a:extLst>
          </p:cNvPr>
          <p:cNvSpPr txBox="1"/>
          <p:nvPr/>
        </p:nvSpPr>
        <p:spPr>
          <a:xfrm>
            <a:off x="2344661" y="913648"/>
            <a:ext cx="757369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150" normalizeH="0" baseline="0" noProof="0" dirty="0">
                <a:ln>
                  <a:noFill/>
                </a:ln>
                <a:solidFill>
                  <a:srgbClr val="D35C27"/>
                </a:solidFill>
                <a:effectLst/>
                <a:uLnTx/>
                <a:uFillTx/>
                <a:latin typeface="Fira Sans Black" panose="020B0A03050000020004" pitchFamily="34" charset="0"/>
                <a:ea typeface="+mn-ea"/>
                <a:cs typeface="+mn-cs"/>
              </a:rPr>
              <a:t>NỘI</a:t>
            </a:r>
            <a:r>
              <a:rPr kumimoji="0" lang="en-US" sz="4800" b="0" i="0" u="none" strike="noStrike" kern="1200" cap="none" spc="-150" normalizeH="0" noProof="0" dirty="0">
                <a:ln>
                  <a:noFill/>
                </a:ln>
                <a:solidFill>
                  <a:srgbClr val="D35C27"/>
                </a:solidFill>
                <a:effectLst/>
                <a:uLnTx/>
                <a:uFillTx/>
                <a:latin typeface="Fira Sans Black" panose="020B0A03050000020004" pitchFamily="34" charset="0"/>
                <a:ea typeface="+mn-ea"/>
                <a:cs typeface="+mn-cs"/>
              </a:rPr>
              <a:t> DUNG BÀI HỌC</a:t>
            </a:r>
            <a:endParaRPr kumimoji="0" lang="en-US" sz="4800" b="0" i="0" u="none" strike="noStrike" kern="1200" cap="none" spc="-150" normalizeH="0" baseline="0" noProof="0" dirty="0">
              <a:ln>
                <a:noFill/>
              </a:ln>
              <a:solidFill>
                <a:srgbClr val="D35C27"/>
              </a:solidFill>
              <a:effectLst/>
              <a:uLnTx/>
              <a:uFillTx/>
              <a:latin typeface="Fira Sans Black" panose="020B0A03050000020004" pitchFamily="34" charset="0"/>
              <a:ea typeface="+mn-ea"/>
              <a:cs typeface="+mn-cs"/>
            </a:endParaRPr>
          </a:p>
        </p:txBody>
      </p:sp>
      <p:sp>
        <p:nvSpPr>
          <p:cNvPr id="16" name="TextBox 15">
            <a:extLst>
              <a:ext uri="{FF2B5EF4-FFF2-40B4-BE49-F238E27FC236}">
                <a16:creationId xmlns:a16="http://schemas.microsoft.com/office/drawing/2014/main" xmlns="" id="{B8C4DB99-31BF-455C-9647-0A4D61824F0F}"/>
              </a:ext>
            </a:extLst>
          </p:cNvPr>
          <p:cNvSpPr txBox="1"/>
          <p:nvPr/>
        </p:nvSpPr>
        <p:spPr>
          <a:xfrm>
            <a:off x="2429506" y="4738074"/>
            <a:ext cx="23056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E05D5D"/>
                </a:solidFill>
                <a:latin typeface="Fira Sans Condensed Medium" panose="020B0603050000020004" pitchFamily="34" charset="0"/>
              </a:rPr>
              <a:t>Động</a:t>
            </a:r>
            <a:r>
              <a:rPr lang="en-US" sz="3600" dirty="0">
                <a:solidFill>
                  <a:srgbClr val="E05D5D"/>
                </a:solidFill>
                <a:latin typeface="Fira Sans Condensed Medium" panose="020B0603050000020004" pitchFamily="34" charset="0"/>
              </a:rPr>
              <a:t> </a:t>
            </a:r>
            <a:r>
              <a:rPr lang="en-US" sz="3600" dirty="0" err="1">
                <a:solidFill>
                  <a:srgbClr val="E05D5D"/>
                </a:solidFill>
                <a:latin typeface="Fira Sans Condensed Medium" panose="020B0603050000020004" pitchFamily="34" charset="0"/>
              </a:rPr>
              <a:t>năng</a:t>
            </a:r>
            <a:endParaRPr kumimoji="0" lang="en-US" sz="3600" b="0" i="0" u="none" strike="noStrike" kern="1200" cap="none" spc="0" normalizeH="0" baseline="0" noProof="0" dirty="0">
              <a:ln>
                <a:noFill/>
              </a:ln>
              <a:solidFill>
                <a:srgbClr val="E05D5D"/>
              </a:solidFill>
              <a:effectLst/>
              <a:uLnTx/>
              <a:uFillTx/>
              <a:latin typeface="Fira Sans Condensed Medium" panose="020B0603050000020004" pitchFamily="34" charset="0"/>
              <a:ea typeface="+mn-ea"/>
              <a:cs typeface="+mn-cs"/>
            </a:endParaRPr>
          </a:p>
        </p:txBody>
      </p:sp>
      <p:sp>
        <p:nvSpPr>
          <p:cNvPr id="17" name="TextBox 16">
            <a:extLst>
              <a:ext uri="{FF2B5EF4-FFF2-40B4-BE49-F238E27FC236}">
                <a16:creationId xmlns:a16="http://schemas.microsoft.com/office/drawing/2014/main" xmlns="" id="{F57A786B-0D46-46BE-AD68-76A053A73FCD}"/>
              </a:ext>
            </a:extLst>
          </p:cNvPr>
          <p:cNvSpPr txBox="1"/>
          <p:nvPr/>
        </p:nvSpPr>
        <p:spPr>
          <a:xfrm>
            <a:off x="7365635" y="4738074"/>
            <a:ext cx="23056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E05D5D"/>
                </a:solidFill>
                <a:effectLst/>
                <a:uLnTx/>
                <a:uFillTx/>
                <a:latin typeface="Fira Sans Condensed Medium" panose="020B0603050000020004" pitchFamily="34" charset="0"/>
                <a:ea typeface="+mn-ea"/>
                <a:cs typeface="+mn-cs"/>
              </a:rPr>
              <a:t>Thế</a:t>
            </a:r>
            <a:r>
              <a:rPr kumimoji="0" lang="en-US" sz="3600" b="0" i="0" u="none" strike="noStrike" kern="1200" cap="none" spc="0" normalizeH="0" noProof="0" dirty="0">
                <a:ln>
                  <a:noFill/>
                </a:ln>
                <a:solidFill>
                  <a:srgbClr val="E05D5D"/>
                </a:solidFill>
                <a:effectLst/>
                <a:uLnTx/>
                <a:uFillTx/>
                <a:latin typeface="Fira Sans Condensed Medium" panose="020B0603050000020004" pitchFamily="34" charset="0"/>
                <a:ea typeface="+mn-ea"/>
                <a:cs typeface="+mn-cs"/>
              </a:rPr>
              <a:t> </a:t>
            </a:r>
            <a:r>
              <a:rPr lang="en-US" sz="3600" dirty="0">
                <a:solidFill>
                  <a:srgbClr val="E05D5D"/>
                </a:solidFill>
                <a:latin typeface="Fira Sans Condensed Medium" panose="020B0603050000020004" pitchFamily="34" charset="0"/>
              </a:rPr>
              <a:t>n</a:t>
            </a:r>
            <a:r>
              <a:rPr kumimoji="0" lang="en-US" sz="3600" b="0" i="0" u="none" strike="noStrike" kern="1200" cap="none" spc="0" normalizeH="0" noProof="0" dirty="0" err="1">
                <a:ln>
                  <a:noFill/>
                </a:ln>
                <a:solidFill>
                  <a:srgbClr val="E05D5D"/>
                </a:solidFill>
                <a:effectLst/>
                <a:uLnTx/>
                <a:uFillTx/>
                <a:latin typeface="Fira Sans Condensed Medium" panose="020B0603050000020004" pitchFamily="34" charset="0"/>
                <a:ea typeface="+mn-ea"/>
                <a:cs typeface="+mn-cs"/>
              </a:rPr>
              <a:t>ăng</a:t>
            </a:r>
            <a:endParaRPr kumimoji="0" lang="en-US" sz="3600" b="0" i="0" u="none" strike="noStrike" kern="1200" cap="none" spc="0" normalizeH="0" baseline="0" noProof="0" dirty="0">
              <a:ln>
                <a:noFill/>
              </a:ln>
              <a:solidFill>
                <a:srgbClr val="E05D5D"/>
              </a:solidFill>
              <a:effectLst/>
              <a:uLnTx/>
              <a:uFillTx/>
              <a:latin typeface="Fira Sans Condensed Medium" panose="020B0603050000020004" pitchFamily="34" charset="0"/>
              <a:ea typeface="+mn-ea"/>
              <a:cs typeface="+mn-cs"/>
            </a:endParaRPr>
          </a:p>
        </p:txBody>
      </p:sp>
      <p:sp>
        <p:nvSpPr>
          <p:cNvPr id="5" name="Google Shape;3016;p59">
            <a:extLst>
              <a:ext uri="{FF2B5EF4-FFF2-40B4-BE49-F238E27FC236}">
                <a16:creationId xmlns:a16="http://schemas.microsoft.com/office/drawing/2014/main" xmlns="" id="{475E7207-D881-49ED-BF6A-CD5DEB275D76}"/>
              </a:ext>
            </a:extLst>
          </p:cNvPr>
          <p:cNvSpPr/>
          <p:nvPr/>
        </p:nvSpPr>
        <p:spPr>
          <a:xfrm rot="7214107">
            <a:off x="2359012" y="2287180"/>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AB6CC949-9CB5-5600-9B44-D7924DDD1870}"/>
              </a:ext>
            </a:extLst>
          </p:cNvPr>
          <p:cNvPicPr>
            <a:picLocks noChangeAspect="1"/>
          </p:cNvPicPr>
          <p:nvPr/>
        </p:nvPicPr>
        <p:blipFill>
          <a:blip r:embed="rId2"/>
          <a:stretch>
            <a:fillRect/>
          </a:stretch>
        </p:blipFill>
        <p:spPr>
          <a:xfrm>
            <a:off x="7936321" y="2914838"/>
            <a:ext cx="1164289" cy="1164289"/>
          </a:xfrm>
          <a:prstGeom prst="rect">
            <a:avLst/>
          </a:prstGeom>
        </p:spPr>
      </p:pic>
      <p:pic>
        <p:nvPicPr>
          <p:cNvPr id="1028" name="Picture 4" descr="Kinetic energy ">
            <a:extLst>
              <a:ext uri="{FF2B5EF4-FFF2-40B4-BE49-F238E27FC236}">
                <a16:creationId xmlns:a16="http://schemas.microsoft.com/office/drawing/2014/main" xmlns="" id="{8D0491BE-1B32-1413-186D-E2B407A454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7013" y="3078365"/>
            <a:ext cx="1219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1064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53" presetClass="entr" presetSubtype="16" fill="hold" nodeType="withEffect">
                                  <p:stCondLst>
                                    <p:cond delay="0"/>
                                  </p:stCondLst>
                                  <p:childTnLst>
                                    <p:set>
                                      <p:cBhvr>
                                        <p:cTn id="32" dur="1" fill="hold">
                                          <p:stCondLst>
                                            <p:cond delay="0"/>
                                          </p:stCondLst>
                                        </p:cTn>
                                        <p:tgtEl>
                                          <p:spTgt spid="1028"/>
                                        </p:tgtEl>
                                        <p:attrNameLst>
                                          <p:attrName>style.visibility</p:attrName>
                                        </p:attrNameLst>
                                      </p:cBhvr>
                                      <p:to>
                                        <p:strVal val="visible"/>
                                      </p:to>
                                    </p:set>
                                    <p:anim calcmode="lin" valueType="num">
                                      <p:cBhvr>
                                        <p:cTn id="33" dur="500" fill="hold"/>
                                        <p:tgtEl>
                                          <p:spTgt spid="1028"/>
                                        </p:tgtEl>
                                        <p:attrNameLst>
                                          <p:attrName>ppt_w</p:attrName>
                                        </p:attrNameLst>
                                      </p:cBhvr>
                                      <p:tavLst>
                                        <p:tav tm="0">
                                          <p:val>
                                            <p:fltVal val="0"/>
                                          </p:val>
                                        </p:tav>
                                        <p:tav tm="100000">
                                          <p:val>
                                            <p:strVal val="#ppt_w"/>
                                          </p:val>
                                        </p:tav>
                                      </p:tavLst>
                                    </p:anim>
                                    <p:anim calcmode="lin" valueType="num">
                                      <p:cBhvr>
                                        <p:cTn id="34" dur="500" fill="hold"/>
                                        <p:tgtEl>
                                          <p:spTgt spid="1028"/>
                                        </p:tgtEl>
                                        <p:attrNameLst>
                                          <p:attrName>ppt_h</p:attrName>
                                        </p:attrNameLst>
                                      </p:cBhvr>
                                      <p:tavLst>
                                        <p:tav tm="0">
                                          <p:val>
                                            <p:fltVal val="0"/>
                                          </p:val>
                                        </p:tav>
                                        <p:tav tm="100000">
                                          <p:val>
                                            <p:strVal val="#ppt_h"/>
                                          </p:val>
                                        </p:tav>
                                      </p:tavLst>
                                    </p:anim>
                                    <p:animEffect transition="in" filter="fade">
                                      <p:cBhvr>
                                        <p:cTn id="35" dur="500"/>
                                        <p:tgtEl>
                                          <p:spTgt spid="1028"/>
                                        </p:tgtEl>
                                      </p:cBhvr>
                                    </p:animEffect>
                                  </p:childTnLst>
                                </p:cTn>
                              </p:par>
                            </p:childTnLst>
                          </p:cTn>
                        </p:par>
                        <p:par>
                          <p:cTn id="36" fill="hold">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p:bldP spid="16" grpId="0"/>
      <p:bldP spid="17"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31" name="Google Shape;1770;p42">
            <a:extLst>
              <a:ext uri="{FF2B5EF4-FFF2-40B4-BE49-F238E27FC236}">
                <a16:creationId xmlns:a16="http://schemas.microsoft.com/office/drawing/2014/main" xmlns="" id="{3963E0E2-B17F-4B43-956C-1C97BA9A5545}"/>
              </a:ext>
            </a:extLst>
          </p:cNvPr>
          <p:cNvSpPr txBox="1">
            <a:spLocks/>
          </p:cNvSpPr>
          <p:nvPr/>
        </p:nvSpPr>
        <p:spPr>
          <a:xfrm>
            <a:off x="926030" y="2575453"/>
            <a:ext cx="6083588" cy="1523200"/>
          </a:xfrm>
          <a:prstGeom prst="rect">
            <a:avLst/>
          </a:prstGeom>
        </p:spPr>
        <p:txBody>
          <a:bodyPr spcFirstLastPara="1" wrap="square" lIns="121900" tIns="121900" rIns="121900" bIns="12190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 sz="6600"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rPr>
              <a:t>I. ĐỘNG</a:t>
            </a:r>
            <a:r>
              <a:rPr kumimoji="0" lang="en" sz="6600" b="0" i="0" u="none" strike="noStrike" kern="1200" cap="none" spc="0" normalizeH="0" noProof="0" dirty="0">
                <a:ln>
                  <a:noFill/>
                </a:ln>
                <a:solidFill>
                  <a:srgbClr val="002C74"/>
                </a:solidFill>
                <a:effectLst/>
                <a:uLnTx/>
                <a:uFillTx/>
                <a:latin typeface="Fira Sans Black" panose="020B0A03050000020004" pitchFamily="34" charset="0"/>
                <a:ea typeface="+mj-ea"/>
                <a:cs typeface="+mj-cs"/>
              </a:rPr>
              <a:t> NĂNG</a:t>
            </a:r>
            <a:endParaRPr kumimoji="0" lang="en" sz="6600"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endParaRPr>
          </a:p>
        </p:txBody>
      </p:sp>
      <p:pic>
        <p:nvPicPr>
          <p:cNvPr id="132" name="Picture 131">
            <a:extLst>
              <a:ext uri="{FF2B5EF4-FFF2-40B4-BE49-F238E27FC236}">
                <a16:creationId xmlns:a16="http://schemas.microsoft.com/office/drawing/2014/main" xmlns="" id="{F8821AF1-7517-9279-9AE9-47A90B94E41F}"/>
              </a:ext>
            </a:extLst>
          </p:cNvPr>
          <p:cNvPicPr>
            <a:picLocks noChangeAspect="1"/>
          </p:cNvPicPr>
          <p:nvPr/>
        </p:nvPicPr>
        <p:blipFill rotWithShape="1">
          <a:blip r:embed="rId2">
            <a:extLst>
              <a:ext uri="{28A0092B-C50C-407E-A947-70E740481C1C}">
                <a14:useLocalDpi xmlns:a14="http://schemas.microsoft.com/office/drawing/2010/main" val="0"/>
              </a:ext>
            </a:extLst>
          </a:blip>
          <a:srcRect l="29227" t="19582" r="21504"/>
          <a:stretch/>
        </p:blipFill>
        <p:spPr>
          <a:xfrm>
            <a:off x="6251510" y="-140308"/>
            <a:ext cx="5318450" cy="6848802"/>
          </a:xfrm>
          <a:prstGeom prst="rect">
            <a:avLst/>
          </a:prstGeom>
        </p:spPr>
      </p:pic>
    </p:spTree>
    <p:extLst>
      <p:ext uri="{BB962C8B-B14F-4D97-AF65-F5344CB8AC3E}">
        <p14:creationId xmlns:p14="http://schemas.microsoft.com/office/powerpoint/2010/main" val="2448750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wipe(up)">
                                      <p:cBhvr>
                                        <p:cTn id="7" dur="500"/>
                                        <p:tgtEl>
                                          <p:spTgt spid="131"/>
                                        </p:tgtEl>
                                      </p:cBhvr>
                                    </p:animEffect>
                                  </p:childTnLst>
                                </p:cTn>
                              </p:par>
                              <p:par>
                                <p:cTn id="8" presetID="2" presetClass="entr" presetSubtype="2" fill="hold" nodeType="withEffect">
                                  <p:stCondLst>
                                    <p:cond delay="0"/>
                                  </p:stCondLst>
                                  <p:childTnLst>
                                    <p:set>
                                      <p:cBhvr>
                                        <p:cTn id="9" dur="1" fill="hold">
                                          <p:stCondLst>
                                            <p:cond delay="0"/>
                                          </p:stCondLst>
                                        </p:cTn>
                                        <p:tgtEl>
                                          <p:spTgt spid="132"/>
                                        </p:tgtEl>
                                        <p:attrNameLst>
                                          <p:attrName>style.visibility</p:attrName>
                                        </p:attrNameLst>
                                      </p:cBhvr>
                                      <p:to>
                                        <p:strVal val="visible"/>
                                      </p:to>
                                    </p:set>
                                    <p:anim calcmode="lin" valueType="num">
                                      <p:cBhvr additive="base">
                                        <p:cTn id="10" dur="500" fill="hold"/>
                                        <p:tgtEl>
                                          <p:spTgt spid="132"/>
                                        </p:tgtEl>
                                        <p:attrNameLst>
                                          <p:attrName>ppt_x</p:attrName>
                                        </p:attrNameLst>
                                      </p:cBhvr>
                                      <p:tavLst>
                                        <p:tav tm="0">
                                          <p:val>
                                            <p:strVal val="1+#ppt_w/2"/>
                                          </p:val>
                                        </p:tav>
                                        <p:tav tm="100000">
                                          <p:val>
                                            <p:strVal val="#ppt_x"/>
                                          </p:val>
                                        </p:tav>
                                      </p:tavLst>
                                    </p:anim>
                                    <p:anim calcmode="lin" valueType="num">
                                      <p:cBhvr additive="base">
                                        <p:cTn id="11" dur="500" fill="hold"/>
                                        <p:tgtEl>
                                          <p:spTgt spid="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10" name="TextBox 109">
            <a:extLst>
              <a:ext uri="{FF2B5EF4-FFF2-40B4-BE49-F238E27FC236}">
                <a16:creationId xmlns:a16="http://schemas.microsoft.com/office/drawing/2014/main" xmlns="" id="{3E45CE08-9694-4713-9475-860E9191F682}"/>
              </a:ext>
            </a:extLst>
          </p:cNvPr>
          <p:cNvSpPr txBox="1"/>
          <p:nvPr/>
        </p:nvSpPr>
        <p:spPr>
          <a:xfrm>
            <a:off x="-59940" y="3291534"/>
            <a:ext cx="4189833" cy="1420325"/>
          </a:xfrm>
          <a:prstGeom prst="rect">
            <a:avLst/>
          </a:prstGeom>
          <a:noFill/>
        </p:spPr>
        <p:txBody>
          <a:bodyPr wrap="square" rtlCol="0">
            <a:spAutoFit/>
          </a:bodyPr>
          <a:lstStyle>
            <a:defPPr>
              <a:defRPr lang="en-US"/>
            </a:defPPr>
            <a:lvl1pPr marR="0" lvl="0" indent="0" algn="ctr" fontAlgn="auto">
              <a:lnSpc>
                <a:spcPct val="150000"/>
              </a:lnSpc>
              <a:spcBef>
                <a:spcPts val="0"/>
              </a:spcBef>
              <a:spcAft>
                <a:spcPts val="0"/>
              </a:spcAft>
              <a:buClrTx/>
              <a:buSzTx/>
              <a:buFontTx/>
              <a:buNone/>
              <a:tabLst/>
              <a:defRPr kumimoji="0" sz="2400" b="0" i="0" u="none" strike="noStrike"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r>
              <a:rPr lang="vi-VN" sz="2000" dirty="0"/>
              <a:t>Một quả bóng bi-a chuyển động đến đập vào quả bóng bi-a khác làm </a:t>
            </a:r>
            <a:r>
              <a:rPr lang="en-US" sz="2000" dirty="0" err="1"/>
              <a:t>nó</a:t>
            </a:r>
            <a:r>
              <a:rPr lang="en-US" sz="2000" dirty="0"/>
              <a:t> </a:t>
            </a:r>
            <a:r>
              <a:rPr lang="vi-VN" sz="2000" dirty="0"/>
              <a:t>chuy</a:t>
            </a:r>
            <a:r>
              <a:rPr lang="en-US" sz="2000" dirty="0"/>
              <a:t>ể</a:t>
            </a:r>
            <a:r>
              <a:rPr lang="vi-VN" sz="2000" dirty="0"/>
              <a:t>n động</a:t>
            </a:r>
            <a:endParaRPr lang="en-US" sz="2000" dirty="0"/>
          </a:p>
        </p:txBody>
      </p:sp>
      <p:sp>
        <p:nvSpPr>
          <p:cNvPr id="2" name="TextBox 1">
            <a:extLst>
              <a:ext uri="{FF2B5EF4-FFF2-40B4-BE49-F238E27FC236}">
                <a16:creationId xmlns:a16="http://schemas.microsoft.com/office/drawing/2014/main" xmlns="" id="{54DE30CD-BE67-E97B-3A6E-2D611ABE2F0B}"/>
              </a:ext>
            </a:extLst>
          </p:cNvPr>
          <p:cNvSpPr txBox="1"/>
          <p:nvPr/>
        </p:nvSpPr>
        <p:spPr>
          <a:xfrm>
            <a:off x="613397" y="263363"/>
            <a:ext cx="238298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02C74"/>
                </a:solidFill>
                <a:latin typeface="Fira Sans Condensed Medium" panose="020B0603050000020004" pitchFamily="34" charset="0"/>
              </a:rPr>
              <a:t>I. </a:t>
            </a:r>
            <a:r>
              <a:rPr lang="en-US" sz="2600" dirty="0" err="1">
                <a:solidFill>
                  <a:srgbClr val="002C74"/>
                </a:solidFill>
                <a:latin typeface="Fira Sans Condensed Medium" panose="020B0603050000020004" pitchFamily="34" charset="0"/>
              </a:rPr>
              <a:t>Động</a:t>
            </a:r>
            <a:r>
              <a:rPr lang="en-US" sz="2600" dirty="0">
                <a:solidFill>
                  <a:srgbClr val="002C74"/>
                </a:solidFill>
                <a:latin typeface="Fira Sans Condensed Medium" panose="020B0603050000020004" pitchFamily="34" charset="0"/>
              </a:rPr>
              <a:t> </a:t>
            </a:r>
            <a:r>
              <a:rPr lang="en-US" sz="2600" dirty="0" err="1">
                <a:solidFill>
                  <a:srgbClr val="002C74"/>
                </a:solidFill>
                <a:latin typeface="Fira Sans Condensed Medium" panose="020B0603050000020004" pitchFamily="34" charset="0"/>
              </a:rPr>
              <a:t>Năng</a:t>
            </a:r>
            <a:endParaRPr kumimoji="0" lang="en-US" sz="2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7" name="Group 6">
            <a:extLst>
              <a:ext uri="{FF2B5EF4-FFF2-40B4-BE49-F238E27FC236}">
                <a16:creationId xmlns:a16="http://schemas.microsoft.com/office/drawing/2014/main" xmlns="" id="{3C4497D8-6222-B08F-A5D2-BC10D833DD23}"/>
              </a:ext>
            </a:extLst>
          </p:cNvPr>
          <p:cNvGrpSpPr/>
          <p:nvPr/>
        </p:nvGrpSpPr>
        <p:grpSpPr>
          <a:xfrm>
            <a:off x="258240" y="180193"/>
            <a:ext cx="598943" cy="571119"/>
            <a:chOff x="526953" y="97897"/>
            <a:chExt cx="2383847" cy="2273106"/>
          </a:xfrm>
        </p:grpSpPr>
        <p:sp>
          <p:nvSpPr>
            <p:cNvPr id="8" name="Google Shape;3016;p59">
              <a:extLst>
                <a:ext uri="{FF2B5EF4-FFF2-40B4-BE49-F238E27FC236}">
                  <a16:creationId xmlns:a16="http://schemas.microsoft.com/office/drawing/2014/main" xmlns="" id="{E5B45434-C408-FC87-9F5F-988D9A8E195B}"/>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4" descr="Kinetic energy ">
              <a:extLst>
                <a:ext uri="{FF2B5EF4-FFF2-40B4-BE49-F238E27FC236}">
                  <a16:creationId xmlns:a16="http://schemas.microsoft.com/office/drawing/2014/main" xmlns="" id="{E652F5C2-0DD0-CCB2-4D55-2C62C28BE54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2" descr="Hướng dẫn 2 cách đánh băng trong bida phăng - Thế bi 2">
            <a:extLst>
              <a:ext uri="{FF2B5EF4-FFF2-40B4-BE49-F238E27FC236}">
                <a16:creationId xmlns:a16="http://schemas.microsoft.com/office/drawing/2014/main" xmlns="" id="{77592483-F045-0112-41BA-AB6AB98A8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26" y="1080196"/>
            <a:ext cx="3788754" cy="21311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indmill Field in Action, during Sunset on Make a GIF">
            <a:extLst>
              <a:ext uri="{FF2B5EF4-FFF2-40B4-BE49-F238E27FC236}">
                <a16:creationId xmlns:a16="http://schemas.microsoft.com/office/drawing/2014/main" xmlns="" id="{7A1810AB-440B-05AC-0F0F-DF12F8C856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5053" y="1080196"/>
            <a:ext cx="3798132" cy="21311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D0F77657-1D81-5421-BFD3-9157E64DC201}"/>
              </a:ext>
            </a:extLst>
          </p:cNvPr>
          <p:cNvPicPr>
            <a:picLocks noChangeAspect="1"/>
          </p:cNvPicPr>
          <p:nvPr/>
        </p:nvPicPr>
        <p:blipFill>
          <a:blip r:embed="rId5"/>
          <a:stretch>
            <a:fillRect/>
          </a:stretch>
        </p:blipFill>
        <p:spPr>
          <a:xfrm>
            <a:off x="8281059" y="1080196"/>
            <a:ext cx="3487375" cy="2131174"/>
          </a:xfrm>
          <a:prstGeom prst="rect">
            <a:avLst/>
          </a:prstGeom>
        </p:spPr>
      </p:pic>
      <p:sp>
        <p:nvSpPr>
          <p:cNvPr id="4" name="TextBox 3">
            <a:extLst>
              <a:ext uri="{FF2B5EF4-FFF2-40B4-BE49-F238E27FC236}">
                <a16:creationId xmlns:a16="http://schemas.microsoft.com/office/drawing/2014/main" xmlns="" id="{ED8FC7BA-BA46-4E8D-78EE-DC1B8A09E5FC}"/>
              </a:ext>
            </a:extLst>
          </p:cNvPr>
          <p:cNvSpPr txBox="1"/>
          <p:nvPr/>
        </p:nvSpPr>
        <p:spPr>
          <a:xfrm>
            <a:off x="4158816" y="3429000"/>
            <a:ext cx="3695700" cy="1420325"/>
          </a:xfrm>
          <a:prstGeom prst="rect">
            <a:avLst/>
          </a:prstGeom>
          <a:noFill/>
        </p:spPr>
        <p:txBody>
          <a:bodyPr wrap="square" rtlCol="0">
            <a:spAutoFit/>
          </a:bodyPr>
          <a:lstStyle>
            <a:defPPr>
              <a:defRPr lang="en-US"/>
            </a:defPPr>
            <a:lvl1pPr marR="0" lvl="0" indent="0" algn="ctr" fontAlgn="auto">
              <a:lnSpc>
                <a:spcPct val="150000"/>
              </a:lnSpc>
              <a:spcBef>
                <a:spcPts val="0"/>
              </a:spcBef>
              <a:spcAft>
                <a:spcPts val="0"/>
              </a:spcAft>
              <a:buClrTx/>
              <a:buSzTx/>
              <a:buFontTx/>
              <a:buNone/>
              <a:tabLst/>
              <a:defRPr kumimoji="0" sz="2000" b="0" i="0" u="none" strike="noStrike"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r>
              <a:rPr lang="vi-VN" dirty="0"/>
              <a:t>Các phần tử khí chuyển động tạo thành gió làm quay tuabin của máy phát điện gió</a:t>
            </a:r>
            <a:endParaRPr lang="en-US" dirty="0"/>
          </a:p>
        </p:txBody>
      </p:sp>
      <p:sp>
        <p:nvSpPr>
          <p:cNvPr id="5" name="TextBox 4">
            <a:extLst>
              <a:ext uri="{FF2B5EF4-FFF2-40B4-BE49-F238E27FC236}">
                <a16:creationId xmlns:a16="http://schemas.microsoft.com/office/drawing/2014/main" xmlns="" id="{2EE9B1F2-54CA-3251-7E4B-9D259ED7529B}"/>
              </a:ext>
            </a:extLst>
          </p:cNvPr>
          <p:cNvSpPr txBox="1"/>
          <p:nvPr/>
        </p:nvSpPr>
        <p:spPr>
          <a:xfrm>
            <a:off x="8176896" y="3429000"/>
            <a:ext cx="3695700" cy="958660"/>
          </a:xfrm>
          <a:prstGeom prst="rect">
            <a:avLst/>
          </a:prstGeom>
          <a:noFill/>
        </p:spPr>
        <p:txBody>
          <a:bodyPr wrap="square" rtlCol="0">
            <a:spAutoFit/>
          </a:bodyPr>
          <a:lstStyle>
            <a:defPPr>
              <a:defRPr lang="en-US"/>
            </a:defPPr>
            <a:lvl1pPr marR="0" lvl="0" indent="0" algn="ctr" fontAlgn="auto">
              <a:lnSpc>
                <a:spcPct val="150000"/>
              </a:lnSpc>
              <a:spcBef>
                <a:spcPts val="0"/>
              </a:spcBef>
              <a:spcAft>
                <a:spcPts val="0"/>
              </a:spcAft>
              <a:buClrTx/>
              <a:buSzTx/>
              <a:buFontTx/>
              <a:buNone/>
              <a:tabLst/>
              <a:defRPr kumimoji="0" sz="2000" b="0" i="0" u="none" strike="noStrike"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r>
              <a:rPr lang="vi-VN" dirty="0"/>
              <a:t>Dòng nước chảy có thể làm quay các cọn nước</a:t>
            </a:r>
            <a:endParaRPr lang="en-US" dirty="0"/>
          </a:p>
        </p:txBody>
      </p:sp>
      <p:sp>
        <p:nvSpPr>
          <p:cNvPr id="3159" name="TextBox 3158">
            <a:extLst>
              <a:ext uri="{FF2B5EF4-FFF2-40B4-BE49-F238E27FC236}">
                <a16:creationId xmlns:a16="http://schemas.microsoft.com/office/drawing/2014/main" xmlns="" id="{7310245D-AB27-0C8E-8D62-94E326CD58D7}"/>
              </a:ext>
            </a:extLst>
          </p:cNvPr>
          <p:cNvSpPr txBox="1"/>
          <p:nvPr/>
        </p:nvSpPr>
        <p:spPr>
          <a:xfrm>
            <a:off x="2999387" y="5503306"/>
            <a:ext cx="6890172"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D35C27"/>
                </a:solidFill>
                <a:latin typeface="Fira Sans Condensed Medium" panose="020B0603050000020004" pitchFamily="34" charset="0"/>
              </a:rPr>
              <a:t>Ở </a:t>
            </a:r>
            <a:r>
              <a:rPr lang="en-US" sz="3200" dirty="0" err="1">
                <a:solidFill>
                  <a:srgbClr val="D35C27"/>
                </a:solidFill>
                <a:latin typeface="Fira Sans Condensed Medium" panose="020B0603050000020004" pitchFamily="34" charset="0"/>
              </a:rPr>
              <a:t>trên</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là</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các</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ví</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dụ</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về</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động</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năng</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Vậy</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theo</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em</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động</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năng</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là</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gì</a:t>
            </a:r>
            <a:r>
              <a:rPr lang="en-US" sz="3200" dirty="0">
                <a:solidFill>
                  <a:srgbClr val="D35C27"/>
                </a:solidFill>
                <a:latin typeface="Fira Sans Condensed Medium" panose="020B0603050000020004" pitchFamily="34" charset="0"/>
              </a:rPr>
              <a:t>?</a:t>
            </a:r>
            <a:endPar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ndParaRPr>
          </a:p>
        </p:txBody>
      </p:sp>
      <p:pic>
        <p:nvPicPr>
          <p:cNvPr id="3161" name="Picture 3160">
            <a:extLst>
              <a:ext uri="{FF2B5EF4-FFF2-40B4-BE49-F238E27FC236}">
                <a16:creationId xmlns:a16="http://schemas.microsoft.com/office/drawing/2014/main" xmlns="" id="{1731D44E-F519-0AA8-4561-9B4914DA81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5425" y="4896610"/>
            <a:ext cx="1670025" cy="1762388"/>
          </a:xfrm>
          <a:prstGeom prst="rect">
            <a:avLst/>
          </a:prstGeom>
        </p:spPr>
      </p:pic>
    </p:spTree>
    <p:extLst>
      <p:ext uri="{BB962C8B-B14F-4D97-AF65-F5344CB8AC3E}">
        <p14:creationId xmlns:p14="http://schemas.microsoft.com/office/powerpoint/2010/main" val="355627903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10"/>
                                        </p:tgtEl>
                                        <p:attrNameLst>
                                          <p:attrName>style.visibility</p:attrName>
                                        </p:attrNameLst>
                                      </p:cBhvr>
                                      <p:to>
                                        <p:strVal val="visible"/>
                                      </p:to>
                                    </p:set>
                                    <p:animEffect transition="in" filter="randombar(horizontal)">
                                      <p:cBhvr>
                                        <p:cTn id="11" dur="500"/>
                                        <p:tgtEl>
                                          <p:spTgt spid="11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3076"/>
                                        </p:tgtEl>
                                        <p:attrNameLst>
                                          <p:attrName>style.visibility</p:attrName>
                                        </p:attrNameLst>
                                      </p:cBhvr>
                                      <p:to>
                                        <p:strVal val="visible"/>
                                      </p:to>
                                    </p:set>
                                    <p:animEffect transition="in" filter="barn(outVertical)">
                                      <p:cBhvr>
                                        <p:cTn id="16" dur="500"/>
                                        <p:tgtEl>
                                          <p:spTgt spid="3076"/>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outVertical)">
                                      <p:cBhvr>
                                        <p:cTn id="25" dur="500"/>
                                        <p:tgtEl>
                                          <p:spTgt spid="3"/>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161"/>
                                        </p:tgtEl>
                                        <p:attrNameLst>
                                          <p:attrName>style.visibility</p:attrName>
                                        </p:attrNameLst>
                                      </p:cBhvr>
                                      <p:to>
                                        <p:strVal val="visible"/>
                                      </p:to>
                                    </p:set>
                                    <p:anim calcmode="lin" valueType="num">
                                      <p:cBhvr>
                                        <p:cTn id="34" dur="500" fill="hold"/>
                                        <p:tgtEl>
                                          <p:spTgt spid="3161"/>
                                        </p:tgtEl>
                                        <p:attrNameLst>
                                          <p:attrName>ppt_w</p:attrName>
                                        </p:attrNameLst>
                                      </p:cBhvr>
                                      <p:tavLst>
                                        <p:tav tm="0">
                                          <p:val>
                                            <p:fltVal val="0"/>
                                          </p:val>
                                        </p:tav>
                                        <p:tav tm="100000">
                                          <p:val>
                                            <p:strVal val="#ppt_w"/>
                                          </p:val>
                                        </p:tav>
                                      </p:tavLst>
                                    </p:anim>
                                    <p:anim calcmode="lin" valueType="num">
                                      <p:cBhvr>
                                        <p:cTn id="35" dur="500" fill="hold"/>
                                        <p:tgtEl>
                                          <p:spTgt spid="3161"/>
                                        </p:tgtEl>
                                        <p:attrNameLst>
                                          <p:attrName>ppt_h</p:attrName>
                                        </p:attrNameLst>
                                      </p:cBhvr>
                                      <p:tavLst>
                                        <p:tav tm="0">
                                          <p:val>
                                            <p:fltVal val="0"/>
                                          </p:val>
                                        </p:tav>
                                        <p:tav tm="100000">
                                          <p:val>
                                            <p:strVal val="#ppt_h"/>
                                          </p:val>
                                        </p:tav>
                                      </p:tavLst>
                                    </p:anim>
                                    <p:animEffect transition="in" filter="fade">
                                      <p:cBhvr>
                                        <p:cTn id="36" dur="500"/>
                                        <p:tgtEl>
                                          <p:spTgt spid="3161"/>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3159"/>
                                        </p:tgtEl>
                                        <p:attrNameLst>
                                          <p:attrName>style.visibility</p:attrName>
                                        </p:attrNameLst>
                                      </p:cBhvr>
                                      <p:to>
                                        <p:strVal val="visible"/>
                                      </p:to>
                                    </p:set>
                                    <p:animEffect transition="in" filter="wipe(up)">
                                      <p:cBhvr>
                                        <p:cTn id="40" dur="500"/>
                                        <p:tgtEl>
                                          <p:spTgt spid="3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4" grpId="0"/>
      <p:bldP spid="5" grpId="0"/>
      <p:bldP spid="315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67" name="Rectangle: Rounded Corners 66">
            <a:extLst>
              <a:ext uri="{FF2B5EF4-FFF2-40B4-BE49-F238E27FC236}">
                <a16:creationId xmlns:a16="http://schemas.microsoft.com/office/drawing/2014/main" xmlns="" id="{0B2625A9-7F96-4EA0-9D0B-70C4A3478DA4}"/>
              </a:ext>
            </a:extLst>
          </p:cNvPr>
          <p:cNvSpPr/>
          <p:nvPr/>
        </p:nvSpPr>
        <p:spPr>
          <a:xfrm>
            <a:off x="1547474" y="2759077"/>
            <a:ext cx="8429871" cy="2044027"/>
          </a:xfrm>
          <a:prstGeom prst="roundRect">
            <a:avLst/>
          </a:prstGeom>
          <a:solidFill>
            <a:srgbClr val="F8FCFC"/>
          </a:solidFill>
          <a:ln w="28575">
            <a:solidFill>
              <a:srgbClr val="00A19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DF2E9"/>
              </a:solidFill>
              <a:effectLst/>
              <a:uLnTx/>
              <a:uFillTx/>
              <a:latin typeface="Arial"/>
              <a:ea typeface="+mn-ea"/>
              <a:cs typeface="+mn-cs"/>
              <a:sym typeface="Arial"/>
            </a:endParaRPr>
          </a:p>
        </p:txBody>
      </p:sp>
      <p:sp>
        <p:nvSpPr>
          <p:cNvPr id="68" name="Google Shape;4602;p73">
            <a:extLst>
              <a:ext uri="{FF2B5EF4-FFF2-40B4-BE49-F238E27FC236}">
                <a16:creationId xmlns:a16="http://schemas.microsoft.com/office/drawing/2014/main" xmlns="" id="{0E175F99-F87B-46F2-95F6-36070FB9D309}"/>
              </a:ext>
            </a:extLst>
          </p:cNvPr>
          <p:cNvSpPr/>
          <p:nvPr/>
        </p:nvSpPr>
        <p:spPr>
          <a:xfrm rot="15954295">
            <a:off x="1856149" y="1633247"/>
            <a:ext cx="1016194" cy="2363551"/>
          </a:xfrm>
          <a:custGeom>
            <a:avLst/>
            <a:gdLst/>
            <a:ahLst/>
            <a:cxnLst/>
            <a:rect l="l" t="t" r="r" b="b"/>
            <a:pathLst>
              <a:path w="84173" h="122849" extrusionOk="0">
                <a:moveTo>
                  <a:pt x="45018" y="0"/>
                </a:moveTo>
                <a:cubicBezTo>
                  <a:pt x="40977" y="0"/>
                  <a:pt x="36964" y="461"/>
                  <a:pt x="33106" y="1467"/>
                </a:cubicBezTo>
                <a:cubicBezTo>
                  <a:pt x="27823" y="2876"/>
                  <a:pt x="22541" y="5341"/>
                  <a:pt x="18667" y="9215"/>
                </a:cubicBezTo>
                <a:cubicBezTo>
                  <a:pt x="14511" y="13301"/>
                  <a:pt x="13102" y="18865"/>
                  <a:pt x="13173" y="24570"/>
                </a:cubicBezTo>
                <a:cubicBezTo>
                  <a:pt x="13243" y="37531"/>
                  <a:pt x="17117" y="50139"/>
                  <a:pt x="16694" y="63099"/>
                </a:cubicBezTo>
                <a:cubicBezTo>
                  <a:pt x="16483" y="70425"/>
                  <a:pt x="14863" y="77539"/>
                  <a:pt x="10848" y="83667"/>
                </a:cubicBezTo>
                <a:cubicBezTo>
                  <a:pt x="7256" y="89302"/>
                  <a:pt x="2396" y="94233"/>
                  <a:pt x="1410" y="101135"/>
                </a:cubicBezTo>
                <a:cubicBezTo>
                  <a:pt x="1" y="111349"/>
                  <a:pt x="7045" y="121140"/>
                  <a:pt x="17047" y="121562"/>
                </a:cubicBezTo>
                <a:cubicBezTo>
                  <a:pt x="16789" y="122205"/>
                  <a:pt x="17295" y="122848"/>
                  <a:pt x="17921" y="122848"/>
                </a:cubicBezTo>
                <a:cubicBezTo>
                  <a:pt x="17981" y="122848"/>
                  <a:pt x="18042" y="122842"/>
                  <a:pt x="18103" y="122830"/>
                </a:cubicBezTo>
                <a:cubicBezTo>
                  <a:pt x="28810" y="120999"/>
                  <a:pt x="33036" y="108602"/>
                  <a:pt x="43390" y="105573"/>
                </a:cubicBezTo>
                <a:cubicBezTo>
                  <a:pt x="52899" y="102755"/>
                  <a:pt x="66564" y="104587"/>
                  <a:pt x="72339" y="94514"/>
                </a:cubicBezTo>
                <a:cubicBezTo>
                  <a:pt x="75086" y="89795"/>
                  <a:pt x="73607" y="84583"/>
                  <a:pt x="71846" y="79793"/>
                </a:cubicBezTo>
                <a:cubicBezTo>
                  <a:pt x="70719" y="76835"/>
                  <a:pt x="69452" y="73876"/>
                  <a:pt x="69099" y="70636"/>
                </a:cubicBezTo>
                <a:cubicBezTo>
                  <a:pt x="68888" y="67185"/>
                  <a:pt x="69452" y="63733"/>
                  <a:pt x="70790" y="60564"/>
                </a:cubicBezTo>
                <a:cubicBezTo>
                  <a:pt x="73044" y="54577"/>
                  <a:pt x="76918" y="49294"/>
                  <a:pt x="79665" y="43518"/>
                </a:cubicBezTo>
                <a:cubicBezTo>
                  <a:pt x="81989" y="38658"/>
                  <a:pt x="83398" y="33375"/>
                  <a:pt x="83821" y="28022"/>
                </a:cubicBezTo>
                <a:cubicBezTo>
                  <a:pt x="84173" y="22950"/>
                  <a:pt x="83187" y="17738"/>
                  <a:pt x="80299" y="13512"/>
                </a:cubicBezTo>
                <a:cubicBezTo>
                  <a:pt x="77340" y="9145"/>
                  <a:pt x="72762" y="6468"/>
                  <a:pt x="67902" y="4566"/>
                </a:cubicBezTo>
                <a:cubicBezTo>
                  <a:pt x="60791" y="1731"/>
                  <a:pt x="52853" y="0"/>
                  <a:pt x="45018" y="0"/>
                </a:cubicBezTo>
                <a:close/>
              </a:path>
            </a:pathLst>
          </a:custGeom>
          <a:solidFill>
            <a:srgbClr val="00A19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9" name="TextBox 68">
            <a:extLst>
              <a:ext uri="{FF2B5EF4-FFF2-40B4-BE49-F238E27FC236}">
                <a16:creationId xmlns:a16="http://schemas.microsoft.com/office/drawing/2014/main" xmlns="" id="{BCAFD906-078D-40A5-AB32-FF45700A8274}"/>
              </a:ext>
            </a:extLst>
          </p:cNvPr>
          <p:cNvSpPr txBox="1"/>
          <p:nvPr/>
        </p:nvSpPr>
        <p:spPr>
          <a:xfrm>
            <a:off x="1318858" y="2526294"/>
            <a:ext cx="2090776"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err="1">
                <a:solidFill>
                  <a:schemeClr val="bg1"/>
                </a:solidFill>
                <a:latin typeface="Merriweather" panose="00000500000000000000" pitchFamily="2" charset="-93"/>
                <a:cs typeface="Arial"/>
                <a:sym typeface="Arial"/>
              </a:rPr>
              <a:t>Khái</a:t>
            </a:r>
            <a:r>
              <a:rPr lang="en-US" sz="2400" b="1" kern="0" dirty="0">
                <a:solidFill>
                  <a:schemeClr val="bg1"/>
                </a:solidFill>
                <a:latin typeface="Merriweather" panose="00000500000000000000" pitchFamily="2" charset="-93"/>
                <a:cs typeface="Arial"/>
                <a:sym typeface="Arial"/>
              </a:rPr>
              <a:t> </a:t>
            </a:r>
            <a:r>
              <a:rPr lang="en-US" sz="2400" b="1" kern="0" dirty="0" err="1">
                <a:solidFill>
                  <a:schemeClr val="bg1"/>
                </a:solidFill>
                <a:latin typeface="Merriweather" panose="00000500000000000000" pitchFamily="2" charset="-93"/>
                <a:cs typeface="Arial"/>
                <a:sym typeface="Arial"/>
              </a:rPr>
              <a:t>niệm</a:t>
            </a:r>
            <a:endParaRPr kumimoji="0" lang="en-US" sz="2400" b="1" i="0" u="none" strike="noStrike" kern="0" cap="none" spc="0" normalizeH="0" baseline="0" noProof="0" dirty="0">
              <a:ln>
                <a:noFill/>
              </a:ln>
              <a:solidFill>
                <a:schemeClr val="bg1"/>
              </a:solidFill>
              <a:effectLst/>
              <a:uLnTx/>
              <a:uFillTx/>
              <a:latin typeface="Merriweather" panose="00000500000000000000" pitchFamily="2" charset="-93"/>
              <a:cs typeface="Arial"/>
              <a:sym typeface="Arial"/>
            </a:endParaRPr>
          </a:p>
        </p:txBody>
      </p:sp>
      <p:sp>
        <p:nvSpPr>
          <p:cNvPr id="70" name="TextBox 69">
            <a:extLst>
              <a:ext uri="{FF2B5EF4-FFF2-40B4-BE49-F238E27FC236}">
                <a16:creationId xmlns:a16="http://schemas.microsoft.com/office/drawing/2014/main" xmlns="" id="{4E6B2F02-0407-4432-B0A7-25C6DC0B9053}"/>
              </a:ext>
            </a:extLst>
          </p:cNvPr>
          <p:cNvSpPr txBox="1"/>
          <p:nvPr/>
        </p:nvSpPr>
        <p:spPr>
          <a:xfrm>
            <a:off x="1636605" y="2934896"/>
            <a:ext cx="8094527" cy="1478418"/>
          </a:xfrm>
          <a:prstGeom prst="rect">
            <a:avLst/>
          </a:prstGeom>
          <a:noFill/>
        </p:spPr>
        <p:txBody>
          <a:bodyPr wrap="square" rtlCol="0">
            <a:spAutoFit/>
          </a:bodyPr>
          <a:lstStyle/>
          <a:p>
            <a:pPr lvl="0" algn="ctr" defTabSz="1219170">
              <a:lnSpc>
                <a:spcPct val="150000"/>
              </a:lnSpc>
              <a:buClr>
                <a:srgbClr val="000000"/>
              </a:buClr>
              <a:defRPr/>
            </a:pPr>
            <a:r>
              <a:rPr lang="vi-VN" sz="3200" kern="0" dirty="0">
                <a:solidFill>
                  <a:prstClr val="black">
                    <a:lumMod val="85000"/>
                    <a:lumOff val="15000"/>
                  </a:prstClr>
                </a:solidFill>
                <a:latin typeface="Arial" panose="020B0604020202020204" pitchFamily="34" charset="0"/>
                <a:cs typeface="Arial" panose="020B0604020202020204" pitchFamily="34" charset="0"/>
              </a:rPr>
              <a:t>Năng lượng mà vật có được do chuyển động gọi là </a:t>
            </a:r>
            <a:r>
              <a:rPr lang="vi-VN" sz="3200" b="1" kern="0" dirty="0">
                <a:solidFill>
                  <a:srgbClr val="D35C27"/>
                </a:solidFill>
                <a:latin typeface="Arial" panose="020B0604020202020204" pitchFamily="34" charset="0"/>
                <a:cs typeface="Arial" panose="020B0604020202020204" pitchFamily="34" charset="0"/>
              </a:rPr>
              <a:t>động năng</a:t>
            </a:r>
            <a:endParaRPr lang="en-US" sz="3200" b="1" kern="0" dirty="0">
              <a:solidFill>
                <a:srgbClr val="D35C27"/>
              </a:solidFill>
              <a:latin typeface="Arial" panose="020B0604020202020204" pitchFamily="34" charset="0"/>
              <a:cs typeface="Arial" panose="020B0604020202020204" pitchFamily="34" charset="0"/>
              <a:sym typeface="Arial"/>
            </a:endParaRPr>
          </a:p>
        </p:txBody>
      </p:sp>
      <p:pic>
        <p:nvPicPr>
          <p:cNvPr id="14" name="Picture 13">
            <a:extLst>
              <a:ext uri="{FF2B5EF4-FFF2-40B4-BE49-F238E27FC236}">
                <a16:creationId xmlns:a16="http://schemas.microsoft.com/office/drawing/2014/main" xmlns="" id="{6C583FC4-CC4C-25C8-61C9-C2846A1B7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345" y="1918172"/>
            <a:ext cx="2048434" cy="4663844"/>
          </a:xfrm>
          <a:prstGeom prst="rect">
            <a:avLst/>
          </a:prstGeom>
        </p:spPr>
      </p:pic>
      <p:sp>
        <p:nvSpPr>
          <p:cNvPr id="75" name="TextBox 74">
            <a:extLst>
              <a:ext uri="{FF2B5EF4-FFF2-40B4-BE49-F238E27FC236}">
                <a16:creationId xmlns:a16="http://schemas.microsoft.com/office/drawing/2014/main" xmlns="" id="{ED26EBAB-550F-79AF-A1C8-F81C398EA3E9}"/>
              </a:ext>
            </a:extLst>
          </p:cNvPr>
          <p:cNvSpPr txBox="1"/>
          <p:nvPr/>
        </p:nvSpPr>
        <p:spPr>
          <a:xfrm>
            <a:off x="1410912" y="1380037"/>
            <a:ext cx="359923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2C74"/>
                </a:solidFill>
                <a:latin typeface="Fira Sans Condensed Medium" panose="020B0603050000020004" pitchFamily="34" charset="0"/>
              </a:rPr>
              <a:t>I. </a:t>
            </a:r>
            <a:r>
              <a:rPr lang="en-US" sz="3200" dirty="0" err="1">
                <a:solidFill>
                  <a:srgbClr val="002C74"/>
                </a:solidFill>
                <a:latin typeface="Fira Sans Condensed Medium" panose="020B0603050000020004" pitchFamily="34" charset="0"/>
              </a:rPr>
              <a:t>Động</a:t>
            </a:r>
            <a:r>
              <a:rPr lang="en-US" sz="3200" dirty="0">
                <a:solidFill>
                  <a:srgbClr val="002C74"/>
                </a:solidFill>
                <a:latin typeface="Fira Sans Condensed Medium" panose="020B0603050000020004" pitchFamily="34" charset="0"/>
              </a:rPr>
              <a:t> </a:t>
            </a:r>
            <a:r>
              <a:rPr lang="en-US" sz="3200" dirty="0" err="1">
                <a:solidFill>
                  <a:srgbClr val="002C74"/>
                </a:solidFill>
                <a:latin typeface="Fira Sans Condensed Medium" panose="020B0603050000020004" pitchFamily="34" charset="0"/>
              </a:rPr>
              <a:t>Năng</a:t>
            </a:r>
            <a:endParaRPr kumimoji="0" lang="en-US" sz="32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76" name="Group 75">
            <a:extLst>
              <a:ext uri="{FF2B5EF4-FFF2-40B4-BE49-F238E27FC236}">
                <a16:creationId xmlns:a16="http://schemas.microsoft.com/office/drawing/2014/main" xmlns="" id="{72A590DE-B161-CBE0-27D8-74E562C0A0C9}"/>
              </a:ext>
            </a:extLst>
          </p:cNvPr>
          <p:cNvGrpSpPr/>
          <p:nvPr/>
        </p:nvGrpSpPr>
        <p:grpSpPr>
          <a:xfrm>
            <a:off x="472844" y="1146884"/>
            <a:ext cx="908087" cy="865902"/>
            <a:chOff x="526953" y="97897"/>
            <a:chExt cx="2383847" cy="2273106"/>
          </a:xfrm>
        </p:grpSpPr>
        <p:sp>
          <p:nvSpPr>
            <p:cNvPr id="77" name="Google Shape;3016;p59">
              <a:extLst>
                <a:ext uri="{FF2B5EF4-FFF2-40B4-BE49-F238E27FC236}">
                  <a16:creationId xmlns:a16="http://schemas.microsoft.com/office/drawing/2014/main" xmlns="" id="{E4D6762F-5509-C2F8-B0AF-E5B0D0C744B5}"/>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8" name="Picture 4" descr="Kinetic energy ">
              <a:extLst>
                <a:ext uri="{FF2B5EF4-FFF2-40B4-BE49-F238E27FC236}">
                  <a16:creationId xmlns:a16="http://schemas.microsoft.com/office/drawing/2014/main" xmlns="" id="{18F2D009-472D-DEA6-A344-9A15E2E6D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353760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8"/>
                                        </p:tgtEl>
                                        <p:attrNameLst>
                                          <p:attrName>style.visibility</p:attrName>
                                        </p:attrNameLst>
                                      </p:cBhvr>
                                      <p:to>
                                        <p:strVal val="visible"/>
                                      </p:to>
                                    </p:set>
                                    <p:animEffect transition="in" filter="wipe(left)">
                                      <p:cBhvr>
                                        <p:cTn id="10" dur="500"/>
                                        <p:tgtEl>
                                          <p:spTgt spid="68"/>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iterate type="lt">
                                    <p:tmPct val="5000"/>
                                  </p:iterate>
                                  <p:childTnLst>
                                    <p:set>
                                      <p:cBhvr>
                                        <p:cTn id="20" dur="1" fill="hold">
                                          <p:stCondLst>
                                            <p:cond delay="0"/>
                                          </p:stCondLst>
                                        </p:cTn>
                                        <p:tgtEl>
                                          <p:spTgt spid="70"/>
                                        </p:tgtEl>
                                        <p:attrNameLst>
                                          <p:attrName>style.visibility</p:attrName>
                                        </p:attrNameLst>
                                      </p:cBhvr>
                                      <p:to>
                                        <p:strVal val="visible"/>
                                      </p:to>
                                    </p:set>
                                    <p:animEffect transition="in" filter="wipe(left)">
                                      <p:cBhvr>
                                        <p:cTn id="2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4" name="Google Shape;1924;p44">
            <a:extLst>
              <a:ext uri="{FF2B5EF4-FFF2-40B4-BE49-F238E27FC236}">
                <a16:creationId xmlns:a16="http://schemas.microsoft.com/office/drawing/2014/main" xmlns="" id="{3C098BC9-262A-434A-9870-600C2DF8EFAE}"/>
              </a:ext>
            </a:extLst>
          </p:cNvPr>
          <p:cNvSpPr txBox="1">
            <a:spLocks/>
          </p:cNvSpPr>
          <p:nvPr/>
        </p:nvSpPr>
        <p:spPr>
          <a:xfrm>
            <a:off x="247837" y="1955934"/>
            <a:ext cx="5966350" cy="114161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algn="just" defTabSz="1219170" fontAlgn="auto">
              <a:lnSpc>
                <a:spcPct val="15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algn="l">
              <a:lnSpc>
                <a:spcPct val="120000"/>
              </a:lnSpc>
            </a:pPr>
            <a:r>
              <a:rPr lang="vi-VN" dirty="0"/>
              <a:t>Búa chuyển động đập vào thanh thép, làm biến dạng thanh thép</a:t>
            </a:r>
            <a:endParaRPr lang="en-US" dirty="0"/>
          </a:p>
        </p:txBody>
      </p:sp>
      <p:sp>
        <p:nvSpPr>
          <p:cNvPr id="156" name="Google Shape;1924;p44">
            <a:extLst>
              <a:ext uri="{FF2B5EF4-FFF2-40B4-BE49-F238E27FC236}">
                <a16:creationId xmlns:a16="http://schemas.microsoft.com/office/drawing/2014/main" xmlns="" id="{72BC00DA-95D8-4B20-ACF6-5850296A1156}"/>
              </a:ext>
            </a:extLst>
          </p:cNvPr>
          <p:cNvSpPr txBox="1">
            <a:spLocks/>
          </p:cNvSpPr>
          <p:nvPr/>
        </p:nvSpPr>
        <p:spPr>
          <a:xfrm>
            <a:off x="1532292" y="3885739"/>
            <a:ext cx="4864873" cy="15038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err="1"/>
              <a:t>Đề</a:t>
            </a:r>
            <a:r>
              <a:rPr lang="en-US" dirty="0"/>
              <a:t> </a:t>
            </a:r>
            <a:r>
              <a:rPr lang="en-US" dirty="0" err="1"/>
              <a:t>xuất</a:t>
            </a:r>
            <a:r>
              <a:rPr lang="en-US" dirty="0"/>
              <a:t> </a:t>
            </a:r>
            <a:r>
              <a:rPr lang="en-US" dirty="0" err="1"/>
              <a:t>cách</a:t>
            </a:r>
            <a:r>
              <a:rPr lang="en-US" dirty="0"/>
              <a:t> </a:t>
            </a:r>
            <a:r>
              <a:rPr lang="en-US" dirty="0" err="1"/>
              <a:t>để</a:t>
            </a:r>
            <a:r>
              <a:rPr lang="en-US" dirty="0"/>
              <a:t> </a:t>
            </a:r>
            <a:r>
              <a:rPr lang="en-US" dirty="0" err="1"/>
              <a:t>thanh</a:t>
            </a:r>
            <a:r>
              <a:rPr lang="en-US" dirty="0"/>
              <a:t> </a:t>
            </a:r>
            <a:r>
              <a:rPr lang="en-US" dirty="0" err="1"/>
              <a:t>thép</a:t>
            </a:r>
            <a:r>
              <a:rPr lang="en-US" dirty="0"/>
              <a:t> </a:t>
            </a:r>
            <a:r>
              <a:rPr lang="en-US" dirty="0" err="1"/>
              <a:t>biến</a:t>
            </a:r>
            <a:r>
              <a:rPr lang="en-US" dirty="0"/>
              <a:t> </a:t>
            </a:r>
            <a:r>
              <a:rPr lang="en-US" dirty="0" err="1"/>
              <a:t>dạng</a:t>
            </a:r>
            <a:r>
              <a:rPr lang="en-US" dirty="0"/>
              <a:t> </a:t>
            </a:r>
            <a:r>
              <a:rPr lang="en-US" dirty="0" err="1"/>
              <a:t>nhiều</a:t>
            </a:r>
            <a:r>
              <a:rPr lang="en-US" dirty="0"/>
              <a:t> </a:t>
            </a:r>
            <a:r>
              <a:rPr lang="en-US" dirty="0" err="1"/>
              <a:t>hơn</a:t>
            </a:r>
            <a:r>
              <a:rPr lang="en-US" dirty="0"/>
              <a:t>?</a:t>
            </a:r>
            <a:endParaRPr lang="vi-VN" dirty="0">
              <a:sym typeface="Montserrat"/>
            </a:endParaRPr>
          </a:p>
        </p:txBody>
      </p:sp>
      <p:sp>
        <p:nvSpPr>
          <p:cNvPr id="4" name="TextBox 3">
            <a:extLst>
              <a:ext uri="{FF2B5EF4-FFF2-40B4-BE49-F238E27FC236}">
                <a16:creationId xmlns:a16="http://schemas.microsoft.com/office/drawing/2014/main" xmlns="" id="{923FEBC3-744E-F4C7-153C-6A73423D3B42}"/>
              </a:ext>
            </a:extLst>
          </p:cNvPr>
          <p:cNvSpPr txBox="1"/>
          <p:nvPr/>
        </p:nvSpPr>
        <p:spPr>
          <a:xfrm>
            <a:off x="936291" y="329625"/>
            <a:ext cx="320708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2C74"/>
                </a:solidFill>
                <a:latin typeface="Fira Sans Condensed Medium" panose="020B0603050000020004" pitchFamily="34" charset="0"/>
              </a:rPr>
              <a:t>I. </a:t>
            </a:r>
            <a:r>
              <a:rPr lang="en-US" sz="3200" dirty="0" err="1">
                <a:solidFill>
                  <a:srgbClr val="002C74"/>
                </a:solidFill>
                <a:latin typeface="Fira Sans Condensed Medium" panose="020B0603050000020004" pitchFamily="34" charset="0"/>
              </a:rPr>
              <a:t>Động</a:t>
            </a:r>
            <a:r>
              <a:rPr lang="en-US" sz="3200" dirty="0">
                <a:solidFill>
                  <a:srgbClr val="002C74"/>
                </a:solidFill>
                <a:latin typeface="Fira Sans Condensed Medium" panose="020B0603050000020004" pitchFamily="34" charset="0"/>
              </a:rPr>
              <a:t> </a:t>
            </a:r>
            <a:r>
              <a:rPr lang="en-US" sz="3200" dirty="0" err="1">
                <a:solidFill>
                  <a:srgbClr val="002C74"/>
                </a:solidFill>
                <a:latin typeface="Fira Sans Condensed Medium" panose="020B0603050000020004" pitchFamily="34" charset="0"/>
              </a:rPr>
              <a:t>Năng</a:t>
            </a:r>
            <a:endParaRPr kumimoji="0" lang="en-US" sz="32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10" name="Group 9">
            <a:extLst>
              <a:ext uri="{FF2B5EF4-FFF2-40B4-BE49-F238E27FC236}">
                <a16:creationId xmlns:a16="http://schemas.microsoft.com/office/drawing/2014/main" xmlns="" id="{9198D003-041B-5861-036A-95E2C299C8D1}"/>
              </a:ext>
            </a:extLst>
          </p:cNvPr>
          <p:cNvGrpSpPr/>
          <p:nvPr/>
        </p:nvGrpSpPr>
        <p:grpSpPr>
          <a:xfrm>
            <a:off x="258240" y="180193"/>
            <a:ext cx="789155" cy="752495"/>
            <a:chOff x="526953" y="97897"/>
            <a:chExt cx="2383847" cy="2273106"/>
          </a:xfrm>
        </p:grpSpPr>
        <p:sp>
          <p:nvSpPr>
            <p:cNvPr id="7" name="Google Shape;3016;p59">
              <a:extLst>
                <a:ext uri="{FF2B5EF4-FFF2-40B4-BE49-F238E27FC236}">
                  <a16:creationId xmlns:a16="http://schemas.microsoft.com/office/drawing/2014/main" xmlns="" id="{E999841C-F2FB-55F1-52BA-1CDDD3C3AE8E}"/>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4" descr="Kinetic energy ">
              <a:extLst>
                <a:ext uri="{FF2B5EF4-FFF2-40B4-BE49-F238E27FC236}">
                  <a16:creationId xmlns:a16="http://schemas.microsoft.com/office/drawing/2014/main" xmlns="" id="{102B57C6-FDAE-FA42-4CC1-C371F24231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a:extLst>
              <a:ext uri="{FF2B5EF4-FFF2-40B4-BE49-F238E27FC236}">
                <a16:creationId xmlns:a16="http://schemas.microsoft.com/office/drawing/2014/main" xmlns="" id="{7FC22F67-558A-A96B-ABA9-31C664A13040}"/>
              </a:ext>
            </a:extLst>
          </p:cNvPr>
          <p:cNvPicPr>
            <a:picLocks noChangeAspect="1"/>
          </p:cNvPicPr>
          <p:nvPr/>
        </p:nvPicPr>
        <p:blipFill>
          <a:blip r:embed="rId3"/>
          <a:stretch>
            <a:fillRect/>
          </a:stretch>
        </p:blipFill>
        <p:spPr>
          <a:xfrm>
            <a:off x="6323436" y="928488"/>
            <a:ext cx="5534147" cy="5444680"/>
          </a:xfrm>
          <a:prstGeom prst="rect">
            <a:avLst/>
          </a:prstGeom>
        </p:spPr>
      </p:pic>
      <p:pic>
        <p:nvPicPr>
          <p:cNvPr id="15" name="Picture 14">
            <a:extLst>
              <a:ext uri="{FF2B5EF4-FFF2-40B4-BE49-F238E27FC236}">
                <a16:creationId xmlns:a16="http://schemas.microsoft.com/office/drawing/2014/main" xmlns="" id="{D5441691-274D-D97A-08EE-E674F48261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456" y="3490533"/>
            <a:ext cx="1670025" cy="1762388"/>
          </a:xfrm>
          <a:prstGeom prst="rect">
            <a:avLst/>
          </a:prstGeom>
        </p:spPr>
      </p:pic>
    </p:spTree>
    <p:extLst>
      <p:ext uri="{BB962C8B-B14F-4D97-AF65-F5344CB8AC3E}">
        <p14:creationId xmlns:p14="http://schemas.microsoft.com/office/powerpoint/2010/main" val="30840141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56"/>
                                        </p:tgtEl>
                                        <p:attrNameLst>
                                          <p:attrName>style.visibility</p:attrName>
                                        </p:attrNameLst>
                                      </p:cBhvr>
                                      <p:to>
                                        <p:strVal val="visible"/>
                                      </p:to>
                                    </p:set>
                                    <p:animEffect transition="in" filter="wipe(up)">
                                      <p:cBhvr>
                                        <p:cTn id="23"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4" name="Google Shape;1924;p44">
            <a:extLst>
              <a:ext uri="{FF2B5EF4-FFF2-40B4-BE49-F238E27FC236}">
                <a16:creationId xmlns:a16="http://schemas.microsoft.com/office/drawing/2014/main" xmlns="" id="{3C098BC9-262A-434A-9870-600C2DF8EFAE}"/>
              </a:ext>
            </a:extLst>
          </p:cNvPr>
          <p:cNvSpPr txBox="1">
            <a:spLocks/>
          </p:cNvSpPr>
          <p:nvPr/>
        </p:nvSpPr>
        <p:spPr>
          <a:xfrm>
            <a:off x="6018014" y="3848607"/>
            <a:ext cx="5816769" cy="76043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algn="just" defTabSz="1219170" fontAlgn="auto">
              <a:lnSpc>
                <a:spcPct val="15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algn="l">
              <a:lnSpc>
                <a:spcPct val="120000"/>
              </a:lnSpc>
            </a:pPr>
            <a:r>
              <a:rPr lang="en-US" dirty="0" err="1"/>
              <a:t>Dùng</a:t>
            </a:r>
            <a:r>
              <a:rPr lang="en-US" dirty="0"/>
              <a:t> </a:t>
            </a:r>
            <a:r>
              <a:rPr lang="en-US" dirty="0" err="1"/>
              <a:t>búa</a:t>
            </a:r>
            <a:r>
              <a:rPr lang="en-US" dirty="0"/>
              <a:t> </a:t>
            </a:r>
            <a:r>
              <a:rPr lang="en-US" dirty="0" err="1"/>
              <a:t>có</a:t>
            </a:r>
            <a:r>
              <a:rPr lang="en-US" dirty="0"/>
              <a:t> </a:t>
            </a:r>
            <a:r>
              <a:rPr lang="en-US" dirty="0" err="1"/>
              <a:t>khối</a:t>
            </a:r>
            <a:r>
              <a:rPr lang="en-US" dirty="0"/>
              <a:t> </a:t>
            </a:r>
            <a:r>
              <a:rPr lang="en-US" dirty="0" err="1"/>
              <a:t>lượng</a:t>
            </a:r>
            <a:r>
              <a:rPr lang="en-US" dirty="0"/>
              <a:t> </a:t>
            </a:r>
            <a:r>
              <a:rPr lang="en-US" dirty="0" err="1"/>
              <a:t>lớn</a:t>
            </a:r>
            <a:r>
              <a:rPr lang="en-US" dirty="0"/>
              <a:t> </a:t>
            </a:r>
            <a:r>
              <a:rPr lang="en-US" dirty="0" err="1"/>
              <a:t>hơn</a:t>
            </a:r>
            <a:endParaRPr lang="en-US" dirty="0"/>
          </a:p>
        </p:txBody>
      </p:sp>
      <p:sp>
        <p:nvSpPr>
          <p:cNvPr id="4" name="TextBox 3">
            <a:extLst>
              <a:ext uri="{FF2B5EF4-FFF2-40B4-BE49-F238E27FC236}">
                <a16:creationId xmlns:a16="http://schemas.microsoft.com/office/drawing/2014/main" xmlns="" id="{923FEBC3-744E-F4C7-153C-6A73423D3B42}"/>
              </a:ext>
            </a:extLst>
          </p:cNvPr>
          <p:cNvSpPr txBox="1"/>
          <p:nvPr/>
        </p:nvSpPr>
        <p:spPr>
          <a:xfrm>
            <a:off x="936291" y="329625"/>
            <a:ext cx="328328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2C74"/>
                </a:solidFill>
                <a:latin typeface="Fira Sans Condensed Medium" panose="020B0603050000020004" pitchFamily="34" charset="0"/>
              </a:rPr>
              <a:t>I. </a:t>
            </a:r>
            <a:r>
              <a:rPr lang="en-US" sz="3200" dirty="0" err="1">
                <a:solidFill>
                  <a:srgbClr val="002C74"/>
                </a:solidFill>
                <a:latin typeface="Fira Sans Condensed Medium" panose="020B0603050000020004" pitchFamily="34" charset="0"/>
              </a:rPr>
              <a:t>Động</a:t>
            </a:r>
            <a:r>
              <a:rPr lang="en-US" sz="3200" dirty="0">
                <a:solidFill>
                  <a:srgbClr val="002C74"/>
                </a:solidFill>
                <a:latin typeface="Fira Sans Condensed Medium" panose="020B0603050000020004" pitchFamily="34" charset="0"/>
              </a:rPr>
              <a:t> </a:t>
            </a:r>
            <a:r>
              <a:rPr lang="en-US" sz="3200" dirty="0" err="1">
                <a:solidFill>
                  <a:srgbClr val="002C74"/>
                </a:solidFill>
                <a:latin typeface="Fira Sans Condensed Medium" panose="020B0603050000020004" pitchFamily="34" charset="0"/>
              </a:rPr>
              <a:t>Năng</a:t>
            </a:r>
            <a:endParaRPr kumimoji="0" lang="en-US" sz="32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10" name="Group 9">
            <a:extLst>
              <a:ext uri="{FF2B5EF4-FFF2-40B4-BE49-F238E27FC236}">
                <a16:creationId xmlns:a16="http://schemas.microsoft.com/office/drawing/2014/main" xmlns="" id="{9198D003-041B-5861-036A-95E2C299C8D1}"/>
              </a:ext>
            </a:extLst>
          </p:cNvPr>
          <p:cNvGrpSpPr/>
          <p:nvPr/>
        </p:nvGrpSpPr>
        <p:grpSpPr>
          <a:xfrm>
            <a:off x="258240" y="180193"/>
            <a:ext cx="789155" cy="752495"/>
            <a:chOff x="526953" y="97897"/>
            <a:chExt cx="2383847" cy="2273106"/>
          </a:xfrm>
        </p:grpSpPr>
        <p:sp>
          <p:nvSpPr>
            <p:cNvPr id="7" name="Google Shape;3016;p59">
              <a:extLst>
                <a:ext uri="{FF2B5EF4-FFF2-40B4-BE49-F238E27FC236}">
                  <a16:creationId xmlns:a16="http://schemas.microsoft.com/office/drawing/2014/main" xmlns="" id="{E999841C-F2FB-55F1-52BA-1CDDD3C3AE8E}"/>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4" descr="Kinetic energy ">
              <a:extLst>
                <a:ext uri="{FF2B5EF4-FFF2-40B4-BE49-F238E27FC236}">
                  <a16:creationId xmlns:a16="http://schemas.microsoft.com/office/drawing/2014/main" xmlns="" id="{102B57C6-FDAE-FA42-4CC1-C371F24231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a:extLst>
              <a:ext uri="{FF2B5EF4-FFF2-40B4-BE49-F238E27FC236}">
                <a16:creationId xmlns:a16="http://schemas.microsoft.com/office/drawing/2014/main" xmlns="" id="{7FC22F67-558A-A96B-ABA9-31C664A13040}"/>
              </a:ext>
            </a:extLst>
          </p:cNvPr>
          <p:cNvPicPr>
            <a:picLocks noChangeAspect="1"/>
          </p:cNvPicPr>
          <p:nvPr/>
        </p:nvPicPr>
        <p:blipFill>
          <a:blip r:embed="rId3"/>
          <a:stretch>
            <a:fillRect/>
          </a:stretch>
        </p:blipFill>
        <p:spPr>
          <a:xfrm>
            <a:off x="357215" y="1211340"/>
            <a:ext cx="5534147" cy="5444680"/>
          </a:xfrm>
          <a:prstGeom prst="rect">
            <a:avLst/>
          </a:prstGeom>
        </p:spPr>
      </p:pic>
      <p:pic>
        <p:nvPicPr>
          <p:cNvPr id="3" name="Picture 2">
            <a:extLst>
              <a:ext uri="{FF2B5EF4-FFF2-40B4-BE49-F238E27FC236}">
                <a16:creationId xmlns:a16="http://schemas.microsoft.com/office/drawing/2014/main" xmlns="" id="{FE5B14EC-9DBB-F308-D53B-F99A6F4A7D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8015" y="1963064"/>
            <a:ext cx="1946783" cy="1946783"/>
          </a:xfrm>
          <a:prstGeom prst="rect">
            <a:avLst/>
          </a:prstGeom>
        </p:spPr>
      </p:pic>
      <p:sp>
        <p:nvSpPr>
          <p:cNvPr id="5" name="Google Shape;1924;p44">
            <a:extLst>
              <a:ext uri="{FF2B5EF4-FFF2-40B4-BE49-F238E27FC236}">
                <a16:creationId xmlns:a16="http://schemas.microsoft.com/office/drawing/2014/main" xmlns="" id="{2EFEDA70-A693-9241-9759-47C13CE0AD6C}"/>
              </a:ext>
            </a:extLst>
          </p:cNvPr>
          <p:cNvSpPr txBox="1">
            <a:spLocks/>
          </p:cNvSpPr>
          <p:nvPr/>
        </p:nvSpPr>
        <p:spPr>
          <a:xfrm>
            <a:off x="6018015" y="4609038"/>
            <a:ext cx="5816769" cy="760431"/>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algn="just" defTabSz="1219170" fontAlgn="auto">
              <a:lnSpc>
                <a:spcPct val="15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algn="l">
              <a:lnSpc>
                <a:spcPct val="120000"/>
              </a:lnSpc>
            </a:pPr>
            <a:r>
              <a:rPr lang="en-US" dirty="0" err="1"/>
              <a:t>Đập</a:t>
            </a:r>
            <a:r>
              <a:rPr lang="en-US" dirty="0"/>
              <a:t> </a:t>
            </a:r>
            <a:r>
              <a:rPr lang="en-US" dirty="0" err="1"/>
              <a:t>nhanh</a:t>
            </a:r>
            <a:r>
              <a:rPr lang="en-US" dirty="0"/>
              <a:t> </a:t>
            </a:r>
            <a:r>
              <a:rPr lang="en-US" dirty="0" err="1"/>
              <a:t>hơn</a:t>
            </a:r>
            <a:endParaRPr lang="en-US" dirty="0"/>
          </a:p>
        </p:txBody>
      </p:sp>
    </p:spTree>
    <p:extLst>
      <p:ext uri="{BB962C8B-B14F-4D97-AF65-F5344CB8AC3E}">
        <p14:creationId xmlns:p14="http://schemas.microsoft.com/office/powerpoint/2010/main" val="414818883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4" name="Google Shape;1924;p44">
            <a:extLst>
              <a:ext uri="{FF2B5EF4-FFF2-40B4-BE49-F238E27FC236}">
                <a16:creationId xmlns:a16="http://schemas.microsoft.com/office/drawing/2014/main" xmlns="" id="{3C098BC9-262A-434A-9870-600C2DF8EFAE}"/>
              </a:ext>
            </a:extLst>
          </p:cNvPr>
          <p:cNvSpPr txBox="1">
            <a:spLocks/>
          </p:cNvSpPr>
          <p:nvPr/>
        </p:nvSpPr>
        <p:spPr>
          <a:xfrm>
            <a:off x="897933" y="3028879"/>
            <a:ext cx="6285508" cy="1569660"/>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sz="3200">
                <a:solidFill>
                  <a:srgbClr val="D35C27"/>
                </a:solidFill>
                <a:latin typeface="Fira Sans Condensed Medium" panose="020B0603050000020004" pitchFamily="34" charset="0"/>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r>
              <a:rPr lang="en-US" sz="4800" dirty="0" err="1"/>
              <a:t>Động</a:t>
            </a:r>
            <a:r>
              <a:rPr lang="en-US" sz="4800" dirty="0"/>
              <a:t> </a:t>
            </a:r>
            <a:r>
              <a:rPr lang="en-US" sz="4800" dirty="0" err="1"/>
              <a:t>năng</a:t>
            </a:r>
            <a:r>
              <a:rPr lang="en-US" sz="4800" dirty="0"/>
              <a:t> </a:t>
            </a:r>
            <a:r>
              <a:rPr lang="en-US" sz="4800" dirty="0" err="1"/>
              <a:t>phụ</a:t>
            </a:r>
            <a:r>
              <a:rPr lang="en-US" sz="4800" dirty="0"/>
              <a:t> </a:t>
            </a:r>
            <a:r>
              <a:rPr lang="en-US" sz="4800" dirty="0" err="1"/>
              <a:t>thuộc</a:t>
            </a:r>
            <a:r>
              <a:rPr lang="en-US" sz="4800" dirty="0"/>
              <a:t> </a:t>
            </a:r>
            <a:r>
              <a:rPr lang="en-US" sz="4800" dirty="0" err="1"/>
              <a:t>vào</a:t>
            </a:r>
            <a:r>
              <a:rPr lang="en-US" sz="4800" dirty="0"/>
              <a:t> </a:t>
            </a:r>
            <a:r>
              <a:rPr lang="en-US" sz="4800" dirty="0" err="1"/>
              <a:t>yếu</a:t>
            </a:r>
            <a:r>
              <a:rPr lang="en-US" sz="4800" dirty="0"/>
              <a:t> </a:t>
            </a:r>
            <a:r>
              <a:rPr lang="en-US" sz="4800" dirty="0" err="1"/>
              <a:t>tố</a:t>
            </a:r>
            <a:r>
              <a:rPr lang="en-US" sz="4800" dirty="0"/>
              <a:t> </a:t>
            </a:r>
            <a:r>
              <a:rPr lang="en-US" sz="4800" dirty="0" err="1"/>
              <a:t>nào</a:t>
            </a:r>
            <a:r>
              <a:rPr lang="en-US" sz="4800" dirty="0"/>
              <a:t>?</a:t>
            </a:r>
            <a:endParaRPr lang="vi-VN" sz="4800" dirty="0">
              <a:sym typeface="Montserrat"/>
            </a:endParaRPr>
          </a:p>
        </p:txBody>
      </p:sp>
      <p:pic>
        <p:nvPicPr>
          <p:cNvPr id="3" name="Picture 2">
            <a:extLst>
              <a:ext uri="{FF2B5EF4-FFF2-40B4-BE49-F238E27FC236}">
                <a16:creationId xmlns:a16="http://schemas.microsoft.com/office/drawing/2014/main" xmlns="" id="{047D08C7-AB01-D7AC-AB93-AFDF90359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504" y="810395"/>
            <a:ext cx="4733323" cy="4995106"/>
          </a:xfrm>
          <a:prstGeom prst="rect">
            <a:avLst/>
          </a:prstGeom>
        </p:spPr>
      </p:pic>
      <p:sp>
        <p:nvSpPr>
          <p:cNvPr id="4" name="TextBox 3">
            <a:extLst>
              <a:ext uri="{FF2B5EF4-FFF2-40B4-BE49-F238E27FC236}">
                <a16:creationId xmlns:a16="http://schemas.microsoft.com/office/drawing/2014/main" xmlns="" id="{2B17A542-C220-39AE-818E-003F47F5DBA0}"/>
              </a:ext>
            </a:extLst>
          </p:cNvPr>
          <p:cNvSpPr txBox="1"/>
          <p:nvPr/>
        </p:nvSpPr>
        <p:spPr>
          <a:xfrm>
            <a:off x="936291" y="329625"/>
            <a:ext cx="323565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2C74"/>
                </a:solidFill>
                <a:latin typeface="Fira Sans Condensed Medium" panose="020B0603050000020004" pitchFamily="34" charset="0"/>
              </a:rPr>
              <a:t>I. </a:t>
            </a:r>
            <a:r>
              <a:rPr lang="en-US" sz="3200" dirty="0" err="1">
                <a:solidFill>
                  <a:srgbClr val="002C74"/>
                </a:solidFill>
                <a:latin typeface="Fira Sans Condensed Medium" panose="020B0603050000020004" pitchFamily="34" charset="0"/>
              </a:rPr>
              <a:t>Động</a:t>
            </a:r>
            <a:r>
              <a:rPr lang="en-US" sz="3200" dirty="0">
                <a:solidFill>
                  <a:srgbClr val="002C74"/>
                </a:solidFill>
                <a:latin typeface="Fira Sans Condensed Medium" panose="020B0603050000020004" pitchFamily="34" charset="0"/>
              </a:rPr>
              <a:t> </a:t>
            </a:r>
            <a:r>
              <a:rPr lang="en-US" sz="3200" dirty="0" err="1">
                <a:solidFill>
                  <a:srgbClr val="002C74"/>
                </a:solidFill>
                <a:latin typeface="Fira Sans Condensed Medium" panose="020B0603050000020004" pitchFamily="34" charset="0"/>
              </a:rPr>
              <a:t>Năng</a:t>
            </a:r>
            <a:endParaRPr kumimoji="0" lang="en-US" sz="32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5" name="Group 4">
            <a:extLst>
              <a:ext uri="{FF2B5EF4-FFF2-40B4-BE49-F238E27FC236}">
                <a16:creationId xmlns:a16="http://schemas.microsoft.com/office/drawing/2014/main" xmlns="" id="{60430EF0-B8CF-C268-E158-7DF2821F1318}"/>
              </a:ext>
            </a:extLst>
          </p:cNvPr>
          <p:cNvGrpSpPr/>
          <p:nvPr/>
        </p:nvGrpSpPr>
        <p:grpSpPr>
          <a:xfrm>
            <a:off x="258240" y="180193"/>
            <a:ext cx="789155" cy="752495"/>
            <a:chOff x="526953" y="97897"/>
            <a:chExt cx="2383847" cy="2273106"/>
          </a:xfrm>
        </p:grpSpPr>
        <p:sp>
          <p:nvSpPr>
            <p:cNvPr id="6" name="Google Shape;3016;p59">
              <a:extLst>
                <a:ext uri="{FF2B5EF4-FFF2-40B4-BE49-F238E27FC236}">
                  <a16:creationId xmlns:a16="http://schemas.microsoft.com/office/drawing/2014/main" xmlns="" id="{3D980F29-AF66-8E80-4180-F3329921C033}"/>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4" descr="Kinetic energy ">
              <a:extLst>
                <a:ext uri="{FF2B5EF4-FFF2-40B4-BE49-F238E27FC236}">
                  <a16:creationId xmlns:a16="http://schemas.microsoft.com/office/drawing/2014/main" xmlns="" id="{FD3B4657-7A64-F981-B69D-1A1A57EF83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175321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67" name="Rectangle: Rounded Corners 66">
            <a:extLst>
              <a:ext uri="{FF2B5EF4-FFF2-40B4-BE49-F238E27FC236}">
                <a16:creationId xmlns:a16="http://schemas.microsoft.com/office/drawing/2014/main" xmlns="" id="{0B2625A9-7F96-4EA0-9D0B-70C4A3478DA4}"/>
              </a:ext>
            </a:extLst>
          </p:cNvPr>
          <p:cNvSpPr/>
          <p:nvPr/>
        </p:nvSpPr>
        <p:spPr>
          <a:xfrm>
            <a:off x="1547474" y="2759077"/>
            <a:ext cx="8429871" cy="2044027"/>
          </a:xfrm>
          <a:prstGeom prst="roundRect">
            <a:avLst/>
          </a:prstGeom>
          <a:solidFill>
            <a:srgbClr val="F8FCFC"/>
          </a:solidFill>
          <a:ln w="28575">
            <a:solidFill>
              <a:srgbClr val="00A19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DF2E9"/>
              </a:solidFill>
              <a:effectLst/>
              <a:uLnTx/>
              <a:uFillTx/>
              <a:latin typeface="Arial"/>
              <a:ea typeface="+mn-ea"/>
              <a:cs typeface="+mn-cs"/>
              <a:sym typeface="Arial"/>
            </a:endParaRPr>
          </a:p>
        </p:txBody>
      </p:sp>
      <p:sp>
        <p:nvSpPr>
          <p:cNvPr id="68" name="Google Shape;4602;p73">
            <a:extLst>
              <a:ext uri="{FF2B5EF4-FFF2-40B4-BE49-F238E27FC236}">
                <a16:creationId xmlns:a16="http://schemas.microsoft.com/office/drawing/2014/main" xmlns="" id="{0E175F99-F87B-46F2-95F6-36070FB9D309}"/>
              </a:ext>
            </a:extLst>
          </p:cNvPr>
          <p:cNvSpPr/>
          <p:nvPr/>
        </p:nvSpPr>
        <p:spPr>
          <a:xfrm rot="15954295">
            <a:off x="1856149" y="1633247"/>
            <a:ext cx="1016194" cy="2363551"/>
          </a:xfrm>
          <a:custGeom>
            <a:avLst/>
            <a:gdLst/>
            <a:ahLst/>
            <a:cxnLst/>
            <a:rect l="l" t="t" r="r" b="b"/>
            <a:pathLst>
              <a:path w="84173" h="122849" extrusionOk="0">
                <a:moveTo>
                  <a:pt x="45018" y="0"/>
                </a:moveTo>
                <a:cubicBezTo>
                  <a:pt x="40977" y="0"/>
                  <a:pt x="36964" y="461"/>
                  <a:pt x="33106" y="1467"/>
                </a:cubicBezTo>
                <a:cubicBezTo>
                  <a:pt x="27823" y="2876"/>
                  <a:pt x="22541" y="5341"/>
                  <a:pt x="18667" y="9215"/>
                </a:cubicBezTo>
                <a:cubicBezTo>
                  <a:pt x="14511" y="13301"/>
                  <a:pt x="13102" y="18865"/>
                  <a:pt x="13173" y="24570"/>
                </a:cubicBezTo>
                <a:cubicBezTo>
                  <a:pt x="13243" y="37531"/>
                  <a:pt x="17117" y="50139"/>
                  <a:pt x="16694" y="63099"/>
                </a:cubicBezTo>
                <a:cubicBezTo>
                  <a:pt x="16483" y="70425"/>
                  <a:pt x="14863" y="77539"/>
                  <a:pt x="10848" y="83667"/>
                </a:cubicBezTo>
                <a:cubicBezTo>
                  <a:pt x="7256" y="89302"/>
                  <a:pt x="2396" y="94233"/>
                  <a:pt x="1410" y="101135"/>
                </a:cubicBezTo>
                <a:cubicBezTo>
                  <a:pt x="1" y="111349"/>
                  <a:pt x="7045" y="121140"/>
                  <a:pt x="17047" y="121562"/>
                </a:cubicBezTo>
                <a:cubicBezTo>
                  <a:pt x="16789" y="122205"/>
                  <a:pt x="17295" y="122848"/>
                  <a:pt x="17921" y="122848"/>
                </a:cubicBezTo>
                <a:cubicBezTo>
                  <a:pt x="17981" y="122848"/>
                  <a:pt x="18042" y="122842"/>
                  <a:pt x="18103" y="122830"/>
                </a:cubicBezTo>
                <a:cubicBezTo>
                  <a:pt x="28810" y="120999"/>
                  <a:pt x="33036" y="108602"/>
                  <a:pt x="43390" y="105573"/>
                </a:cubicBezTo>
                <a:cubicBezTo>
                  <a:pt x="52899" y="102755"/>
                  <a:pt x="66564" y="104587"/>
                  <a:pt x="72339" y="94514"/>
                </a:cubicBezTo>
                <a:cubicBezTo>
                  <a:pt x="75086" y="89795"/>
                  <a:pt x="73607" y="84583"/>
                  <a:pt x="71846" y="79793"/>
                </a:cubicBezTo>
                <a:cubicBezTo>
                  <a:pt x="70719" y="76835"/>
                  <a:pt x="69452" y="73876"/>
                  <a:pt x="69099" y="70636"/>
                </a:cubicBezTo>
                <a:cubicBezTo>
                  <a:pt x="68888" y="67185"/>
                  <a:pt x="69452" y="63733"/>
                  <a:pt x="70790" y="60564"/>
                </a:cubicBezTo>
                <a:cubicBezTo>
                  <a:pt x="73044" y="54577"/>
                  <a:pt x="76918" y="49294"/>
                  <a:pt x="79665" y="43518"/>
                </a:cubicBezTo>
                <a:cubicBezTo>
                  <a:pt x="81989" y="38658"/>
                  <a:pt x="83398" y="33375"/>
                  <a:pt x="83821" y="28022"/>
                </a:cubicBezTo>
                <a:cubicBezTo>
                  <a:pt x="84173" y="22950"/>
                  <a:pt x="83187" y="17738"/>
                  <a:pt x="80299" y="13512"/>
                </a:cubicBezTo>
                <a:cubicBezTo>
                  <a:pt x="77340" y="9145"/>
                  <a:pt x="72762" y="6468"/>
                  <a:pt x="67902" y="4566"/>
                </a:cubicBezTo>
                <a:cubicBezTo>
                  <a:pt x="60791" y="1731"/>
                  <a:pt x="52853" y="0"/>
                  <a:pt x="45018" y="0"/>
                </a:cubicBezTo>
                <a:close/>
              </a:path>
            </a:pathLst>
          </a:custGeom>
          <a:solidFill>
            <a:srgbClr val="00A19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9" name="TextBox 68">
            <a:extLst>
              <a:ext uri="{FF2B5EF4-FFF2-40B4-BE49-F238E27FC236}">
                <a16:creationId xmlns:a16="http://schemas.microsoft.com/office/drawing/2014/main" xmlns="" id="{BCAFD906-078D-40A5-AB32-FF45700A8274}"/>
              </a:ext>
            </a:extLst>
          </p:cNvPr>
          <p:cNvSpPr txBox="1"/>
          <p:nvPr/>
        </p:nvSpPr>
        <p:spPr>
          <a:xfrm>
            <a:off x="1318858" y="2526294"/>
            <a:ext cx="2090776"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b="1" kern="0" dirty="0" err="1">
                <a:solidFill>
                  <a:schemeClr val="bg1"/>
                </a:solidFill>
                <a:latin typeface="Merriweather" panose="00000500000000000000" pitchFamily="2" charset="-93"/>
                <a:cs typeface="Arial"/>
                <a:sym typeface="Arial"/>
              </a:rPr>
              <a:t>Phụ</a:t>
            </a:r>
            <a:r>
              <a:rPr lang="en-US" sz="2400" b="1" kern="0" dirty="0">
                <a:solidFill>
                  <a:schemeClr val="bg1"/>
                </a:solidFill>
                <a:latin typeface="Merriweather" panose="00000500000000000000" pitchFamily="2" charset="-93"/>
                <a:cs typeface="Arial"/>
                <a:sym typeface="Arial"/>
              </a:rPr>
              <a:t> </a:t>
            </a:r>
            <a:r>
              <a:rPr lang="en-US" sz="2400" b="1" kern="0" dirty="0" err="1">
                <a:solidFill>
                  <a:schemeClr val="bg1"/>
                </a:solidFill>
                <a:latin typeface="Merriweather" panose="00000500000000000000" pitchFamily="2" charset="-93"/>
                <a:cs typeface="Arial"/>
                <a:sym typeface="Arial"/>
              </a:rPr>
              <a:t>thuộc</a:t>
            </a:r>
            <a:endParaRPr kumimoji="0" lang="en-US" sz="2400" b="1" i="0" u="none" strike="noStrike" kern="0" cap="none" spc="0" normalizeH="0" baseline="0" noProof="0" dirty="0">
              <a:ln>
                <a:noFill/>
              </a:ln>
              <a:solidFill>
                <a:schemeClr val="bg1"/>
              </a:solidFill>
              <a:effectLst/>
              <a:uLnTx/>
              <a:uFillTx/>
              <a:latin typeface="Merriweather" panose="00000500000000000000" pitchFamily="2" charset="-93"/>
              <a:cs typeface="Arial"/>
              <a:sym typeface="Arial"/>
            </a:endParaRPr>
          </a:p>
        </p:txBody>
      </p:sp>
      <p:sp>
        <p:nvSpPr>
          <p:cNvPr id="70" name="TextBox 69">
            <a:extLst>
              <a:ext uri="{FF2B5EF4-FFF2-40B4-BE49-F238E27FC236}">
                <a16:creationId xmlns:a16="http://schemas.microsoft.com/office/drawing/2014/main" xmlns="" id="{4E6B2F02-0407-4432-B0A7-25C6DC0B9053}"/>
              </a:ext>
            </a:extLst>
          </p:cNvPr>
          <p:cNvSpPr txBox="1"/>
          <p:nvPr/>
        </p:nvSpPr>
        <p:spPr>
          <a:xfrm>
            <a:off x="1668214" y="3128507"/>
            <a:ext cx="8094527" cy="1305165"/>
          </a:xfrm>
          <a:prstGeom prst="rect">
            <a:avLst/>
          </a:prstGeom>
          <a:noFill/>
        </p:spPr>
        <p:txBody>
          <a:bodyPr wrap="square" rtlCol="0">
            <a:spAutoFit/>
          </a:bodyPr>
          <a:lstStyle/>
          <a:p>
            <a:pPr lvl="0" defTabSz="1219170">
              <a:lnSpc>
                <a:spcPct val="150000"/>
              </a:lnSpc>
              <a:buClr>
                <a:srgbClr val="000000"/>
              </a:buClr>
              <a:defRPr/>
            </a:pPr>
            <a:r>
              <a:rPr lang="vi-VN" sz="2800" kern="0" dirty="0">
                <a:solidFill>
                  <a:prstClr val="black">
                    <a:lumMod val="85000"/>
                    <a:lumOff val="15000"/>
                  </a:prstClr>
                </a:solidFill>
                <a:latin typeface="Arial" panose="020B0604020202020204" pitchFamily="34" charset="0"/>
                <a:cs typeface="Arial" panose="020B0604020202020204" pitchFamily="34" charset="0"/>
              </a:rPr>
              <a:t>Động năng của vật phụ thuộc vào </a:t>
            </a:r>
            <a:r>
              <a:rPr lang="vi-VN" sz="2800" b="1" kern="0" dirty="0">
                <a:solidFill>
                  <a:srgbClr val="D35C27"/>
                </a:solidFill>
                <a:latin typeface="Arial" panose="020B0604020202020204" pitchFamily="34" charset="0"/>
                <a:cs typeface="Arial" panose="020B0604020202020204" pitchFamily="34" charset="0"/>
              </a:rPr>
              <a:t>khối lượng </a:t>
            </a:r>
            <a:r>
              <a:rPr lang="vi-VN" sz="2800" kern="0" dirty="0">
                <a:solidFill>
                  <a:prstClr val="black">
                    <a:lumMod val="85000"/>
                    <a:lumOff val="15000"/>
                  </a:prstClr>
                </a:solidFill>
                <a:latin typeface="Arial" panose="020B0604020202020204" pitchFamily="34" charset="0"/>
                <a:cs typeface="Arial" panose="020B0604020202020204" pitchFamily="34" charset="0"/>
              </a:rPr>
              <a:t>và </a:t>
            </a:r>
            <a:r>
              <a:rPr lang="vi-VN" sz="2800" b="1" kern="0" dirty="0">
                <a:solidFill>
                  <a:srgbClr val="D35C27"/>
                </a:solidFill>
                <a:latin typeface="Arial" panose="020B0604020202020204" pitchFamily="34" charset="0"/>
                <a:cs typeface="Arial" panose="020B0604020202020204" pitchFamily="34" charset="0"/>
              </a:rPr>
              <a:t>tốc độ </a:t>
            </a:r>
            <a:r>
              <a:rPr lang="vi-VN" sz="2800" kern="0" dirty="0">
                <a:solidFill>
                  <a:prstClr val="black">
                    <a:lumMod val="85000"/>
                    <a:lumOff val="15000"/>
                  </a:prstClr>
                </a:solidFill>
                <a:latin typeface="Arial" panose="020B0604020202020204" pitchFamily="34" charset="0"/>
                <a:cs typeface="Arial" panose="020B0604020202020204" pitchFamily="34" charset="0"/>
              </a:rPr>
              <a:t>của nó</a:t>
            </a:r>
            <a:endParaRPr lang="en-US" sz="2800" b="1" kern="0" dirty="0">
              <a:solidFill>
                <a:srgbClr val="D35C27"/>
              </a:solidFill>
              <a:latin typeface="Arial" panose="020B0604020202020204" pitchFamily="34" charset="0"/>
              <a:cs typeface="Arial" panose="020B0604020202020204" pitchFamily="34" charset="0"/>
              <a:sym typeface="Arial"/>
            </a:endParaRPr>
          </a:p>
        </p:txBody>
      </p:sp>
      <p:pic>
        <p:nvPicPr>
          <p:cNvPr id="14" name="Picture 13">
            <a:extLst>
              <a:ext uri="{FF2B5EF4-FFF2-40B4-BE49-F238E27FC236}">
                <a16:creationId xmlns:a16="http://schemas.microsoft.com/office/drawing/2014/main" xmlns="" id="{6C583FC4-CC4C-25C8-61C9-C2846A1B7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345" y="1918172"/>
            <a:ext cx="2048434" cy="4663844"/>
          </a:xfrm>
          <a:prstGeom prst="rect">
            <a:avLst/>
          </a:prstGeom>
        </p:spPr>
      </p:pic>
      <p:sp>
        <p:nvSpPr>
          <p:cNvPr id="75" name="TextBox 74">
            <a:extLst>
              <a:ext uri="{FF2B5EF4-FFF2-40B4-BE49-F238E27FC236}">
                <a16:creationId xmlns:a16="http://schemas.microsoft.com/office/drawing/2014/main" xmlns="" id="{ED26EBAB-550F-79AF-A1C8-F81C398EA3E9}"/>
              </a:ext>
            </a:extLst>
          </p:cNvPr>
          <p:cNvSpPr txBox="1"/>
          <p:nvPr/>
        </p:nvSpPr>
        <p:spPr>
          <a:xfrm>
            <a:off x="1410912" y="1380037"/>
            <a:ext cx="284676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2C74"/>
                </a:solidFill>
                <a:latin typeface="Fira Sans Condensed Medium" panose="020B0603050000020004" pitchFamily="34" charset="0"/>
              </a:rPr>
              <a:t>I. </a:t>
            </a:r>
            <a:r>
              <a:rPr lang="en-US" sz="3200" dirty="0" err="1">
                <a:solidFill>
                  <a:srgbClr val="002C74"/>
                </a:solidFill>
                <a:latin typeface="Fira Sans Condensed Medium" panose="020B0603050000020004" pitchFamily="34" charset="0"/>
              </a:rPr>
              <a:t>Động</a:t>
            </a:r>
            <a:r>
              <a:rPr lang="en-US" sz="3200" dirty="0">
                <a:solidFill>
                  <a:srgbClr val="002C74"/>
                </a:solidFill>
                <a:latin typeface="Fira Sans Condensed Medium" panose="020B0603050000020004" pitchFamily="34" charset="0"/>
              </a:rPr>
              <a:t> </a:t>
            </a:r>
            <a:r>
              <a:rPr lang="en-US" sz="3200" dirty="0" err="1">
                <a:solidFill>
                  <a:srgbClr val="002C74"/>
                </a:solidFill>
                <a:latin typeface="Fira Sans Condensed Medium" panose="020B0603050000020004" pitchFamily="34" charset="0"/>
              </a:rPr>
              <a:t>Năng</a:t>
            </a:r>
            <a:endParaRPr kumimoji="0" lang="en-US" sz="32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76" name="Group 75">
            <a:extLst>
              <a:ext uri="{FF2B5EF4-FFF2-40B4-BE49-F238E27FC236}">
                <a16:creationId xmlns:a16="http://schemas.microsoft.com/office/drawing/2014/main" xmlns="" id="{72A590DE-B161-CBE0-27D8-74E562C0A0C9}"/>
              </a:ext>
            </a:extLst>
          </p:cNvPr>
          <p:cNvGrpSpPr/>
          <p:nvPr/>
        </p:nvGrpSpPr>
        <p:grpSpPr>
          <a:xfrm>
            <a:off x="472844" y="1146884"/>
            <a:ext cx="908087" cy="865902"/>
            <a:chOff x="526953" y="97897"/>
            <a:chExt cx="2383847" cy="2273106"/>
          </a:xfrm>
        </p:grpSpPr>
        <p:sp>
          <p:nvSpPr>
            <p:cNvPr id="77" name="Google Shape;3016;p59">
              <a:extLst>
                <a:ext uri="{FF2B5EF4-FFF2-40B4-BE49-F238E27FC236}">
                  <a16:creationId xmlns:a16="http://schemas.microsoft.com/office/drawing/2014/main" xmlns="" id="{E4D6762F-5509-C2F8-B0AF-E5B0D0C744B5}"/>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8" name="Picture 4" descr="Kinetic energy ">
              <a:extLst>
                <a:ext uri="{FF2B5EF4-FFF2-40B4-BE49-F238E27FC236}">
                  <a16:creationId xmlns:a16="http://schemas.microsoft.com/office/drawing/2014/main" xmlns="" id="{18F2D009-472D-DEA6-A344-9A15E2E6D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533049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8"/>
                                        </p:tgtEl>
                                        <p:attrNameLst>
                                          <p:attrName>style.visibility</p:attrName>
                                        </p:attrNameLst>
                                      </p:cBhvr>
                                      <p:to>
                                        <p:strVal val="visible"/>
                                      </p:to>
                                    </p:set>
                                    <p:animEffect transition="in" filter="wipe(left)">
                                      <p:cBhvr>
                                        <p:cTn id="10" dur="500"/>
                                        <p:tgtEl>
                                          <p:spTgt spid="68"/>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iterate type="lt">
                                    <p:tmPct val="5000"/>
                                  </p:iterate>
                                  <p:childTnLst>
                                    <p:set>
                                      <p:cBhvr>
                                        <p:cTn id="20" dur="1" fill="hold">
                                          <p:stCondLst>
                                            <p:cond delay="0"/>
                                          </p:stCondLst>
                                        </p:cTn>
                                        <p:tgtEl>
                                          <p:spTgt spid="70"/>
                                        </p:tgtEl>
                                        <p:attrNameLst>
                                          <p:attrName>style.visibility</p:attrName>
                                        </p:attrNameLst>
                                      </p:cBhvr>
                                      <p:to>
                                        <p:strVal val="visible"/>
                                      </p:to>
                                    </p:set>
                                    <p:animEffect transition="in" filter="wipe(left)">
                                      <p:cBhvr>
                                        <p:cTn id="2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10" name="TextBox 109">
            <a:extLst>
              <a:ext uri="{FF2B5EF4-FFF2-40B4-BE49-F238E27FC236}">
                <a16:creationId xmlns:a16="http://schemas.microsoft.com/office/drawing/2014/main" xmlns="" id="{3E45CE08-9694-4713-9475-860E9191F682}"/>
              </a:ext>
            </a:extLst>
          </p:cNvPr>
          <p:cNvSpPr txBox="1"/>
          <p:nvPr/>
        </p:nvSpPr>
        <p:spPr>
          <a:xfrm>
            <a:off x="-214968" y="3923869"/>
            <a:ext cx="4189833" cy="577850"/>
          </a:xfrm>
          <a:prstGeom prst="rect">
            <a:avLst/>
          </a:prstGeom>
          <a:noFill/>
        </p:spPr>
        <p:txBody>
          <a:bodyPr wrap="square" rtlCol="0">
            <a:spAutoFit/>
          </a:bodyPr>
          <a:lstStyle>
            <a:defPPr>
              <a:defRPr lang="en-US"/>
            </a:defPPr>
            <a:lvl1pPr marR="0" lvl="0" indent="0" algn="ctr" fontAlgn="auto">
              <a:lnSpc>
                <a:spcPct val="150000"/>
              </a:lnSpc>
              <a:spcBef>
                <a:spcPts val="0"/>
              </a:spcBef>
              <a:spcAft>
                <a:spcPts val="0"/>
              </a:spcAft>
              <a:buClrTx/>
              <a:buSzTx/>
              <a:buFontTx/>
              <a:buNone/>
              <a:tabLst/>
              <a:defRPr kumimoji="0" sz="2400" b="0" i="0" u="none" strike="noStrike"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r>
              <a:rPr lang="vi-VN" dirty="0"/>
              <a:t>Quả bóng đang bay tới rổ</a:t>
            </a:r>
            <a:endParaRPr lang="en-US" sz="2000" dirty="0"/>
          </a:p>
        </p:txBody>
      </p:sp>
      <p:sp>
        <p:nvSpPr>
          <p:cNvPr id="2" name="TextBox 1">
            <a:extLst>
              <a:ext uri="{FF2B5EF4-FFF2-40B4-BE49-F238E27FC236}">
                <a16:creationId xmlns:a16="http://schemas.microsoft.com/office/drawing/2014/main" xmlns="" id="{54DE30CD-BE67-E97B-3A6E-2D611ABE2F0B}"/>
              </a:ext>
            </a:extLst>
          </p:cNvPr>
          <p:cNvSpPr txBox="1"/>
          <p:nvPr/>
        </p:nvSpPr>
        <p:spPr>
          <a:xfrm>
            <a:off x="613397" y="263363"/>
            <a:ext cx="238298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02C74"/>
                </a:solidFill>
                <a:latin typeface="Fira Sans Condensed Medium" panose="020B0603050000020004" pitchFamily="34" charset="0"/>
              </a:rPr>
              <a:t>I. </a:t>
            </a:r>
            <a:r>
              <a:rPr lang="en-US" sz="2600" dirty="0" err="1">
                <a:solidFill>
                  <a:srgbClr val="002C74"/>
                </a:solidFill>
                <a:latin typeface="Fira Sans Condensed Medium" panose="020B0603050000020004" pitchFamily="34" charset="0"/>
              </a:rPr>
              <a:t>Động</a:t>
            </a:r>
            <a:r>
              <a:rPr lang="en-US" sz="2600" dirty="0">
                <a:solidFill>
                  <a:srgbClr val="002C74"/>
                </a:solidFill>
                <a:latin typeface="Fira Sans Condensed Medium" panose="020B0603050000020004" pitchFamily="34" charset="0"/>
              </a:rPr>
              <a:t> </a:t>
            </a:r>
            <a:r>
              <a:rPr lang="en-US" sz="2600" dirty="0" err="1">
                <a:solidFill>
                  <a:srgbClr val="002C74"/>
                </a:solidFill>
                <a:latin typeface="Fira Sans Condensed Medium" panose="020B0603050000020004" pitchFamily="34" charset="0"/>
              </a:rPr>
              <a:t>Năng</a:t>
            </a:r>
            <a:endParaRPr kumimoji="0" lang="en-US" sz="2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7" name="Group 6">
            <a:extLst>
              <a:ext uri="{FF2B5EF4-FFF2-40B4-BE49-F238E27FC236}">
                <a16:creationId xmlns:a16="http://schemas.microsoft.com/office/drawing/2014/main" xmlns="" id="{3C4497D8-6222-B08F-A5D2-BC10D833DD23}"/>
              </a:ext>
            </a:extLst>
          </p:cNvPr>
          <p:cNvGrpSpPr/>
          <p:nvPr/>
        </p:nvGrpSpPr>
        <p:grpSpPr>
          <a:xfrm>
            <a:off x="258240" y="180193"/>
            <a:ext cx="598943" cy="571119"/>
            <a:chOff x="526953" y="97897"/>
            <a:chExt cx="2383847" cy="2273106"/>
          </a:xfrm>
        </p:grpSpPr>
        <p:sp>
          <p:nvSpPr>
            <p:cNvPr id="8" name="Google Shape;3016;p59">
              <a:extLst>
                <a:ext uri="{FF2B5EF4-FFF2-40B4-BE49-F238E27FC236}">
                  <a16:creationId xmlns:a16="http://schemas.microsoft.com/office/drawing/2014/main" xmlns="" id="{E5B45434-C408-FC87-9F5F-988D9A8E195B}"/>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4" descr="Kinetic energy ">
              <a:extLst>
                <a:ext uri="{FF2B5EF4-FFF2-40B4-BE49-F238E27FC236}">
                  <a16:creationId xmlns:a16="http://schemas.microsoft.com/office/drawing/2014/main" xmlns="" id="{E652F5C2-0DD0-CCB2-4D55-2C62C28BE54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
        <p:nvSpPr>
          <p:cNvPr id="3159" name="TextBox 3158">
            <a:extLst>
              <a:ext uri="{FF2B5EF4-FFF2-40B4-BE49-F238E27FC236}">
                <a16:creationId xmlns:a16="http://schemas.microsoft.com/office/drawing/2014/main" xmlns="" id="{7310245D-AB27-0C8E-8D62-94E326CD58D7}"/>
              </a:ext>
            </a:extLst>
          </p:cNvPr>
          <p:cNvSpPr txBox="1"/>
          <p:nvPr/>
        </p:nvSpPr>
        <p:spPr>
          <a:xfrm>
            <a:off x="2996378" y="5593702"/>
            <a:ext cx="7500172" cy="584775"/>
          </a:xfrm>
          <a:prstGeom prst="rect">
            <a:avLst/>
          </a:prstGeom>
          <a:noFill/>
        </p:spPr>
        <p:txBody>
          <a:bodyPr wrap="square" rtlCol="0">
            <a:spAutoFit/>
          </a:bodyPr>
          <a:lstStyle/>
          <a:p>
            <a:pPr lvl="0" algn="ctr">
              <a:defRPr/>
            </a:pPr>
            <a:r>
              <a:rPr lang="en-US" sz="3200" dirty="0">
                <a:solidFill>
                  <a:srgbClr val="D35C27"/>
                </a:solidFill>
                <a:latin typeface="Fira Sans Condensed Medium" panose="020B0603050000020004" pitchFamily="34" charset="0"/>
              </a:rPr>
              <a:t>V</a:t>
            </a:r>
            <a:r>
              <a:rPr lang="vi-VN" sz="3200" dirty="0">
                <a:solidFill>
                  <a:srgbClr val="D35C27"/>
                </a:solidFill>
                <a:latin typeface="Fira Sans Condensed Medium" panose="020B0603050000020004" pitchFamily="34" charset="0"/>
              </a:rPr>
              <a:t>ật nào có động năng lớn nhấ</a:t>
            </a:r>
            <a:r>
              <a:rPr lang="en-US" sz="3200" dirty="0">
                <a:solidFill>
                  <a:srgbClr val="D35C27"/>
                </a:solidFill>
                <a:latin typeface="Fira Sans Condensed Medium" panose="020B0603050000020004" pitchFamily="34" charset="0"/>
              </a:rPr>
              <a:t>t. </a:t>
            </a:r>
            <a:r>
              <a:rPr lang="en-US" sz="3200" dirty="0" err="1">
                <a:solidFill>
                  <a:srgbClr val="D35C27"/>
                </a:solidFill>
                <a:latin typeface="Fira Sans Condensed Medium" panose="020B0603050000020004" pitchFamily="34" charset="0"/>
              </a:rPr>
              <a:t>Vì</a:t>
            </a:r>
            <a:r>
              <a:rPr lang="en-US" sz="3200" dirty="0">
                <a:solidFill>
                  <a:srgbClr val="D35C27"/>
                </a:solidFill>
                <a:latin typeface="Fira Sans Condensed Medium" panose="020B0603050000020004" pitchFamily="34" charset="0"/>
              </a:rPr>
              <a:t> </a:t>
            </a:r>
            <a:r>
              <a:rPr lang="en-US" sz="3200" dirty="0" err="1">
                <a:solidFill>
                  <a:srgbClr val="D35C27"/>
                </a:solidFill>
                <a:latin typeface="Fira Sans Condensed Medium" panose="020B0603050000020004" pitchFamily="34" charset="0"/>
              </a:rPr>
              <a:t>sao</a:t>
            </a:r>
            <a:r>
              <a:rPr lang="en-US" sz="3200" dirty="0">
                <a:solidFill>
                  <a:srgbClr val="D35C27"/>
                </a:solidFill>
                <a:latin typeface="Fira Sans Condensed Medium" panose="020B0603050000020004" pitchFamily="34" charset="0"/>
              </a:rPr>
              <a:t>?</a:t>
            </a:r>
            <a:endPar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ndParaRPr>
          </a:p>
        </p:txBody>
      </p:sp>
      <p:pic>
        <p:nvPicPr>
          <p:cNvPr id="3161" name="Picture 3160">
            <a:extLst>
              <a:ext uri="{FF2B5EF4-FFF2-40B4-BE49-F238E27FC236}">
                <a16:creationId xmlns:a16="http://schemas.microsoft.com/office/drawing/2014/main" xmlns="" id="{1731D44E-F519-0AA8-4561-9B4914DA81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425" y="4896610"/>
            <a:ext cx="1670025" cy="1762388"/>
          </a:xfrm>
          <a:prstGeom prst="rect">
            <a:avLst/>
          </a:prstGeom>
        </p:spPr>
      </p:pic>
      <p:pic>
        <p:nvPicPr>
          <p:cNvPr id="1026" name="Picture 2" descr="Vector sky background with basketball basket">
            <a:extLst>
              <a:ext uri="{FF2B5EF4-FFF2-40B4-BE49-F238E27FC236}">
                <a16:creationId xmlns:a16="http://schemas.microsoft.com/office/drawing/2014/main" xmlns="" id="{50E834C8-66E0-3DE1-E44B-107FD90B50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990" b="6329"/>
          <a:stretch/>
        </p:blipFill>
        <p:spPr bwMode="auto">
          <a:xfrm>
            <a:off x="21020" y="971910"/>
            <a:ext cx="3899730" cy="2873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ree photo car on asphalt road in summer">
            <a:extLst>
              <a:ext uri="{FF2B5EF4-FFF2-40B4-BE49-F238E27FC236}">
                <a16:creationId xmlns:a16="http://schemas.microsoft.com/office/drawing/2014/main" xmlns="" id="{62C0BDA9-C0AC-447B-68B0-49B824C4AE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4865" y="971910"/>
            <a:ext cx="4313472" cy="2873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D0F40081-00BE-7112-74F8-505C36659D1A}"/>
              </a:ext>
            </a:extLst>
          </p:cNvPr>
          <p:cNvSpPr txBox="1"/>
          <p:nvPr/>
        </p:nvSpPr>
        <p:spPr>
          <a:xfrm>
            <a:off x="3920750" y="3923869"/>
            <a:ext cx="4189833" cy="937949"/>
          </a:xfrm>
          <a:prstGeom prst="rect">
            <a:avLst/>
          </a:prstGeom>
          <a:noFill/>
        </p:spPr>
        <p:txBody>
          <a:bodyPr wrap="square" rtlCol="0">
            <a:spAutoFit/>
          </a:bodyPr>
          <a:lstStyle>
            <a:defPPr>
              <a:defRPr lang="en-US"/>
            </a:defPPr>
            <a:lvl1pPr marR="0" lvl="0" indent="0" algn="ctr" fontAlgn="auto">
              <a:lnSpc>
                <a:spcPct val="150000"/>
              </a:lnSpc>
              <a:spcBef>
                <a:spcPts val="0"/>
              </a:spcBef>
              <a:spcAft>
                <a:spcPts val="0"/>
              </a:spcAft>
              <a:buClrTx/>
              <a:buSzTx/>
              <a:buFontTx/>
              <a:buNone/>
              <a:tabLst/>
              <a:defRPr kumimoji="0" sz="2400" b="0" i="0" u="none" strike="noStrike"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a:lnSpc>
                <a:spcPct val="120000"/>
              </a:lnSpc>
            </a:pPr>
            <a:r>
              <a:rPr lang="en-US" dirty="0"/>
              <a:t>Ô</a:t>
            </a:r>
            <a:r>
              <a:rPr lang="vi-VN" dirty="0"/>
              <a:t> tô đang di chuyển tr</a:t>
            </a:r>
            <a:r>
              <a:rPr lang="en-US" dirty="0"/>
              <a:t>ê</a:t>
            </a:r>
            <a:r>
              <a:rPr lang="vi-VN" dirty="0"/>
              <a:t>n đường cao tốc</a:t>
            </a:r>
            <a:endParaRPr lang="en-US" sz="2000" dirty="0"/>
          </a:p>
        </p:txBody>
      </p:sp>
      <p:pic>
        <p:nvPicPr>
          <p:cNvPr id="1032" name="Picture 8" descr="Free vector airplane in air poster">
            <a:extLst>
              <a:ext uri="{FF2B5EF4-FFF2-40B4-BE49-F238E27FC236}">
                <a16:creationId xmlns:a16="http://schemas.microsoft.com/office/drawing/2014/main" xmlns="" id="{F4E58401-6AEA-F92A-0B45-488540E475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42456" y="971651"/>
            <a:ext cx="3827058" cy="28733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xmlns="" id="{1E23DE3A-E3D6-7101-DF82-C54DA5A5543E}"/>
              </a:ext>
            </a:extLst>
          </p:cNvPr>
          <p:cNvSpPr txBox="1"/>
          <p:nvPr/>
        </p:nvSpPr>
        <p:spPr>
          <a:xfrm>
            <a:off x="8499056" y="3923869"/>
            <a:ext cx="3513858" cy="937949"/>
          </a:xfrm>
          <a:prstGeom prst="rect">
            <a:avLst/>
          </a:prstGeom>
          <a:noFill/>
        </p:spPr>
        <p:txBody>
          <a:bodyPr wrap="square" rtlCol="0">
            <a:spAutoFit/>
          </a:bodyPr>
          <a:lstStyle>
            <a:defPPr>
              <a:defRPr lang="en-US"/>
            </a:defPPr>
            <a:lvl1pPr marR="0" lvl="0" indent="0" algn="ctr" fontAlgn="auto">
              <a:lnSpc>
                <a:spcPct val="120000"/>
              </a:lnSpc>
              <a:spcBef>
                <a:spcPts val="0"/>
              </a:spcBef>
              <a:spcAft>
                <a:spcPts val="0"/>
              </a:spcAft>
              <a:buClrTx/>
              <a:buSzTx/>
              <a:buFontTx/>
              <a:buNone/>
              <a:tabLst/>
              <a:defRPr kumimoji="0" sz="2400" b="0" i="0" u="none" strike="noStrike"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r>
              <a:rPr lang="vi-VN" dirty="0"/>
              <a:t>Máy bay đang chuyển động trên bầu trời</a:t>
            </a:r>
            <a:endParaRPr lang="en-US" dirty="0"/>
          </a:p>
        </p:txBody>
      </p:sp>
    </p:spTree>
    <p:extLst>
      <p:ext uri="{BB962C8B-B14F-4D97-AF65-F5344CB8AC3E}">
        <p14:creationId xmlns:p14="http://schemas.microsoft.com/office/powerpoint/2010/main" val="40490156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outVertical)">
                                      <p:cBhvr>
                                        <p:cTn id="7" dur="500"/>
                                        <p:tgtEl>
                                          <p:spTgt spid="102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10"/>
                                        </p:tgtEl>
                                        <p:attrNameLst>
                                          <p:attrName>style.visibility</p:attrName>
                                        </p:attrNameLst>
                                      </p:cBhvr>
                                      <p:to>
                                        <p:strVal val="visible"/>
                                      </p:to>
                                    </p:set>
                                    <p:animEffect transition="in" filter="randombar(horizontal)">
                                      <p:cBhvr>
                                        <p:cTn id="11" dur="500"/>
                                        <p:tgtEl>
                                          <p:spTgt spid="11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1030"/>
                                        </p:tgtEl>
                                        <p:attrNameLst>
                                          <p:attrName>style.visibility</p:attrName>
                                        </p:attrNameLst>
                                      </p:cBhvr>
                                      <p:to>
                                        <p:strVal val="visible"/>
                                      </p:to>
                                    </p:set>
                                    <p:animEffect transition="in" filter="barn(outVertical)">
                                      <p:cBhvr>
                                        <p:cTn id="16" dur="500"/>
                                        <p:tgtEl>
                                          <p:spTgt spid="1030"/>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1032"/>
                                        </p:tgtEl>
                                        <p:attrNameLst>
                                          <p:attrName>style.visibility</p:attrName>
                                        </p:attrNameLst>
                                      </p:cBhvr>
                                      <p:to>
                                        <p:strVal val="visible"/>
                                      </p:to>
                                    </p:set>
                                    <p:animEffect transition="in" filter="barn(outVertical)">
                                      <p:cBhvr>
                                        <p:cTn id="25" dur="500"/>
                                        <p:tgtEl>
                                          <p:spTgt spid="1032"/>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161"/>
                                        </p:tgtEl>
                                        <p:attrNameLst>
                                          <p:attrName>style.visibility</p:attrName>
                                        </p:attrNameLst>
                                      </p:cBhvr>
                                      <p:to>
                                        <p:strVal val="visible"/>
                                      </p:to>
                                    </p:set>
                                    <p:anim calcmode="lin" valueType="num">
                                      <p:cBhvr>
                                        <p:cTn id="34" dur="500" fill="hold"/>
                                        <p:tgtEl>
                                          <p:spTgt spid="3161"/>
                                        </p:tgtEl>
                                        <p:attrNameLst>
                                          <p:attrName>ppt_w</p:attrName>
                                        </p:attrNameLst>
                                      </p:cBhvr>
                                      <p:tavLst>
                                        <p:tav tm="0">
                                          <p:val>
                                            <p:fltVal val="0"/>
                                          </p:val>
                                        </p:tav>
                                        <p:tav tm="100000">
                                          <p:val>
                                            <p:strVal val="#ppt_w"/>
                                          </p:val>
                                        </p:tav>
                                      </p:tavLst>
                                    </p:anim>
                                    <p:anim calcmode="lin" valueType="num">
                                      <p:cBhvr>
                                        <p:cTn id="35" dur="500" fill="hold"/>
                                        <p:tgtEl>
                                          <p:spTgt spid="3161"/>
                                        </p:tgtEl>
                                        <p:attrNameLst>
                                          <p:attrName>ppt_h</p:attrName>
                                        </p:attrNameLst>
                                      </p:cBhvr>
                                      <p:tavLst>
                                        <p:tav tm="0">
                                          <p:val>
                                            <p:fltVal val="0"/>
                                          </p:val>
                                        </p:tav>
                                        <p:tav tm="100000">
                                          <p:val>
                                            <p:strVal val="#ppt_h"/>
                                          </p:val>
                                        </p:tav>
                                      </p:tavLst>
                                    </p:anim>
                                    <p:animEffect transition="in" filter="fade">
                                      <p:cBhvr>
                                        <p:cTn id="36" dur="500"/>
                                        <p:tgtEl>
                                          <p:spTgt spid="3161"/>
                                        </p:tgtEl>
                                      </p:cBhvr>
                                    </p:animEffec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3159"/>
                                        </p:tgtEl>
                                        <p:attrNameLst>
                                          <p:attrName>style.visibility</p:attrName>
                                        </p:attrNameLst>
                                      </p:cBhvr>
                                      <p:to>
                                        <p:strVal val="visible"/>
                                      </p:to>
                                    </p:set>
                                    <p:animEffect transition="in" filter="wipe(up)">
                                      <p:cBhvr>
                                        <p:cTn id="40" dur="500"/>
                                        <p:tgtEl>
                                          <p:spTgt spid="3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3159" grpId="0"/>
      <p:bldP spid="6"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xmlns="" id="{AFA72170-04B0-9892-23EB-07D97B12D527}"/>
              </a:ext>
            </a:extLst>
          </p:cNvPr>
          <p:cNvSpPr/>
          <p:nvPr/>
        </p:nvSpPr>
        <p:spPr>
          <a:xfrm>
            <a:off x="6358758" y="2105308"/>
            <a:ext cx="5360276" cy="3531476"/>
          </a:xfrm>
          <a:prstGeom prst="roundRect">
            <a:avLst/>
          </a:prstGeom>
          <a:noFill/>
          <a:ln w="28575">
            <a:solidFill>
              <a:srgbClr val="FFC727"/>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xmlns="" id="{54DE30CD-BE67-E97B-3A6E-2D611ABE2F0B}"/>
              </a:ext>
            </a:extLst>
          </p:cNvPr>
          <p:cNvSpPr txBox="1"/>
          <p:nvPr/>
        </p:nvSpPr>
        <p:spPr>
          <a:xfrm>
            <a:off x="613397" y="263363"/>
            <a:ext cx="238298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02C74"/>
                </a:solidFill>
                <a:latin typeface="Fira Sans Condensed Medium" panose="020B0603050000020004" pitchFamily="34" charset="0"/>
              </a:rPr>
              <a:t>I. </a:t>
            </a:r>
            <a:r>
              <a:rPr lang="en-US" sz="2600" dirty="0" err="1">
                <a:solidFill>
                  <a:srgbClr val="002C74"/>
                </a:solidFill>
                <a:latin typeface="Fira Sans Condensed Medium" panose="020B0603050000020004" pitchFamily="34" charset="0"/>
              </a:rPr>
              <a:t>Động</a:t>
            </a:r>
            <a:r>
              <a:rPr lang="en-US" sz="2600" dirty="0">
                <a:solidFill>
                  <a:srgbClr val="002C74"/>
                </a:solidFill>
                <a:latin typeface="Fira Sans Condensed Medium" panose="020B0603050000020004" pitchFamily="34" charset="0"/>
              </a:rPr>
              <a:t> </a:t>
            </a:r>
            <a:r>
              <a:rPr lang="en-US" sz="2600" dirty="0" err="1">
                <a:solidFill>
                  <a:srgbClr val="002C74"/>
                </a:solidFill>
                <a:latin typeface="Fira Sans Condensed Medium" panose="020B0603050000020004" pitchFamily="34" charset="0"/>
              </a:rPr>
              <a:t>Năng</a:t>
            </a:r>
            <a:endParaRPr kumimoji="0" lang="en-US" sz="2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7" name="Group 6">
            <a:extLst>
              <a:ext uri="{FF2B5EF4-FFF2-40B4-BE49-F238E27FC236}">
                <a16:creationId xmlns:a16="http://schemas.microsoft.com/office/drawing/2014/main" xmlns="" id="{3C4497D8-6222-B08F-A5D2-BC10D833DD23}"/>
              </a:ext>
            </a:extLst>
          </p:cNvPr>
          <p:cNvGrpSpPr/>
          <p:nvPr/>
        </p:nvGrpSpPr>
        <p:grpSpPr>
          <a:xfrm>
            <a:off x="258240" y="180193"/>
            <a:ext cx="598943" cy="571119"/>
            <a:chOff x="526953" y="97897"/>
            <a:chExt cx="2383847" cy="2273106"/>
          </a:xfrm>
        </p:grpSpPr>
        <p:sp>
          <p:nvSpPr>
            <p:cNvPr id="8" name="Google Shape;3016;p59">
              <a:extLst>
                <a:ext uri="{FF2B5EF4-FFF2-40B4-BE49-F238E27FC236}">
                  <a16:creationId xmlns:a16="http://schemas.microsoft.com/office/drawing/2014/main" xmlns="" id="{E5B45434-C408-FC87-9F5F-988D9A8E195B}"/>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4" descr="Kinetic energy ">
              <a:extLst>
                <a:ext uri="{FF2B5EF4-FFF2-40B4-BE49-F238E27FC236}">
                  <a16:creationId xmlns:a16="http://schemas.microsoft.com/office/drawing/2014/main" xmlns="" id="{E652F5C2-0DD0-CCB2-4D55-2C62C28BE54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32" name="Picture 8" descr="Free vector airplane in air poster">
            <a:extLst>
              <a:ext uri="{FF2B5EF4-FFF2-40B4-BE49-F238E27FC236}">
                <a16:creationId xmlns:a16="http://schemas.microsoft.com/office/drawing/2014/main" xmlns="" id="{F4E58401-6AEA-F92A-0B45-488540E47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784" y="1571554"/>
            <a:ext cx="5227712" cy="392495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xmlns="" id="{1E23DE3A-E3D6-7101-DF82-C54DA5A5543E}"/>
              </a:ext>
            </a:extLst>
          </p:cNvPr>
          <p:cNvSpPr txBox="1"/>
          <p:nvPr/>
        </p:nvSpPr>
        <p:spPr>
          <a:xfrm>
            <a:off x="1717231" y="5548044"/>
            <a:ext cx="3513858" cy="937949"/>
          </a:xfrm>
          <a:prstGeom prst="rect">
            <a:avLst/>
          </a:prstGeom>
          <a:noFill/>
        </p:spPr>
        <p:txBody>
          <a:bodyPr wrap="square" rtlCol="0">
            <a:spAutoFit/>
          </a:bodyPr>
          <a:lstStyle>
            <a:defPPr>
              <a:defRPr lang="en-US"/>
            </a:defPPr>
            <a:lvl1pPr marR="0" lvl="0" indent="0" algn="ctr" fontAlgn="auto">
              <a:lnSpc>
                <a:spcPct val="120000"/>
              </a:lnSpc>
              <a:spcBef>
                <a:spcPts val="0"/>
              </a:spcBef>
              <a:spcAft>
                <a:spcPts val="0"/>
              </a:spcAft>
              <a:buClrTx/>
              <a:buSzTx/>
              <a:buFontTx/>
              <a:buNone/>
              <a:tabLst/>
              <a:defRPr kumimoji="0" sz="2400" b="0" i="0" u="none" strike="noStrike"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r>
              <a:rPr lang="vi-VN" dirty="0"/>
              <a:t>Máy bay đang chuyển động trên bầu trời</a:t>
            </a:r>
            <a:endParaRPr lang="en-US" dirty="0"/>
          </a:p>
        </p:txBody>
      </p:sp>
      <p:sp>
        <p:nvSpPr>
          <p:cNvPr id="4" name="Google Shape;1924;p44">
            <a:extLst>
              <a:ext uri="{FF2B5EF4-FFF2-40B4-BE49-F238E27FC236}">
                <a16:creationId xmlns:a16="http://schemas.microsoft.com/office/drawing/2014/main" xmlns="" id="{B040B521-6C06-0B13-54AB-F77012294695}"/>
              </a:ext>
            </a:extLst>
          </p:cNvPr>
          <p:cNvSpPr txBox="1">
            <a:spLocks/>
          </p:cNvSpPr>
          <p:nvPr/>
        </p:nvSpPr>
        <p:spPr>
          <a:xfrm>
            <a:off x="6169571" y="3206348"/>
            <a:ext cx="5454869" cy="183600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algn="just" defTabSz="1219170" fontAlgn="auto">
              <a:lnSpc>
                <a:spcPct val="15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algn="ctr">
              <a:lnSpc>
                <a:spcPct val="120000"/>
              </a:lnSpc>
            </a:pPr>
            <a:r>
              <a:rPr lang="en-US" sz="3200" dirty="0" err="1"/>
              <a:t>Máy</a:t>
            </a:r>
            <a:r>
              <a:rPr lang="en-US" sz="3200" dirty="0"/>
              <a:t> bay </a:t>
            </a:r>
            <a:r>
              <a:rPr lang="en-US" sz="3200" dirty="0" err="1"/>
              <a:t>có</a:t>
            </a:r>
            <a:r>
              <a:rPr lang="en-US" sz="3200" dirty="0"/>
              <a:t> </a:t>
            </a:r>
            <a:r>
              <a:rPr lang="en-US" sz="3200" dirty="0" err="1"/>
              <a:t>khối</a:t>
            </a:r>
            <a:r>
              <a:rPr lang="en-US" sz="3200" dirty="0"/>
              <a:t> </a:t>
            </a:r>
            <a:r>
              <a:rPr lang="en-US" sz="3200" dirty="0" err="1"/>
              <a:t>lượng</a:t>
            </a:r>
            <a:r>
              <a:rPr lang="en-US" sz="3200" dirty="0"/>
              <a:t> </a:t>
            </a:r>
            <a:r>
              <a:rPr lang="en-US" sz="3200" dirty="0" err="1"/>
              <a:t>và</a:t>
            </a:r>
            <a:r>
              <a:rPr lang="en-US" sz="3200" dirty="0"/>
              <a:t> </a:t>
            </a:r>
            <a:r>
              <a:rPr lang="en-US" sz="3200" dirty="0" err="1"/>
              <a:t>tốc</a:t>
            </a:r>
            <a:r>
              <a:rPr lang="en-US" sz="3200" dirty="0"/>
              <a:t> </a:t>
            </a:r>
            <a:r>
              <a:rPr lang="en-US" sz="3200" dirty="0" err="1"/>
              <a:t>độ</a:t>
            </a:r>
            <a:r>
              <a:rPr lang="en-US" sz="3200" dirty="0"/>
              <a:t> </a:t>
            </a:r>
            <a:r>
              <a:rPr lang="en-US" sz="3200" dirty="0" err="1"/>
              <a:t>lớn</a:t>
            </a:r>
            <a:r>
              <a:rPr lang="en-US" sz="3200" dirty="0"/>
              <a:t> </a:t>
            </a:r>
            <a:r>
              <a:rPr lang="en-US" sz="3200" dirty="0" err="1"/>
              <a:t>nhất</a:t>
            </a:r>
            <a:r>
              <a:rPr lang="en-US" sz="3200" dirty="0"/>
              <a:t> </a:t>
            </a:r>
            <a:r>
              <a:rPr lang="en-US" sz="3200" dirty="0" err="1"/>
              <a:t>nên</a:t>
            </a:r>
            <a:r>
              <a:rPr lang="en-US" sz="3200" dirty="0"/>
              <a:t> </a:t>
            </a:r>
            <a:r>
              <a:rPr lang="en-US" sz="3200" dirty="0" err="1"/>
              <a:t>có</a:t>
            </a:r>
            <a:r>
              <a:rPr lang="en-US" sz="3200" dirty="0"/>
              <a:t> </a:t>
            </a:r>
            <a:r>
              <a:rPr lang="en-US" sz="3200" dirty="0" err="1"/>
              <a:t>động</a:t>
            </a:r>
            <a:r>
              <a:rPr lang="en-US" sz="3200" dirty="0"/>
              <a:t> </a:t>
            </a:r>
            <a:r>
              <a:rPr lang="en-US" sz="3200" dirty="0" err="1"/>
              <a:t>năng</a:t>
            </a:r>
            <a:r>
              <a:rPr lang="en-US" sz="3200" dirty="0"/>
              <a:t> </a:t>
            </a:r>
            <a:r>
              <a:rPr lang="en-US" sz="3200" dirty="0" err="1"/>
              <a:t>lớn</a:t>
            </a:r>
            <a:r>
              <a:rPr lang="en-US" sz="3200" dirty="0"/>
              <a:t> </a:t>
            </a:r>
            <a:r>
              <a:rPr lang="en-US" sz="3200" dirty="0" err="1"/>
              <a:t>nhất</a:t>
            </a:r>
            <a:endParaRPr lang="en-US" sz="3200" dirty="0"/>
          </a:p>
        </p:txBody>
      </p:sp>
      <p:pic>
        <p:nvPicPr>
          <p:cNvPr id="5" name="Picture 4">
            <a:extLst>
              <a:ext uri="{FF2B5EF4-FFF2-40B4-BE49-F238E27FC236}">
                <a16:creationId xmlns:a16="http://schemas.microsoft.com/office/drawing/2014/main" xmlns="" id="{3A517571-4CC6-4394-41D8-B26B17696D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02608" y="1016860"/>
            <a:ext cx="2188796" cy="2188796"/>
          </a:xfrm>
          <a:prstGeom prst="rect">
            <a:avLst/>
          </a:prstGeom>
        </p:spPr>
      </p:pic>
    </p:spTree>
    <p:extLst>
      <p:ext uri="{BB962C8B-B14F-4D97-AF65-F5344CB8AC3E}">
        <p14:creationId xmlns:p14="http://schemas.microsoft.com/office/powerpoint/2010/main" val="16449692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67" name="Rectangle: Rounded Corners 66">
            <a:extLst>
              <a:ext uri="{FF2B5EF4-FFF2-40B4-BE49-F238E27FC236}">
                <a16:creationId xmlns:a16="http://schemas.microsoft.com/office/drawing/2014/main" xmlns="" id="{0B2625A9-7F96-4EA0-9D0B-70C4A3478DA4}"/>
              </a:ext>
            </a:extLst>
          </p:cNvPr>
          <p:cNvSpPr/>
          <p:nvPr/>
        </p:nvSpPr>
        <p:spPr>
          <a:xfrm>
            <a:off x="1019503" y="1682156"/>
            <a:ext cx="9636513" cy="4401534"/>
          </a:xfrm>
          <a:prstGeom prst="roundRect">
            <a:avLst/>
          </a:prstGeom>
          <a:solidFill>
            <a:srgbClr val="8BD2D0">
              <a:alpha val="6000"/>
            </a:srgbClr>
          </a:solidFill>
          <a:ln w="28575">
            <a:solidFill>
              <a:srgbClr val="00A19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DF2E9"/>
              </a:solidFill>
              <a:effectLst/>
              <a:uLnTx/>
              <a:uFillTx/>
              <a:latin typeface="Arial"/>
              <a:ea typeface="+mn-ea"/>
              <a:cs typeface="+mn-cs"/>
              <a:sym typeface="Arial"/>
            </a:endParaRPr>
          </a:p>
        </p:txBody>
      </p:sp>
      <p:sp>
        <p:nvSpPr>
          <p:cNvPr id="68" name="Google Shape;4602;p73">
            <a:extLst>
              <a:ext uri="{FF2B5EF4-FFF2-40B4-BE49-F238E27FC236}">
                <a16:creationId xmlns:a16="http://schemas.microsoft.com/office/drawing/2014/main" xmlns="" id="{0E175F99-F87B-46F2-95F6-36070FB9D309}"/>
              </a:ext>
            </a:extLst>
          </p:cNvPr>
          <p:cNvSpPr/>
          <p:nvPr/>
        </p:nvSpPr>
        <p:spPr>
          <a:xfrm rot="15954295">
            <a:off x="2786076" y="-619336"/>
            <a:ext cx="1016194" cy="4863743"/>
          </a:xfrm>
          <a:custGeom>
            <a:avLst/>
            <a:gdLst/>
            <a:ahLst/>
            <a:cxnLst/>
            <a:rect l="l" t="t" r="r" b="b"/>
            <a:pathLst>
              <a:path w="84173" h="122849" extrusionOk="0">
                <a:moveTo>
                  <a:pt x="45018" y="0"/>
                </a:moveTo>
                <a:cubicBezTo>
                  <a:pt x="40977" y="0"/>
                  <a:pt x="36964" y="461"/>
                  <a:pt x="33106" y="1467"/>
                </a:cubicBezTo>
                <a:cubicBezTo>
                  <a:pt x="27823" y="2876"/>
                  <a:pt x="22541" y="5341"/>
                  <a:pt x="18667" y="9215"/>
                </a:cubicBezTo>
                <a:cubicBezTo>
                  <a:pt x="14511" y="13301"/>
                  <a:pt x="13102" y="18865"/>
                  <a:pt x="13173" y="24570"/>
                </a:cubicBezTo>
                <a:cubicBezTo>
                  <a:pt x="13243" y="37531"/>
                  <a:pt x="17117" y="50139"/>
                  <a:pt x="16694" y="63099"/>
                </a:cubicBezTo>
                <a:cubicBezTo>
                  <a:pt x="16483" y="70425"/>
                  <a:pt x="14863" y="77539"/>
                  <a:pt x="10848" y="83667"/>
                </a:cubicBezTo>
                <a:cubicBezTo>
                  <a:pt x="7256" y="89302"/>
                  <a:pt x="2396" y="94233"/>
                  <a:pt x="1410" y="101135"/>
                </a:cubicBezTo>
                <a:cubicBezTo>
                  <a:pt x="1" y="111349"/>
                  <a:pt x="7045" y="121140"/>
                  <a:pt x="17047" y="121562"/>
                </a:cubicBezTo>
                <a:cubicBezTo>
                  <a:pt x="16789" y="122205"/>
                  <a:pt x="17295" y="122848"/>
                  <a:pt x="17921" y="122848"/>
                </a:cubicBezTo>
                <a:cubicBezTo>
                  <a:pt x="17981" y="122848"/>
                  <a:pt x="18042" y="122842"/>
                  <a:pt x="18103" y="122830"/>
                </a:cubicBezTo>
                <a:cubicBezTo>
                  <a:pt x="28810" y="120999"/>
                  <a:pt x="33036" y="108602"/>
                  <a:pt x="43390" y="105573"/>
                </a:cubicBezTo>
                <a:cubicBezTo>
                  <a:pt x="52899" y="102755"/>
                  <a:pt x="66564" y="104587"/>
                  <a:pt x="72339" y="94514"/>
                </a:cubicBezTo>
                <a:cubicBezTo>
                  <a:pt x="75086" y="89795"/>
                  <a:pt x="73607" y="84583"/>
                  <a:pt x="71846" y="79793"/>
                </a:cubicBezTo>
                <a:cubicBezTo>
                  <a:pt x="70719" y="76835"/>
                  <a:pt x="69452" y="73876"/>
                  <a:pt x="69099" y="70636"/>
                </a:cubicBezTo>
                <a:cubicBezTo>
                  <a:pt x="68888" y="67185"/>
                  <a:pt x="69452" y="63733"/>
                  <a:pt x="70790" y="60564"/>
                </a:cubicBezTo>
                <a:cubicBezTo>
                  <a:pt x="73044" y="54577"/>
                  <a:pt x="76918" y="49294"/>
                  <a:pt x="79665" y="43518"/>
                </a:cubicBezTo>
                <a:cubicBezTo>
                  <a:pt x="81989" y="38658"/>
                  <a:pt x="83398" y="33375"/>
                  <a:pt x="83821" y="28022"/>
                </a:cubicBezTo>
                <a:cubicBezTo>
                  <a:pt x="84173" y="22950"/>
                  <a:pt x="83187" y="17738"/>
                  <a:pt x="80299" y="13512"/>
                </a:cubicBezTo>
                <a:cubicBezTo>
                  <a:pt x="77340" y="9145"/>
                  <a:pt x="72762" y="6468"/>
                  <a:pt x="67902" y="4566"/>
                </a:cubicBezTo>
                <a:cubicBezTo>
                  <a:pt x="60791" y="1731"/>
                  <a:pt x="52853" y="0"/>
                  <a:pt x="45018" y="0"/>
                </a:cubicBezTo>
                <a:close/>
              </a:path>
            </a:pathLst>
          </a:custGeom>
          <a:solidFill>
            <a:srgbClr val="00A19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9" name="TextBox 68">
            <a:extLst>
              <a:ext uri="{FF2B5EF4-FFF2-40B4-BE49-F238E27FC236}">
                <a16:creationId xmlns:a16="http://schemas.microsoft.com/office/drawing/2014/main" xmlns="" id="{BCAFD906-078D-40A5-AB32-FF45700A8274}"/>
              </a:ext>
            </a:extLst>
          </p:cNvPr>
          <p:cNvSpPr txBox="1"/>
          <p:nvPr/>
        </p:nvSpPr>
        <p:spPr>
          <a:xfrm>
            <a:off x="984984" y="1581702"/>
            <a:ext cx="4451650"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err="1">
                <a:ln>
                  <a:noFill/>
                </a:ln>
                <a:solidFill>
                  <a:srgbClr val="FFF8E5"/>
                </a:solidFill>
                <a:effectLst/>
                <a:uLnTx/>
                <a:uFillTx/>
                <a:latin typeface="Merriweather" panose="00000500000000000000" pitchFamily="2" charset="-93"/>
                <a:ea typeface="+mn-ea"/>
                <a:cs typeface="Arial"/>
                <a:sym typeface="Arial"/>
              </a:rPr>
              <a:t>Biểu</a:t>
            </a:r>
            <a:r>
              <a:rPr kumimoji="0" lang="en-US" sz="2400" b="1" i="0" u="none" strike="noStrike" kern="0" cap="none" spc="0" normalizeH="0" noProof="0" dirty="0">
                <a:ln>
                  <a:noFill/>
                </a:ln>
                <a:solidFill>
                  <a:srgbClr val="FFF8E5"/>
                </a:solidFill>
                <a:effectLst/>
                <a:uLnTx/>
                <a:uFillTx/>
                <a:latin typeface="Merriweather" panose="00000500000000000000" pitchFamily="2" charset="-93"/>
                <a:ea typeface="+mn-ea"/>
                <a:cs typeface="Arial"/>
                <a:sym typeface="Arial"/>
              </a:rPr>
              <a:t> </a:t>
            </a:r>
            <a:r>
              <a:rPr kumimoji="0" lang="en-US" sz="2400" b="1" i="0" u="none" strike="noStrike" kern="0" cap="none" spc="0" normalizeH="0" noProof="0" dirty="0" err="1">
                <a:ln>
                  <a:noFill/>
                </a:ln>
                <a:solidFill>
                  <a:srgbClr val="FFF8E5"/>
                </a:solidFill>
                <a:effectLst/>
                <a:uLnTx/>
                <a:uFillTx/>
                <a:latin typeface="Merriweather" panose="00000500000000000000" pitchFamily="2" charset="-93"/>
                <a:ea typeface="+mn-ea"/>
                <a:cs typeface="Arial"/>
                <a:sym typeface="Arial"/>
              </a:rPr>
              <a:t>thức</a:t>
            </a:r>
            <a:r>
              <a:rPr kumimoji="0" lang="en-US" sz="2400" b="1" i="0" u="none" strike="noStrike" kern="0" cap="none" spc="0" normalizeH="0" noProof="0" dirty="0">
                <a:ln>
                  <a:noFill/>
                </a:ln>
                <a:solidFill>
                  <a:srgbClr val="FFF8E5"/>
                </a:solidFill>
                <a:effectLst/>
                <a:uLnTx/>
                <a:uFillTx/>
                <a:latin typeface="Merriweather" panose="00000500000000000000" pitchFamily="2" charset="-93"/>
                <a:ea typeface="+mn-ea"/>
                <a:cs typeface="Arial"/>
                <a:sym typeface="Arial"/>
              </a:rPr>
              <a:t> </a:t>
            </a:r>
            <a:r>
              <a:rPr kumimoji="0" lang="en-US" sz="2400" b="1" i="0" u="none" strike="noStrike" kern="0" cap="none" spc="0" normalizeH="0" noProof="0" dirty="0" err="1">
                <a:ln>
                  <a:noFill/>
                </a:ln>
                <a:solidFill>
                  <a:srgbClr val="FFF8E5"/>
                </a:solidFill>
                <a:effectLst/>
                <a:uLnTx/>
                <a:uFillTx/>
                <a:latin typeface="Merriweather" panose="00000500000000000000" pitchFamily="2" charset="-93"/>
                <a:ea typeface="+mn-ea"/>
                <a:cs typeface="Arial"/>
                <a:sym typeface="Arial"/>
              </a:rPr>
              <a:t>tính</a:t>
            </a:r>
            <a:r>
              <a:rPr kumimoji="0" lang="en-US" sz="2400" b="1" i="0" u="none" strike="noStrike" kern="0" cap="none" spc="0" normalizeH="0" noProof="0" dirty="0">
                <a:ln>
                  <a:noFill/>
                </a:ln>
                <a:solidFill>
                  <a:srgbClr val="FFF8E5"/>
                </a:solidFill>
                <a:effectLst/>
                <a:uLnTx/>
                <a:uFillTx/>
                <a:latin typeface="Merriweather" panose="00000500000000000000" pitchFamily="2" charset="-93"/>
                <a:ea typeface="+mn-ea"/>
                <a:cs typeface="Arial"/>
                <a:sym typeface="Arial"/>
              </a:rPr>
              <a:t> </a:t>
            </a:r>
            <a:r>
              <a:rPr kumimoji="0" lang="en-US" sz="2400" b="1" i="0" u="none" strike="noStrike" kern="0" cap="none" spc="0" normalizeH="0" noProof="0" dirty="0" err="1">
                <a:ln>
                  <a:noFill/>
                </a:ln>
                <a:solidFill>
                  <a:srgbClr val="FFF8E5"/>
                </a:solidFill>
                <a:effectLst/>
                <a:uLnTx/>
                <a:uFillTx/>
                <a:latin typeface="Merriweather" panose="00000500000000000000" pitchFamily="2" charset="-93"/>
                <a:ea typeface="+mn-ea"/>
                <a:cs typeface="Arial"/>
                <a:sym typeface="Arial"/>
              </a:rPr>
              <a:t>động</a:t>
            </a:r>
            <a:r>
              <a:rPr kumimoji="0" lang="en-US" sz="2400" b="1" i="0" u="none" strike="noStrike" kern="0" cap="none" spc="0" normalizeH="0" noProof="0" dirty="0">
                <a:ln>
                  <a:noFill/>
                </a:ln>
                <a:solidFill>
                  <a:srgbClr val="FFF8E5"/>
                </a:solidFill>
                <a:effectLst/>
                <a:uLnTx/>
                <a:uFillTx/>
                <a:latin typeface="Merriweather" panose="00000500000000000000" pitchFamily="2" charset="-93"/>
                <a:ea typeface="+mn-ea"/>
                <a:cs typeface="Arial"/>
                <a:sym typeface="Arial"/>
              </a:rPr>
              <a:t> </a:t>
            </a:r>
            <a:r>
              <a:rPr kumimoji="0" lang="en-US" sz="2400" b="1" i="0" u="none" strike="noStrike" kern="0" cap="none" spc="0" normalizeH="0" noProof="0" dirty="0" err="1">
                <a:ln>
                  <a:noFill/>
                </a:ln>
                <a:solidFill>
                  <a:srgbClr val="FFF8E5"/>
                </a:solidFill>
                <a:effectLst/>
                <a:uLnTx/>
                <a:uFillTx/>
                <a:latin typeface="Merriweather" panose="00000500000000000000" pitchFamily="2" charset="-93"/>
                <a:ea typeface="+mn-ea"/>
                <a:cs typeface="Arial"/>
                <a:sym typeface="Arial"/>
              </a:rPr>
              <a:t>năng</a:t>
            </a:r>
            <a:endParaRPr kumimoji="0" lang="en-US" sz="2400" b="1" i="0" u="none" strike="noStrike" kern="0" cap="none" spc="0" normalizeH="0" baseline="0" noProof="0" dirty="0">
              <a:ln>
                <a:noFill/>
              </a:ln>
              <a:solidFill>
                <a:srgbClr val="FFF8E5"/>
              </a:solidFill>
              <a:effectLst/>
              <a:uLnTx/>
              <a:uFillTx/>
              <a:latin typeface="Merriweather" panose="00000500000000000000" pitchFamily="2" charset="-93"/>
              <a:ea typeface="+mn-ea"/>
              <a:cs typeface="Arial"/>
              <a:sym typeface="Arial"/>
            </a:endParaRPr>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xmlns="" id="{4E6B2F02-0407-4432-B0A7-25C6DC0B9053}"/>
                  </a:ext>
                </a:extLst>
              </p:cNvPr>
              <p:cNvSpPr txBox="1"/>
              <p:nvPr/>
            </p:nvSpPr>
            <p:spPr>
              <a:xfrm>
                <a:off x="4610884" y="2593452"/>
                <a:ext cx="2692593" cy="1007263"/>
              </a:xfrm>
              <a:prstGeom prst="rect">
                <a:avLst/>
              </a:prstGeom>
              <a:noFill/>
            </p:spPr>
            <p:txBody>
              <a:bodyPr wrap="square"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lang="en-US" altLang="vi-VN" sz="3600" kern="0" dirty="0">
                    <a:solidFill>
                      <a:prstClr val="black">
                        <a:lumMod val="85000"/>
                        <a:lumOff val="15000"/>
                      </a:prstClr>
                    </a:solidFill>
                    <a:latin typeface="Arial" panose="020B0604020202020204" pitchFamily="34" charset="0"/>
                    <a:cs typeface="Arial" panose="020B0604020202020204" pitchFamily="34" charset="0"/>
                  </a:rPr>
                  <a:t>W</a:t>
                </a:r>
                <a:r>
                  <a:rPr lang="en-US" altLang="vi-VN" sz="3600" kern="0" baseline="-25000" dirty="0" err="1">
                    <a:solidFill>
                      <a:prstClr val="black">
                        <a:lumMod val="85000"/>
                        <a:lumOff val="15000"/>
                      </a:prstClr>
                    </a:solidFill>
                    <a:latin typeface="Arial" panose="020B0604020202020204" pitchFamily="34" charset="0"/>
                    <a:cs typeface="Arial" panose="020B0604020202020204" pitchFamily="34" charset="0"/>
                  </a:rPr>
                  <a:t>đ</a:t>
                </a:r>
                <a:r>
                  <a:rPr kumimoji="0" lang="en-US" altLang="vi-VN" sz="3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cs typeface="Arial" panose="020B0604020202020204" pitchFamily="34" charset="0"/>
                  </a:rPr>
                  <a:t> = </a:t>
                </a:r>
                <a14:m>
                  <m:oMath xmlns:m="http://schemas.openxmlformats.org/officeDocument/2006/math">
                    <m:f>
                      <m:fPr>
                        <m:ctrlPr>
                          <a:rPr kumimoji="0" lang="vi-VN" altLang="vi-VN" sz="3600" b="0" i="1" u="none" strike="noStrike" kern="1200" cap="none" spc="0" normalizeH="0" baseline="0" noProof="0" smtClean="0">
                            <a:ln>
                              <a:noFill/>
                            </a:ln>
                            <a:solidFill>
                              <a:prstClr val="black">
                                <a:lumMod val="85000"/>
                                <a:lumOff val="15000"/>
                              </a:prstClr>
                            </a:solidFill>
                            <a:effectLst/>
                            <a:uLnTx/>
                            <a:uFillTx/>
                            <a:latin typeface="Cambria Math" panose="02040503050406030204" pitchFamily="18" charset="0"/>
                            <a:cs typeface="#9Slide03 Arima Madurai Black" panose="00000A00000000000000" pitchFamily="2" charset="-93"/>
                          </a:rPr>
                        </m:ctrlPr>
                      </m:fPr>
                      <m:num>
                        <m:r>
                          <m:rPr>
                            <m:nor/>
                          </m:rPr>
                          <a:rPr kumimoji="0" lang="en-US" altLang="vi-VN" sz="3600" b="0" i="0" u="none" strike="noStrike" kern="1200" cap="none" spc="0" normalizeH="0" baseline="0" noProof="0" dirty="0" smtClean="0">
                            <a:ln>
                              <a:noFill/>
                            </a:ln>
                            <a:solidFill>
                              <a:prstClr val="black">
                                <a:lumMod val="85000"/>
                                <a:lumOff val="15000"/>
                              </a:prstClr>
                            </a:solidFill>
                            <a:effectLst/>
                            <a:uLnTx/>
                            <a:uFillTx/>
                            <a:latin typeface="Arial" panose="020B0604020202020204" pitchFamily="34" charset="0"/>
                            <a:cs typeface="Arial" panose="020B0604020202020204" pitchFamily="34" charset="0"/>
                          </a:rPr>
                          <m:t>1</m:t>
                        </m:r>
                      </m:num>
                      <m:den>
                        <m:r>
                          <m:rPr>
                            <m:nor/>
                          </m:rPr>
                          <a:rPr kumimoji="0" lang="en-US" altLang="vi-VN" sz="3600" b="0" i="0" u="none" strike="noStrike" kern="1200" cap="none" spc="0" normalizeH="0" baseline="0" noProof="0" dirty="0" smtClean="0">
                            <a:ln>
                              <a:noFill/>
                            </a:ln>
                            <a:solidFill>
                              <a:prstClr val="black">
                                <a:lumMod val="85000"/>
                                <a:lumOff val="15000"/>
                              </a:prstClr>
                            </a:solidFill>
                            <a:effectLst/>
                            <a:uLnTx/>
                            <a:uFillTx/>
                            <a:latin typeface="Arial" panose="020B0604020202020204" pitchFamily="34" charset="0"/>
                            <a:cs typeface="Arial" panose="020B0604020202020204" pitchFamily="34" charset="0"/>
                          </a:rPr>
                          <m:t>2</m:t>
                        </m:r>
                      </m:den>
                    </m:f>
                    <m:r>
                      <a:rPr kumimoji="0" lang="en-US" altLang="vi-VN" sz="3600" b="0" i="0" u="none" strike="noStrike" kern="1200" cap="none" spc="0" normalizeH="0" baseline="0" noProof="0" dirty="0" smtClean="0">
                        <a:ln>
                          <a:noFill/>
                        </a:ln>
                        <a:solidFill>
                          <a:prstClr val="black">
                            <a:lumMod val="85000"/>
                            <a:lumOff val="15000"/>
                          </a:prstClr>
                        </a:solidFill>
                        <a:effectLst/>
                        <a:uLnTx/>
                        <a:uFillTx/>
                        <a:latin typeface="Cambria Math" panose="02040503050406030204" pitchFamily="18" charset="0"/>
                        <a:cs typeface="Arial" panose="020B0604020202020204" pitchFamily="34" charset="0"/>
                      </a:rPr>
                      <m:t> </m:t>
                    </m:r>
                  </m:oMath>
                </a14:m>
                <a:r>
                  <a:rPr kumimoji="0" lang="en-US" sz="36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cs typeface="Arial" panose="020B0604020202020204" pitchFamily="34" charset="0"/>
                    <a:sym typeface="Arial"/>
                  </a:rPr>
                  <a:t>mv</a:t>
                </a:r>
                <a:r>
                  <a:rPr kumimoji="0" lang="en-US" sz="3600" b="0" i="0" u="none" strike="noStrike" kern="0" cap="none" spc="0" normalizeH="0" baseline="30000" noProof="0" dirty="0">
                    <a:ln>
                      <a:noFill/>
                    </a:ln>
                    <a:solidFill>
                      <a:prstClr val="black">
                        <a:lumMod val="85000"/>
                        <a:lumOff val="15000"/>
                      </a:prstClr>
                    </a:solidFill>
                    <a:effectLst/>
                    <a:uLnTx/>
                    <a:uFillTx/>
                    <a:latin typeface="Arial" panose="020B0604020202020204" pitchFamily="34" charset="0"/>
                    <a:cs typeface="Arial" panose="020B0604020202020204" pitchFamily="34" charset="0"/>
                    <a:sym typeface="Arial"/>
                  </a:rPr>
                  <a:t>2</a:t>
                </a:r>
              </a:p>
            </p:txBody>
          </p:sp>
        </mc:Choice>
        <mc:Fallback xmlns="">
          <p:sp>
            <p:nvSpPr>
              <p:cNvPr id="70" name="TextBox 69">
                <a:extLst>
                  <a:ext uri="{FF2B5EF4-FFF2-40B4-BE49-F238E27FC236}">
                    <a16:creationId xmlns:a16="http://schemas.microsoft.com/office/drawing/2014/main" id="{4E6B2F02-0407-4432-B0A7-25C6DC0B9053}"/>
                  </a:ext>
                </a:extLst>
              </p:cNvPr>
              <p:cNvSpPr txBox="1">
                <a:spLocks noRot="1" noChangeAspect="1" noMove="1" noResize="1" noEditPoints="1" noAdjustHandles="1" noChangeArrowheads="1" noChangeShapeType="1" noTextEdit="1"/>
              </p:cNvSpPr>
              <p:nvPr/>
            </p:nvSpPr>
            <p:spPr>
              <a:xfrm>
                <a:off x="4610884" y="2593452"/>
                <a:ext cx="2692593" cy="1007263"/>
              </a:xfrm>
              <a:prstGeom prst="rect">
                <a:avLst/>
              </a:prstGeom>
              <a:blipFill>
                <a:blip r:embed="rId2"/>
                <a:stretch>
                  <a:fillRect l="-2262" b="-7831"/>
                </a:stretch>
              </a:blipFill>
            </p:spPr>
            <p:txBody>
              <a:bodyPr/>
              <a:lstStyle/>
              <a:p>
                <a:r>
                  <a:rPr lang="en-US">
                    <a:noFill/>
                  </a:rPr>
                  <a:t> </a:t>
                </a:r>
              </a:p>
            </p:txBody>
          </p:sp>
        </mc:Fallback>
      </mc:AlternateContent>
      <p:sp>
        <p:nvSpPr>
          <p:cNvPr id="77" name="TextBox 76">
            <a:extLst>
              <a:ext uri="{FF2B5EF4-FFF2-40B4-BE49-F238E27FC236}">
                <a16:creationId xmlns:a16="http://schemas.microsoft.com/office/drawing/2014/main" xmlns="" id="{83C0D34F-9913-460F-A608-7C542D301205}"/>
              </a:ext>
            </a:extLst>
          </p:cNvPr>
          <p:cNvSpPr txBox="1"/>
          <p:nvPr/>
        </p:nvSpPr>
        <p:spPr>
          <a:xfrm>
            <a:off x="1390042" y="3865467"/>
            <a:ext cx="5389130" cy="658835"/>
          </a:xfrm>
          <a:prstGeom prst="rect">
            <a:avLst/>
          </a:prstGeom>
          <a:noFill/>
        </p:spPr>
        <p:txBody>
          <a:bodyPr wrap="square" rtlCol="0">
            <a:spAutoFit/>
          </a:bodyPr>
          <a:lstStyle>
            <a:defPPr>
              <a:defRPr lang="en-US"/>
            </a:defPPr>
            <a:lvl1pPr marR="0" lvl="0" indent="0" algn="ctr" defTabSz="1219170" fontAlgn="auto">
              <a:lnSpc>
                <a:spcPct val="150000"/>
              </a:lnSpc>
              <a:spcBef>
                <a:spcPts val="0"/>
              </a:spcBef>
              <a:spcAft>
                <a:spcPts val="0"/>
              </a:spcAft>
              <a:buClr>
                <a:srgbClr val="000000"/>
              </a:buClr>
              <a:buSzTx/>
              <a:buFontTx/>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algn="l"/>
            <a:r>
              <a:rPr lang="vi-VN" dirty="0"/>
              <a:t>m</a:t>
            </a:r>
            <a:r>
              <a:rPr lang="en-US" dirty="0"/>
              <a:t>: </a:t>
            </a:r>
            <a:r>
              <a:rPr lang="vi-VN" dirty="0"/>
              <a:t>khối lượng của vật</a:t>
            </a:r>
            <a:r>
              <a:rPr lang="en-US" dirty="0"/>
              <a:t> </a:t>
            </a:r>
            <a:r>
              <a:rPr lang="en-US" altLang="vi-VN" dirty="0"/>
              <a:t>(kg)</a:t>
            </a:r>
            <a:endParaRPr lang="en-US" dirty="0">
              <a:sym typeface="Arial"/>
            </a:endParaRPr>
          </a:p>
        </p:txBody>
      </p:sp>
      <p:pic>
        <p:nvPicPr>
          <p:cNvPr id="2" name="Picture 1">
            <a:extLst>
              <a:ext uri="{FF2B5EF4-FFF2-40B4-BE49-F238E27FC236}">
                <a16:creationId xmlns:a16="http://schemas.microsoft.com/office/drawing/2014/main" xmlns="" id="{82179D59-F983-3CB8-7EB3-F197AF65D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1501" y="2939332"/>
            <a:ext cx="2692593" cy="6130456"/>
          </a:xfrm>
          <a:prstGeom prst="rect">
            <a:avLst/>
          </a:prstGeom>
        </p:spPr>
      </p:pic>
      <p:sp>
        <p:nvSpPr>
          <p:cNvPr id="14" name="TextBox 13">
            <a:extLst>
              <a:ext uri="{FF2B5EF4-FFF2-40B4-BE49-F238E27FC236}">
                <a16:creationId xmlns:a16="http://schemas.microsoft.com/office/drawing/2014/main" xmlns="" id="{C5E79DB0-FCBF-BB5D-CC78-F38B6A09D4F5}"/>
              </a:ext>
            </a:extLst>
          </p:cNvPr>
          <p:cNvSpPr txBox="1"/>
          <p:nvPr/>
        </p:nvSpPr>
        <p:spPr>
          <a:xfrm>
            <a:off x="1469008" y="634786"/>
            <a:ext cx="303958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2C74"/>
                </a:solidFill>
                <a:latin typeface="Fira Sans Condensed Medium" panose="020B0603050000020004" pitchFamily="34" charset="0"/>
              </a:rPr>
              <a:t>I. </a:t>
            </a:r>
            <a:r>
              <a:rPr lang="en-US" sz="3200" dirty="0" err="1">
                <a:solidFill>
                  <a:srgbClr val="002C74"/>
                </a:solidFill>
                <a:latin typeface="Fira Sans Condensed Medium" panose="020B0603050000020004" pitchFamily="34" charset="0"/>
              </a:rPr>
              <a:t>Động</a:t>
            </a:r>
            <a:r>
              <a:rPr lang="en-US" sz="3200" dirty="0">
                <a:solidFill>
                  <a:srgbClr val="002C74"/>
                </a:solidFill>
                <a:latin typeface="Fira Sans Condensed Medium" panose="020B0603050000020004" pitchFamily="34" charset="0"/>
              </a:rPr>
              <a:t> </a:t>
            </a:r>
            <a:r>
              <a:rPr lang="en-US" sz="3200" dirty="0" err="1">
                <a:solidFill>
                  <a:srgbClr val="002C74"/>
                </a:solidFill>
                <a:latin typeface="Fira Sans Condensed Medium" panose="020B0603050000020004" pitchFamily="34" charset="0"/>
              </a:rPr>
              <a:t>Năng</a:t>
            </a:r>
            <a:endParaRPr kumimoji="0" lang="en-US" sz="32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71" name="Group 70">
            <a:extLst>
              <a:ext uri="{FF2B5EF4-FFF2-40B4-BE49-F238E27FC236}">
                <a16:creationId xmlns:a16="http://schemas.microsoft.com/office/drawing/2014/main" xmlns="" id="{0D213286-56AA-D621-1EC2-FE1A2C8886DC}"/>
              </a:ext>
            </a:extLst>
          </p:cNvPr>
          <p:cNvGrpSpPr/>
          <p:nvPr/>
        </p:nvGrpSpPr>
        <p:grpSpPr>
          <a:xfrm>
            <a:off x="530940" y="401633"/>
            <a:ext cx="908087" cy="865902"/>
            <a:chOff x="526953" y="97897"/>
            <a:chExt cx="2383847" cy="2273106"/>
          </a:xfrm>
        </p:grpSpPr>
        <p:sp>
          <p:nvSpPr>
            <p:cNvPr id="72" name="Google Shape;3016;p59">
              <a:extLst>
                <a:ext uri="{FF2B5EF4-FFF2-40B4-BE49-F238E27FC236}">
                  <a16:creationId xmlns:a16="http://schemas.microsoft.com/office/drawing/2014/main" xmlns="" id="{23854482-66A1-637E-6471-78702F024C7B}"/>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3" name="Picture 4" descr="Kinetic energy ">
              <a:extLst>
                <a:ext uri="{FF2B5EF4-FFF2-40B4-BE49-F238E27FC236}">
                  <a16:creationId xmlns:a16="http://schemas.microsoft.com/office/drawing/2014/main" xmlns="" id="{62C9FCA9-E4B3-93C1-A6A3-C7394933D7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
        <p:nvSpPr>
          <p:cNvPr id="76" name="Rectangle 7">
            <a:extLst>
              <a:ext uri="{FF2B5EF4-FFF2-40B4-BE49-F238E27FC236}">
                <a16:creationId xmlns:a16="http://schemas.microsoft.com/office/drawing/2014/main" xmlns="" id="{80EC7F82-2A87-1801-BC37-E86F6D3E6AE5}"/>
              </a:ext>
            </a:extLst>
          </p:cNvPr>
          <p:cNvSpPr>
            <a:spLocks noChangeArrowheads="1"/>
          </p:cNvSpPr>
          <p:nvPr/>
        </p:nvSpPr>
        <p:spPr bwMode="auto">
          <a:xfrm>
            <a:off x="4508591" y="2406063"/>
            <a:ext cx="2897181" cy="1409700"/>
          </a:xfrm>
          <a:prstGeom prst="rect">
            <a:avLst/>
          </a:prstGeom>
          <a:noFill/>
          <a:ln w="57150" cmpd="thinThick">
            <a:solidFill>
              <a:srgbClr val="D35C27"/>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x-none" altLang="x-none" sz="2000" b="0" i="0" u="none" strike="noStrike" kern="1200" cap="none" spc="0" normalizeH="0" baseline="0" noProof="0" dirty="0">
              <a:ln>
                <a:noFill/>
              </a:ln>
              <a:solidFill>
                <a:prstClr val="black">
                  <a:lumMod val="85000"/>
                  <a:lumOff val="15000"/>
                </a:prstClr>
              </a:solidFill>
              <a:effectLst/>
              <a:uLnTx/>
              <a:uFillTx/>
              <a:ea typeface="+mn-ea"/>
              <a:cs typeface="Arial" panose="020B0604020202020204" pitchFamily="34" charset="0"/>
            </a:endParaRPr>
          </a:p>
        </p:txBody>
      </p:sp>
      <p:sp>
        <p:nvSpPr>
          <p:cNvPr id="90" name="TextBox 89">
            <a:extLst>
              <a:ext uri="{FF2B5EF4-FFF2-40B4-BE49-F238E27FC236}">
                <a16:creationId xmlns:a16="http://schemas.microsoft.com/office/drawing/2014/main" xmlns="" id="{DEF7ABEA-2327-2D76-677C-D3986151F569}"/>
              </a:ext>
            </a:extLst>
          </p:cNvPr>
          <p:cNvSpPr txBox="1"/>
          <p:nvPr/>
        </p:nvSpPr>
        <p:spPr>
          <a:xfrm>
            <a:off x="1390042" y="4540832"/>
            <a:ext cx="5389130" cy="658835"/>
          </a:xfrm>
          <a:prstGeom prst="rect">
            <a:avLst/>
          </a:prstGeom>
          <a:noFill/>
        </p:spPr>
        <p:txBody>
          <a:bodyPr wrap="square" rtlCol="0">
            <a:spAutoFit/>
          </a:bodyPr>
          <a:lstStyle>
            <a:defPPr>
              <a:defRPr lang="en-US"/>
            </a:defPPr>
            <a:lvl1pPr marR="0" lvl="0" indent="0" algn="ctr" defTabSz="1219170" fontAlgn="auto">
              <a:lnSpc>
                <a:spcPct val="150000"/>
              </a:lnSpc>
              <a:spcBef>
                <a:spcPts val="0"/>
              </a:spcBef>
              <a:spcAft>
                <a:spcPts val="0"/>
              </a:spcAft>
              <a:buClr>
                <a:srgbClr val="000000"/>
              </a:buClr>
              <a:buSzTx/>
              <a:buFontTx/>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algn="l"/>
            <a:r>
              <a:rPr lang="en-US" dirty="0"/>
              <a:t>v: </a:t>
            </a:r>
            <a:r>
              <a:rPr lang="en-US" dirty="0" err="1"/>
              <a:t>tốc</a:t>
            </a:r>
            <a:r>
              <a:rPr lang="en-US" dirty="0"/>
              <a:t> </a:t>
            </a:r>
            <a:r>
              <a:rPr lang="en-US" dirty="0" err="1"/>
              <a:t>độ</a:t>
            </a:r>
            <a:r>
              <a:rPr lang="en-US" dirty="0"/>
              <a:t> </a:t>
            </a:r>
            <a:r>
              <a:rPr lang="vi-VN" dirty="0"/>
              <a:t>của vật</a:t>
            </a:r>
            <a:r>
              <a:rPr lang="en-US" dirty="0"/>
              <a:t> </a:t>
            </a:r>
            <a:r>
              <a:rPr lang="en-US" altLang="vi-VN" dirty="0"/>
              <a:t>(m/s)</a:t>
            </a:r>
            <a:endParaRPr lang="en-US" dirty="0">
              <a:sym typeface="Arial"/>
            </a:endParaRPr>
          </a:p>
        </p:txBody>
      </p:sp>
      <p:sp>
        <p:nvSpPr>
          <p:cNvPr id="91" name="TextBox 90">
            <a:extLst>
              <a:ext uri="{FF2B5EF4-FFF2-40B4-BE49-F238E27FC236}">
                <a16:creationId xmlns:a16="http://schemas.microsoft.com/office/drawing/2014/main" xmlns="" id="{B14C1084-2961-FEFC-0473-B411961CC254}"/>
              </a:ext>
            </a:extLst>
          </p:cNvPr>
          <p:cNvSpPr txBox="1"/>
          <p:nvPr/>
        </p:nvSpPr>
        <p:spPr>
          <a:xfrm>
            <a:off x="1390042" y="5216197"/>
            <a:ext cx="5389130" cy="658835"/>
          </a:xfrm>
          <a:prstGeom prst="rect">
            <a:avLst/>
          </a:prstGeom>
          <a:noFill/>
        </p:spPr>
        <p:txBody>
          <a:bodyPr wrap="square" rtlCol="0">
            <a:spAutoFit/>
          </a:bodyPr>
          <a:lstStyle>
            <a:defPPr>
              <a:defRPr lang="en-US"/>
            </a:defPPr>
            <a:lvl1pPr marR="0" lvl="0" indent="0" algn="ctr" defTabSz="1219170" fontAlgn="auto">
              <a:lnSpc>
                <a:spcPct val="150000"/>
              </a:lnSpc>
              <a:spcBef>
                <a:spcPts val="0"/>
              </a:spcBef>
              <a:spcAft>
                <a:spcPts val="0"/>
              </a:spcAft>
              <a:buClr>
                <a:srgbClr val="000000"/>
              </a:buClr>
              <a:buSzTx/>
              <a:buFontTx/>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algn="l"/>
            <a:r>
              <a:rPr lang="en-US" dirty="0" err="1"/>
              <a:t>W</a:t>
            </a:r>
            <a:r>
              <a:rPr lang="en-US" baseline="-25000" dirty="0" err="1"/>
              <a:t>đ</a:t>
            </a:r>
            <a:r>
              <a:rPr lang="en-US" dirty="0"/>
              <a:t>: </a:t>
            </a:r>
            <a:r>
              <a:rPr lang="en-US" dirty="0" err="1"/>
              <a:t>động</a:t>
            </a:r>
            <a:r>
              <a:rPr lang="en-US" dirty="0"/>
              <a:t> </a:t>
            </a:r>
            <a:r>
              <a:rPr lang="en-US" dirty="0" err="1"/>
              <a:t>năng</a:t>
            </a:r>
            <a:r>
              <a:rPr lang="en-US" dirty="0"/>
              <a:t> </a:t>
            </a:r>
            <a:r>
              <a:rPr lang="vi-VN" dirty="0"/>
              <a:t>của vật</a:t>
            </a:r>
            <a:r>
              <a:rPr lang="en-US" dirty="0"/>
              <a:t> </a:t>
            </a:r>
            <a:r>
              <a:rPr lang="en-US" altLang="vi-VN" dirty="0"/>
              <a:t>(J)</a:t>
            </a:r>
            <a:endParaRPr lang="en-US" dirty="0">
              <a:sym typeface="Arial"/>
            </a:endParaRPr>
          </a:p>
        </p:txBody>
      </p:sp>
    </p:spTree>
    <p:extLst>
      <p:ext uri="{BB962C8B-B14F-4D97-AF65-F5344CB8AC3E}">
        <p14:creationId xmlns:p14="http://schemas.microsoft.com/office/powerpoint/2010/main" val="40146690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8"/>
                                        </p:tgtEl>
                                        <p:attrNameLst>
                                          <p:attrName>style.visibility</p:attrName>
                                        </p:attrNameLst>
                                      </p:cBhvr>
                                      <p:to>
                                        <p:strVal val="visible"/>
                                      </p:to>
                                    </p:set>
                                    <p:animEffect transition="in" filter="wipe(left)">
                                      <p:cBhvr>
                                        <p:cTn id="10" dur="500"/>
                                        <p:tgtEl>
                                          <p:spTgt spid="68"/>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checkerboard(across)">
                                      <p:cBhvr>
                                        <p:cTn id="21" dur="500"/>
                                        <p:tgtEl>
                                          <p:spTgt spid="76"/>
                                        </p:tgtEl>
                                      </p:cBhvr>
                                    </p:animEffect>
                                  </p:childTnLst>
                                </p:cTn>
                              </p:par>
                              <p:par>
                                <p:cTn id="22" presetID="22" presetClass="entr" presetSubtype="8" fill="hold" grpId="0" nodeType="withEffect">
                                  <p:stCondLst>
                                    <p:cond delay="0"/>
                                  </p:stCondLst>
                                  <p:iterate type="lt">
                                    <p:tmPct val="5000"/>
                                  </p:iterate>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iterate type="lt">
                                    <p:tmPct val="5000"/>
                                  </p:iterate>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iterate type="lt">
                                    <p:tmPct val="5000"/>
                                  </p:iterate>
                                  <p:childTnLst>
                                    <p:set>
                                      <p:cBhvr>
                                        <p:cTn id="33" dur="1" fill="hold">
                                          <p:stCondLst>
                                            <p:cond delay="0"/>
                                          </p:stCondLst>
                                        </p:cTn>
                                        <p:tgtEl>
                                          <p:spTgt spid="90"/>
                                        </p:tgtEl>
                                        <p:attrNameLst>
                                          <p:attrName>style.visibility</p:attrName>
                                        </p:attrNameLst>
                                      </p:cBhvr>
                                      <p:to>
                                        <p:strVal val="visible"/>
                                      </p:to>
                                    </p:set>
                                    <p:animEffect transition="in" filter="wipe(left)">
                                      <p:cBhvr>
                                        <p:cTn id="34" dur="500"/>
                                        <p:tgtEl>
                                          <p:spTgt spid="9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iterate type="lt">
                                    <p:tmPct val="5000"/>
                                  </p:iterate>
                                  <p:childTnLst>
                                    <p:set>
                                      <p:cBhvr>
                                        <p:cTn id="38" dur="1" fill="hold">
                                          <p:stCondLst>
                                            <p:cond delay="0"/>
                                          </p:stCondLst>
                                        </p:cTn>
                                        <p:tgtEl>
                                          <p:spTgt spid="91"/>
                                        </p:tgtEl>
                                        <p:attrNameLst>
                                          <p:attrName>style.visibility</p:attrName>
                                        </p:attrNameLst>
                                      </p:cBhvr>
                                      <p:to>
                                        <p:strVal val="visible"/>
                                      </p:to>
                                    </p:set>
                                    <p:animEffect transition="in" filter="wipe(left)">
                                      <p:cBhvr>
                                        <p:cTn id="39"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p:bldP spid="70" grpId="0"/>
      <p:bldP spid="77" grpId="0"/>
      <p:bldP spid="76" grpId="0" animBg="1"/>
      <p:bldP spid="90" grpId="0"/>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pic>
        <p:nvPicPr>
          <p:cNvPr id="158" name="Picture 157">
            <a:extLst>
              <a:ext uri="{FF2B5EF4-FFF2-40B4-BE49-F238E27FC236}">
                <a16:creationId xmlns:a16="http://schemas.microsoft.com/office/drawing/2014/main" xmlns="" id="{6B059CC3-EBB3-74BA-0BE4-FB79D1C19C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889" b="21270"/>
          <a:stretch/>
        </p:blipFill>
        <p:spPr>
          <a:xfrm>
            <a:off x="8716178" y="4616354"/>
            <a:ext cx="3065920" cy="1834685"/>
          </a:xfrm>
          <a:prstGeom prst="rect">
            <a:avLst/>
          </a:prstGeom>
        </p:spPr>
      </p:pic>
      <p:sp>
        <p:nvSpPr>
          <p:cNvPr id="8" name="Rectangle 7">
            <a:extLst>
              <a:ext uri="{FF2B5EF4-FFF2-40B4-BE49-F238E27FC236}">
                <a16:creationId xmlns:a16="http://schemas.microsoft.com/office/drawing/2014/main" xmlns="" id="{060674DC-AAD7-C826-B9BC-40D65EBD7F07}"/>
              </a:ext>
            </a:extLst>
          </p:cNvPr>
          <p:cNvSpPr/>
          <p:nvPr/>
        </p:nvSpPr>
        <p:spPr>
          <a:xfrm>
            <a:off x="333360" y="1324303"/>
            <a:ext cx="11448738" cy="5160580"/>
          </a:xfrm>
          <a:prstGeom prst="rect">
            <a:avLst/>
          </a:prstGeom>
          <a:noFill/>
          <a:ln w="2857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BCCBA88F-9167-000A-2E0B-1D413F871282}"/>
              </a:ext>
            </a:extLst>
          </p:cNvPr>
          <p:cNvSpPr txBox="1"/>
          <p:nvPr/>
        </p:nvSpPr>
        <p:spPr>
          <a:xfrm>
            <a:off x="613397" y="263363"/>
            <a:ext cx="238298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02C74"/>
                </a:solidFill>
                <a:latin typeface="Fira Sans Condensed Medium" panose="020B0603050000020004" pitchFamily="34" charset="0"/>
              </a:rPr>
              <a:t>I. </a:t>
            </a:r>
            <a:r>
              <a:rPr lang="en-US" sz="2600" dirty="0" err="1">
                <a:solidFill>
                  <a:srgbClr val="002C74"/>
                </a:solidFill>
                <a:latin typeface="Fira Sans Condensed Medium" panose="020B0603050000020004" pitchFamily="34" charset="0"/>
              </a:rPr>
              <a:t>Động</a:t>
            </a:r>
            <a:r>
              <a:rPr lang="en-US" sz="2600" dirty="0">
                <a:solidFill>
                  <a:srgbClr val="002C74"/>
                </a:solidFill>
                <a:latin typeface="Fira Sans Condensed Medium" panose="020B0603050000020004" pitchFamily="34" charset="0"/>
              </a:rPr>
              <a:t> </a:t>
            </a:r>
            <a:r>
              <a:rPr lang="en-US" sz="2600" dirty="0" err="1">
                <a:solidFill>
                  <a:srgbClr val="002C74"/>
                </a:solidFill>
                <a:latin typeface="Fira Sans Condensed Medium" panose="020B0603050000020004" pitchFamily="34" charset="0"/>
              </a:rPr>
              <a:t>Năng</a:t>
            </a:r>
            <a:endParaRPr kumimoji="0" lang="en-US" sz="2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4" name="Group 3">
            <a:extLst>
              <a:ext uri="{FF2B5EF4-FFF2-40B4-BE49-F238E27FC236}">
                <a16:creationId xmlns:a16="http://schemas.microsoft.com/office/drawing/2014/main" xmlns="" id="{28E6DEF6-944A-445B-0FB7-260CE2CAD9AE}"/>
              </a:ext>
            </a:extLst>
          </p:cNvPr>
          <p:cNvGrpSpPr/>
          <p:nvPr/>
        </p:nvGrpSpPr>
        <p:grpSpPr>
          <a:xfrm>
            <a:off x="258240" y="180193"/>
            <a:ext cx="598943" cy="571119"/>
            <a:chOff x="526953" y="97897"/>
            <a:chExt cx="2383847" cy="2273106"/>
          </a:xfrm>
        </p:grpSpPr>
        <p:sp>
          <p:nvSpPr>
            <p:cNvPr id="5" name="Google Shape;3016;p59">
              <a:extLst>
                <a:ext uri="{FF2B5EF4-FFF2-40B4-BE49-F238E27FC236}">
                  <a16:creationId xmlns:a16="http://schemas.microsoft.com/office/drawing/2014/main" xmlns="" id="{6CD0B8C5-1D7D-2B0D-C7AB-A3BB7B086570}"/>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4" descr="Kinetic energy ">
              <a:extLst>
                <a:ext uri="{FF2B5EF4-FFF2-40B4-BE49-F238E27FC236}">
                  <a16:creationId xmlns:a16="http://schemas.microsoft.com/office/drawing/2014/main" xmlns="" id="{FB7C3D74-3F15-5BE3-D3FF-775210662E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xmlns="" id="{148DCEED-59BA-BAC9-A00B-E734F245585F}"/>
              </a:ext>
            </a:extLst>
          </p:cNvPr>
          <p:cNvSpPr/>
          <p:nvPr/>
        </p:nvSpPr>
        <p:spPr>
          <a:xfrm>
            <a:off x="4682358" y="1093076"/>
            <a:ext cx="2827283" cy="523220"/>
          </a:xfrm>
          <a:prstGeom prst="rect">
            <a:avLst/>
          </a:prstGeom>
          <a:solidFill>
            <a:srgbClr val="D35C27"/>
          </a:solidFill>
        </p:spPr>
        <p:txBody>
          <a:bodyPr wrap="square" rtlCol="0">
            <a:spAutoFit/>
          </a:bodyPr>
          <a:lstStyle/>
          <a:p>
            <a:pPr algn="ctr"/>
            <a:r>
              <a:rPr lang="en-US" sz="2800" b="1" dirty="0">
                <a:solidFill>
                  <a:schemeClr val="bg1"/>
                </a:solidFill>
                <a:latin typeface="Fira Sans Condensed Medium" panose="020B0603050000020004" pitchFamily="34" charset="0"/>
              </a:rPr>
              <a:t>PHIẾU HỌC TẬP 1</a:t>
            </a:r>
          </a:p>
        </p:txBody>
      </p:sp>
      <p:sp>
        <p:nvSpPr>
          <p:cNvPr id="9" name="Oval 8">
            <a:extLst>
              <a:ext uri="{FF2B5EF4-FFF2-40B4-BE49-F238E27FC236}">
                <a16:creationId xmlns:a16="http://schemas.microsoft.com/office/drawing/2014/main" xmlns="" id="{2FDA7742-3C88-5020-C001-36E7515C8657}"/>
              </a:ext>
            </a:extLst>
          </p:cNvPr>
          <p:cNvSpPr/>
          <p:nvPr/>
        </p:nvSpPr>
        <p:spPr>
          <a:xfrm>
            <a:off x="613397" y="1982200"/>
            <a:ext cx="580697" cy="580697"/>
          </a:xfrm>
          <a:prstGeom prst="ellipse">
            <a:avLst/>
          </a:prstGeom>
          <a:solidFill>
            <a:srgbClr val="D35C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Black" panose="020B0A04020102020204" pitchFamily="34" charset="0"/>
              </a:rPr>
              <a:t>1</a:t>
            </a:r>
          </a:p>
        </p:txBody>
      </p:sp>
      <p:sp>
        <p:nvSpPr>
          <p:cNvPr id="10" name="TextBox 9">
            <a:extLst>
              <a:ext uri="{FF2B5EF4-FFF2-40B4-BE49-F238E27FC236}">
                <a16:creationId xmlns:a16="http://schemas.microsoft.com/office/drawing/2014/main" xmlns="" id="{EC5D0BD0-5763-FF25-4BDF-23B4EAB87CE8}"/>
              </a:ext>
            </a:extLst>
          </p:cNvPr>
          <p:cNvSpPr txBox="1"/>
          <p:nvPr/>
        </p:nvSpPr>
        <p:spPr>
          <a:xfrm>
            <a:off x="1267666" y="1779475"/>
            <a:ext cx="7319285" cy="107895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vi-VN" dirty="0"/>
              <a:t>Động năng của một xe ô tô thay đổi như thế nào nếu tốc độ của xe t</a:t>
            </a:r>
            <a:r>
              <a:rPr lang="en-US" dirty="0"/>
              <a:t>ă</a:t>
            </a:r>
            <a:r>
              <a:rPr lang="vi-VN" dirty="0"/>
              <a:t>ng gấp đôi?</a:t>
            </a:r>
            <a:endParaRPr lang="en-US" dirty="0">
              <a:sym typeface="Arial"/>
            </a:endParaRPr>
          </a:p>
        </p:txBody>
      </p:sp>
      <p:sp>
        <p:nvSpPr>
          <p:cNvPr id="11" name="Oval 10">
            <a:extLst>
              <a:ext uri="{FF2B5EF4-FFF2-40B4-BE49-F238E27FC236}">
                <a16:creationId xmlns:a16="http://schemas.microsoft.com/office/drawing/2014/main" xmlns="" id="{8138431C-E9FC-FE6F-30EA-212D50AC84D0}"/>
              </a:ext>
            </a:extLst>
          </p:cNvPr>
          <p:cNvSpPr/>
          <p:nvPr/>
        </p:nvSpPr>
        <p:spPr>
          <a:xfrm>
            <a:off x="613397" y="3354203"/>
            <a:ext cx="580697" cy="580697"/>
          </a:xfrm>
          <a:prstGeom prst="ellipse">
            <a:avLst/>
          </a:prstGeom>
          <a:solidFill>
            <a:srgbClr val="D35C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Black" panose="020B0A04020102020204" pitchFamily="34" charset="0"/>
              </a:rPr>
              <a:t>2</a:t>
            </a:r>
          </a:p>
        </p:txBody>
      </p:sp>
      <p:sp>
        <p:nvSpPr>
          <p:cNvPr id="12" name="TextBox 11">
            <a:extLst>
              <a:ext uri="{FF2B5EF4-FFF2-40B4-BE49-F238E27FC236}">
                <a16:creationId xmlns:a16="http://schemas.microsoft.com/office/drawing/2014/main" xmlns="" id="{06F47877-44DD-9B3D-AF35-BFCA5A5F0370}"/>
              </a:ext>
            </a:extLst>
          </p:cNvPr>
          <p:cNvSpPr txBox="1"/>
          <p:nvPr/>
        </p:nvSpPr>
        <p:spPr>
          <a:xfrm>
            <a:off x="1267666" y="3210705"/>
            <a:ext cx="8086540" cy="56188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vi-VN" dirty="0"/>
              <a:t>Tính động năng của quả bóng đá có khối lượng m = 0,45 kg, đang bay với tốc độ </a:t>
            </a:r>
            <a:r>
              <a:rPr lang="en-US" dirty="0"/>
              <a:t>v</a:t>
            </a:r>
            <a:r>
              <a:rPr lang="vi-VN" dirty="0"/>
              <a:t> = 10 m/s</a:t>
            </a:r>
            <a:endParaRPr lang="en-US" dirty="0">
              <a:sym typeface="Arial"/>
            </a:endParaRPr>
          </a:p>
        </p:txBody>
      </p:sp>
      <p:sp>
        <p:nvSpPr>
          <p:cNvPr id="16" name="Oval 15">
            <a:extLst>
              <a:ext uri="{FF2B5EF4-FFF2-40B4-BE49-F238E27FC236}">
                <a16:creationId xmlns:a16="http://schemas.microsoft.com/office/drawing/2014/main" xmlns="" id="{C91847DA-BA98-7859-081C-CB20EBFC49C9}"/>
              </a:ext>
            </a:extLst>
          </p:cNvPr>
          <p:cNvSpPr/>
          <p:nvPr/>
        </p:nvSpPr>
        <p:spPr>
          <a:xfrm>
            <a:off x="613397" y="4747903"/>
            <a:ext cx="580697" cy="580697"/>
          </a:xfrm>
          <a:prstGeom prst="ellipse">
            <a:avLst/>
          </a:prstGeom>
          <a:solidFill>
            <a:srgbClr val="D35C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Black" panose="020B0A04020102020204" pitchFamily="34" charset="0"/>
              </a:rPr>
              <a:t>3</a:t>
            </a:r>
          </a:p>
        </p:txBody>
      </p:sp>
      <p:sp>
        <p:nvSpPr>
          <p:cNvPr id="156" name="TextBox 155">
            <a:extLst>
              <a:ext uri="{FF2B5EF4-FFF2-40B4-BE49-F238E27FC236}">
                <a16:creationId xmlns:a16="http://schemas.microsoft.com/office/drawing/2014/main" xmlns="" id="{8611FE62-95AA-D052-5581-D8674680C88A}"/>
              </a:ext>
            </a:extLst>
          </p:cNvPr>
          <p:cNvSpPr txBox="1"/>
          <p:nvPr/>
        </p:nvSpPr>
        <p:spPr>
          <a:xfrm>
            <a:off x="1267666" y="4604405"/>
            <a:ext cx="8086540" cy="56188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vi-VN" dirty="0"/>
              <a:t>Khi chơi xích đu, động năng của người chơi thay đổi như thế nào trong khi chuyển động từ vị trí cao nhất A tới vị trí thấp nh</a:t>
            </a:r>
            <a:r>
              <a:rPr lang="en-US" dirty="0"/>
              <a:t>ấ</a:t>
            </a:r>
            <a:r>
              <a:rPr lang="vi-VN" dirty="0"/>
              <a:t>t </a:t>
            </a:r>
            <a:r>
              <a:rPr lang="en-US" dirty="0"/>
              <a:t>O</a:t>
            </a:r>
            <a:r>
              <a:rPr lang="vi-VN" dirty="0"/>
              <a:t>?</a:t>
            </a:r>
            <a:endParaRPr lang="en-US" dirty="0"/>
          </a:p>
        </p:txBody>
      </p:sp>
      <p:pic>
        <p:nvPicPr>
          <p:cNvPr id="2050" name="Picture 2" descr="Free vector red car and the city">
            <a:extLst>
              <a:ext uri="{FF2B5EF4-FFF2-40B4-BE49-F238E27FC236}">
                <a16:creationId xmlns:a16="http://schemas.microsoft.com/office/drawing/2014/main" xmlns="" id="{0D7F5341-66C6-57F5-77AA-9775BBB0AE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3268"/>
          <a:stretch/>
        </p:blipFill>
        <p:spPr bwMode="auto">
          <a:xfrm>
            <a:off x="8205324" y="1532986"/>
            <a:ext cx="3373279" cy="157641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ree vector gradient football field background">
            <a:extLst>
              <a:ext uri="{FF2B5EF4-FFF2-40B4-BE49-F238E27FC236}">
                <a16:creationId xmlns:a16="http://schemas.microsoft.com/office/drawing/2014/main" xmlns="" id="{92CC7144-9E4E-FB8E-4337-2311EAEC605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625" t="24767" r="18642" b="30715"/>
          <a:stretch/>
        </p:blipFill>
        <p:spPr bwMode="auto">
          <a:xfrm>
            <a:off x="9278125" y="3386232"/>
            <a:ext cx="2209682" cy="1044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756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randombar(horizontal)">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1000"/>
                            </p:stCondLst>
                            <p:childTnLst>
                              <p:par>
                                <p:cTn id="30" presetID="14" presetClass="entr" presetSubtype="10" fill="hold" nodeType="afterEffect">
                                  <p:stCondLst>
                                    <p:cond delay="0"/>
                                  </p:stCondLst>
                                  <p:childTnLst>
                                    <p:set>
                                      <p:cBhvr>
                                        <p:cTn id="31" dur="1" fill="hold">
                                          <p:stCondLst>
                                            <p:cond delay="0"/>
                                          </p:stCondLst>
                                        </p:cTn>
                                        <p:tgtEl>
                                          <p:spTgt spid="2052"/>
                                        </p:tgtEl>
                                        <p:attrNameLst>
                                          <p:attrName>style.visibility</p:attrName>
                                        </p:attrNameLst>
                                      </p:cBhvr>
                                      <p:to>
                                        <p:strVal val="visible"/>
                                      </p:to>
                                    </p:set>
                                    <p:animEffect transition="in" filter="randombar(horizontal)">
                                      <p:cBhvr>
                                        <p:cTn id="32" dur="500"/>
                                        <p:tgtEl>
                                          <p:spTgt spid="205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56"/>
                                        </p:tgtEl>
                                        <p:attrNameLst>
                                          <p:attrName>style.visibility</p:attrName>
                                        </p:attrNameLst>
                                      </p:cBhvr>
                                      <p:to>
                                        <p:strVal val="visible"/>
                                      </p:to>
                                    </p:set>
                                    <p:animEffect transition="in" filter="wipe(left)">
                                      <p:cBhvr>
                                        <p:cTn id="43" dur="500"/>
                                        <p:tgtEl>
                                          <p:spTgt spid="156"/>
                                        </p:tgtEl>
                                      </p:cBhvr>
                                    </p:animEffect>
                                  </p:childTnLst>
                                </p:cTn>
                              </p:par>
                            </p:childTnLst>
                          </p:cTn>
                        </p:par>
                        <p:par>
                          <p:cTn id="44" fill="hold">
                            <p:stCondLst>
                              <p:cond delay="1000"/>
                            </p:stCondLst>
                            <p:childTnLst>
                              <p:par>
                                <p:cTn id="45" presetID="14" presetClass="entr" presetSubtype="10" fill="hold" nodeType="afterEffect">
                                  <p:stCondLst>
                                    <p:cond delay="0"/>
                                  </p:stCondLst>
                                  <p:childTnLst>
                                    <p:set>
                                      <p:cBhvr>
                                        <p:cTn id="46" dur="1" fill="hold">
                                          <p:stCondLst>
                                            <p:cond delay="0"/>
                                          </p:stCondLst>
                                        </p:cTn>
                                        <p:tgtEl>
                                          <p:spTgt spid="158"/>
                                        </p:tgtEl>
                                        <p:attrNameLst>
                                          <p:attrName>style.visibility</p:attrName>
                                        </p:attrNameLst>
                                      </p:cBhvr>
                                      <p:to>
                                        <p:strVal val="visible"/>
                                      </p:to>
                                    </p:set>
                                    <p:animEffect transition="in" filter="randombar(horizontal)">
                                      <p:cBhvr>
                                        <p:cTn id="4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6" grpId="0" animBg="1"/>
      <p:bldP spid="15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60674DC-AAD7-C826-B9BC-40D65EBD7F07}"/>
              </a:ext>
            </a:extLst>
          </p:cNvPr>
          <p:cNvSpPr/>
          <p:nvPr/>
        </p:nvSpPr>
        <p:spPr>
          <a:xfrm>
            <a:off x="333360" y="1324303"/>
            <a:ext cx="11448738" cy="5160580"/>
          </a:xfrm>
          <a:prstGeom prst="rect">
            <a:avLst/>
          </a:prstGeom>
          <a:noFill/>
          <a:ln w="2857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BCCBA88F-9167-000A-2E0B-1D413F871282}"/>
              </a:ext>
            </a:extLst>
          </p:cNvPr>
          <p:cNvSpPr txBox="1"/>
          <p:nvPr/>
        </p:nvSpPr>
        <p:spPr>
          <a:xfrm>
            <a:off x="613397" y="263363"/>
            <a:ext cx="238298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02C74"/>
                </a:solidFill>
                <a:latin typeface="Fira Sans Condensed Medium" panose="020B0603050000020004" pitchFamily="34" charset="0"/>
              </a:rPr>
              <a:t>I. </a:t>
            </a:r>
            <a:r>
              <a:rPr lang="en-US" sz="2600" dirty="0" err="1">
                <a:solidFill>
                  <a:srgbClr val="002C74"/>
                </a:solidFill>
                <a:latin typeface="Fira Sans Condensed Medium" panose="020B0603050000020004" pitchFamily="34" charset="0"/>
              </a:rPr>
              <a:t>Động</a:t>
            </a:r>
            <a:r>
              <a:rPr lang="en-US" sz="2600" dirty="0">
                <a:solidFill>
                  <a:srgbClr val="002C74"/>
                </a:solidFill>
                <a:latin typeface="Fira Sans Condensed Medium" panose="020B0603050000020004" pitchFamily="34" charset="0"/>
              </a:rPr>
              <a:t> </a:t>
            </a:r>
            <a:r>
              <a:rPr lang="en-US" sz="2600" dirty="0" err="1">
                <a:solidFill>
                  <a:srgbClr val="002C74"/>
                </a:solidFill>
                <a:latin typeface="Fira Sans Condensed Medium" panose="020B0603050000020004" pitchFamily="34" charset="0"/>
              </a:rPr>
              <a:t>Năng</a:t>
            </a:r>
            <a:endParaRPr kumimoji="0" lang="en-US" sz="2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4" name="Group 3">
            <a:extLst>
              <a:ext uri="{FF2B5EF4-FFF2-40B4-BE49-F238E27FC236}">
                <a16:creationId xmlns:a16="http://schemas.microsoft.com/office/drawing/2014/main" xmlns="" id="{28E6DEF6-944A-445B-0FB7-260CE2CAD9AE}"/>
              </a:ext>
            </a:extLst>
          </p:cNvPr>
          <p:cNvGrpSpPr/>
          <p:nvPr/>
        </p:nvGrpSpPr>
        <p:grpSpPr>
          <a:xfrm>
            <a:off x="258240" y="180193"/>
            <a:ext cx="598943" cy="571119"/>
            <a:chOff x="526953" y="97897"/>
            <a:chExt cx="2383847" cy="2273106"/>
          </a:xfrm>
        </p:grpSpPr>
        <p:sp>
          <p:nvSpPr>
            <p:cNvPr id="5" name="Google Shape;3016;p59">
              <a:extLst>
                <a:ext uri="{FF2B5EF4-FFF2-40B4-BE49-F238E27FC236}">
                  <a16:creationId xmlns:a16="http://schemas.microsoft.com/office/drawing/2014/main" xmlns="" id="{6CD0B8C5-1D7D-2B0D-C7AB-A3BB7B086570}"/>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4" descr="Kinetic energy ">
              <a:extLst>
                <a:ext uri="{FF2B5EF4-FFF2-40B4-BE49-F238E27FC236}">
                  <a16:creationId xmlns:a16="http://schemas.microsoft.com/office/drawing/2014/main" xmlns="" id="{FB7C3D74-3F15-5BE3-D3FF-775210662E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xmlns="" id="{148DCEED-59BA-BAC9-A00B-E734F245585F}"/>
              </a:ext>
            </a:extLst>
          </p:cNvPr>
          <p:cNvSpPr/>
          <p:nvPr/>
        </p:nvSpPr>
        <p:spPr>
          <a:xfrm>
            <a:off x="4644087" y="898904"/>
            <a:ext cx="2827283" cy="523220"/>
          </a:xfrm>
          <a:prstGeom prst="rect">
            <a:avLst/>
          </a:prstGeom>
          <a:solidFill>
            <a:srgbClr val="D35C27"/>
          </a:solidFill>
        </p:spPr>
        <p:txBody>
          <a:bodyPr wrap="square" rtlCol="0">
            <a:spAutoFit/>
          </a:bodyPr>
          <a:lstStyle/>
          <a:p>
            <a:pPr algn="ctr"/>
            <a:r>
              <a:rPr lang="en-US" sz="2800" b="1" dirty="0">
                <a:solidFill>
                  <a:schemeClr val="bg1"/>
                </a:solidFill>
                <a:latin typeface="Fira Sans Condensed Medium" panose="020B0603050000020004" pitchFamily="34" charset="0"/>
              </a:rPr>
              <a:t>ĐÁP ÁN PHT 1</a:t>
            </a:r>
          </a:p>
        </p:txBody>
      </p:sp>
      <p:sp>
        <p:nvSpPr>
          <p:cNvPr id="9" name="Oval 8">
            <a:extLst>
              <a:ext uri="{FF2B5EF4-FFF2-40B4-BE49-F238E27FC236}">
                <a16:creationId xmlns:a16="http://schemas.microsoft.com/office/drawing/2014/main" xmlns="" id="{2FDA7742-3C88-5020-C001-36E7515C8657}"/>
              </a:ext>
            </a:extLst>
          </p:cNvPr>
          <p:cNvSpPr/>
          <p:nvPr/>
        </p:nvSpPr>
        <p:spPr>
          <a:xfrm>
            <a:off x="540488" y="1528379"/>
            <a:ext cx="580697" cy="580697"/>
          </a:xfrm>
          <a:prstGeom prst="ellipse">
            <a:avLst/>
          </a:prstGeom>
          <a:solidFill>
            <a:srgbClr val="D35C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Black" panose="020B0A04020102020204" pitchFamily="34" charset="0"/>
              </a:rPr>
              <a:t>1</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EC5D0BD0-5763-FF25-4BDF-23B4EAB87CE8}"/>
                  </a:ext>
                </a:extLst>
              </p:cNvPr>
              <p:cNvSpPr txBox="1"/>
              <p:nvPr/>
            </p:nvSpPr>
            <p:spPr>
              <a:xfrm>
                <a:off x="238210" y="1883161"/>
                <a:ext cx="3724190" cy="103980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Ta </a:t>
                </a:r>
                <a:r>
                  <a:rPr lang="en-US" dirty="0" err="1"/>
                  <a:t>có</a:t>
                </a:r>
                <a:r>
                  <a:rPr lang="en-US" dirty="0"/>
                  <a:t>: </a:t>
                </a:r>
                <a:r>
                  <a:rPr lang="en-US" altLang="vi-VN" dirty="0" err="1">
                    <a:solidFill>
                      <a:prstClr val="black">
                        <a:lumMod val="85000"/>
                        <a:lumOff val="15000"/>
                      </a:prstClr>
                    </a:solidFill>
                  </a:rPr>
                  <a:t>W</a:t>
                </a:r>
                <a:r>
                  <a:rPr lang="en-US" altLang="vi-VN" baseline="-25000" dirty="0" err="1">
                    <a:solidFill>
                      <a:prstClr val="black">
                        <a:lumMod val="85000"/>
                        <a:lumOff val="15000"/>
                      </a:prstClr>
                    </a:solidFill>
                  </a:rPr>
                  <a:t>đ</a:t>
                </a:r>
                <a:r>
                  <a:rPr lang="en-US" altLang="vi-VN" dirty="0">
                    <a:solidFill>
                      <a:prstClr val="black">
                        <a:lumMod val="85000"/>
                        <a:lumOff val="15000"/>
                      </a:prstClr>
                    </a:solidFill>
                  </a:rPr>
                  <a:t> = </a:t>
                </a:r>
                <a14:m>
                  <m:oMath xmlns:m="http://schemas.openxmlformats.org/officeDocument/2006/math">
                    <m:f>
                      <m:fPr>
                        <m:ctrlPr>
                          <a:rPr lang="vi-VN" altLang="vi-VN" i="1" kern="1200">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kern="1200" dirty="0">
                            <a:solidFill>
                              <a:prstClr val="black">
                                <a:lumMod val="85000"/>
                                <a:lumOff val="15000"/>
                              </a:prstClr>
                            </a:solidFill>
                          </a:rPr>
                          <m:t>1</m:t>
                        </m:r>
                      </m:num>
                      <m:den>
                        <m:r>
                          <m:rPr>
                            <m:nor/>
                          </m:rPr>
                          <a:rPr lang="en-US" altLang="vi-VN" kern="1200" dirty="0">
                            <a:solidFill>
                              <a:prstClr val="black">
                                <a:lumMod val="85000"/>
                                <a:lumOff val="15000"/>
                              </a:prstClr>
                            </a:solidFill>
                          </a:rPr>
                          <m:t>2</m:t>
                        </m:r>
                      </m:den>
                    </m:f>
                    <m:r>
                      <a:rPr lang="en-US" altLang="vi-VN" kern="1200" dirty="0">
                        <a:solidFill>
                          <a:prstClr val="black">
                            <a:lumMod val="85000"/>
                            <a:lumOff val="15000"/>
                          </a:prstClr>
                        </a:solidFill>
                        <a:latin typeface="Cambria Math" panose="02040503050406030204" pitchFamily="18" charset="0"/>
                      </a:rPr>
                      <m:t> </m:t>
                    </m:r>
                  </m:oMath>
                </a14:m>
                <a:r>
                  <a:rPr lang="en-US" dirty="0">
                    <a:solidFill>
                      <a:prstClr val="black">
                        <a:lumMod val="85000"/>
                        <a:lumOff val="15000"/>
                      </a:prstClr>
                    </a:solidFill>
                    <a:sym typeface="Arial"/>
                  </a:rPr>
                  <a:t>mv</a:t>
                </a:r>
                <a:r>
                  <a:rPr lang="en-US" baseline="30000" dirty="0">
                    <a:solidFill>
                      <a:prstClr val="black">
                        <a:lumMod val="85000"/>
                        <a:lumOff val="15000"/>
                      </a:prstClr>
                    </a:solidFill>
                    <a:sym typeface="Arial"/>
                  </a:rPr>
                  <a:t>2</a:t>
                </a:r>
              </a:p>
              <a:p>
                <a:endParaRPr lang="en-US" dirty="0">
                  <a:sym typeface="Arial"/>
                </a:endParaRPr>
              </a:p>
            </p:txBody>
          </p:sp>
        </mc:Choice>
        <mc:Fallback xmlns="">
          <p:sp>
            <p:nvSpPr>
              <p:cNvPr id="10" name="TextBox 9">
                <a:extLst>
                  <a:ext uri="{FF2B5EF4-FFF2-40B4-BE49-F238E27FC236}">
                    <a16:creationId xmlns:a16="http://schemas.microsoft.com/office/drawing/2014/main" id="{EC5D0BD0-5763-FF25-4BDF-23B4EAB87CE8}"/>
                  </a:ext>
                </a:extLst>
              </p:cNvPr>
              <p:cNvSpPr txBox="1">
                <a:spLocks noRot="1" noChangeAspect="1" noMove="1" noResize="1" noEditPoints="1" noAdjustHandles="1" noChangeArrowheads="1" noChangeShapeType="1" noTextEdit="1"/>
              </p:cNvSpPr>
              <p:nvPr/>
            </p:nvSpPr>
            <p:spPr>
              <a:xfrm>
                <a:off x="238210" y="1883161"/>
                <a:ext cx="3724190" cy="1039806"/>
              </a:xfrm>
              <a:prstGeom prst="rect">
                <a:avLst/>
              </a:prstGeom>
              <a:blipFill>
                <a:blip r:embed="rId3"/>
                <a:stretch>
                  <a:fillRect/>
                </a:stretch>
              </a:blipFill>
              <a:ln>
                <a:noFill/>
              </a:ln>
            </p:spPr>
            <p:txBody>
              <a:bodyPr/>
              <a:lstStyle/>
              <a:p>
                <a:r>
                  <a:rPr lang="en-US">
                    <a:noFill/>
                  </a:rPr>
                  <a:t> </a:t>
                </a:r>
              </a:p>
            </p:txBody>
          </p:sp>
        </mc:Fallback>
      </mc:AlternateContent>
      <p:pic>
        <p:nvPicPr>
          <p:cNvPr id="2050" name="Picture 2" descr="Free vector red car and the city">
            <a:extLst>
              <a:ext uri="{FF2B5EF4-FFF2-40B4-BE49-F238E27FC236}">
                <a16:creationId xmlns:a16="http://schemas.microsoft.com/office/drawing/2014/main" xmlns="" id="{0D7F5341-66C6-57F5-77AA-9775BBB0AE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82" t="38746" r="8042"/>
          <a:stretch/>
        </p:blipFill>
        <p:spPr bwMode="auto">
          <a:xfrm>
            <a:off x="6917810" y="1694195"/>
            <a:ext cx="4750092" cy="3850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xmlns="" id="{9FBAAA48-4F01-70D9-A451-0533C9AB64D7}"/>
              </a:ext>
            </a:extLst>
          </p:cNvPr>
          <p:cNvSpPr txBox="1"/>
          <p:nvPr/>
        </p:nvSpPr>
        <p:spPr>
          <a:xfrm>
            <a:off x="238210" y="2979312"/>
            <a:ext cx="6414838"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err="1"/>
              <a:t>Vận</a:t>
            </a:r>
            <a:r>
              <a:rPr lang="en-US" dirty="0"/>
              <a:t> </a:t>
            </a:r>
            <a:r>
              <a:rPr lang="en-US" dirty="0" err="1"/>
              <a:t>tốc</a:t>
            </a:r>
            <a:r>
              <a:rPr lang="en-US" dirty="0"/>
              <a:t> </a:t>
            </a:r>
            <a:r>
              <a:rPr lang="en-US" dirty="0" err="1"/>
              <a:t>của</a:t>
            </a:r>
            <a:r>
              <a:rPr lang="en-US" dirty="0"/>
              <a:t> </a:t>
            </a:r>
            <a:r>
              <a:rPr lang="en-US" dirty="0" err="1"/>
              <a:t>xe</a:t>
            </a:r>
            <a:r>
              <a:rPr lang="en-US" dirty="0"/>
              <a:t> </a:t>
            </a:r>
            <a:r>
              <a:rPr lang="en-US" dirty="0" err="1"/>
              <a:t>tăng</a:t>
            </a:r>
            <a:r>
              <a:rPr lang="en-US" dirty="0"/>
              <a:t> </a:t>
            </a:r>
            <a:r>
              <a:rPr lang="en-US" dirty="0" err="1"/>
              <a:t>gấp</a:t>
            </a:r>
            <a:r>
              <a:rPr lang="en-US" dirty="0"/>
              <a:t> </a:t>
            </a:r>
            <a:r>
              <a:rPr lang="en-US" dirty="0" err="1"/>
              <a:t>đôi</a:t>
            </a:r>
            <a:r>
              <a:rPr lang="en-US" dirty="0"/>
              <a:t> </a:t>
            </a:r>
            <a:r>
              <a:rPr lang="en-US" dirty="0">
                <a:latin typeface="#9Slide03 Arima Madurai Black" panose="00000A00000000000000" pitchFamily="2" charset="-93"/>
                <a:cs typeface="#9Slide03 Arima Madurai Black" panose="00000A00000000000000" pitchFamily="2" charset="-93"/>
              </a:rPr>
              <a:t>→ </a:t>
            </a:r>
            <a:r>
              <a:rPr lang="en-US" dirty="0"/>
              <a:t>v’ = 2v</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C0B9464A-8110-4713-A7EA-DCE45039AF2F}"/>
                  </a:ext>
                </a:extLst>
              </p:cNvPr>
              <p:cNvSpPr txBox="1"/>
              <p:nvPr/>
            </p:nvSpPr>
            <p:spPr>
              <a:xfrm>
                <a:off x="238210" y="3703291"/>
                <a:ext cx="6414838"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latin typeface="#9Slide03 Arima Madurai Black" panose="00000A00000000000000" pitchFamily="2" charset="-93"/>
                    <a:cs typeface="#9Slide03 Arima Madurai Black" panose="00000A00000000000000" pitchFamily="2" charset="-93"/>
                  </a:rPr>
                  <a:t>→ </a:t>
                </a:r>
                <a:r>
                  <a:rPr lang="en-US" altLang="vi-VN" dirty="0" err="1">
                    <a:solidFill>
                      <a:prstClr val="black">
                        <a:lumMod val="85000"/>
                        <a:lumOff val="15000"/>
                      </a:prstClr>
                    </a:solidFill>
                  </a:rPr>
                  <a:t>W</a:t>
                </a:r>
                <a:r>
                  <a:rPr lang="en-US" altLang="vi-VN" baseline="-25000" dirty="0" err="1">
                    <a:solidFill>
                      <a:prstClr val="black">
                        <a:lumMod val="85000"/>
                        <a:lumOff val="15000"/>
                      </a:prstClr>
                    </a:solidFill>
                  </a:rPr>
                  <a:t>đ</a:t>
                </a:r>
                <a:r>
                  <a:rPr lang="en-US" altLang="vi-VN" dirty="0">
                    <a:solidFill>
                      <a:prstClr val="black">
                        <a:lumMod val="85000"/>
                        <a:lumOff val="15000"/>
                      </a:prstClr>
                    </a:solidFill>
                  </a:rPr>
                  <a:t>’ = </a:t>
                </a:r>
                <a14:m>
                  <m:oMath xmlns:m="http://schemas.openxmlformats.org/officeDocument/2006/math">
                    <m:f>
                      <m:fPr>
                        <m:ctrlPr>
                          <a:rPr lang="vi-VN" altLang="vi-VN" i="1" kern="1200">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kern="1200" dirty="0">
                            <a:solidFill>
                              <a:prstClr val="black">
                                <a:lumMod val="85000"/>
                                <a:lumOff val="15000"/>
                              </a:prstClr>
                            </a:solidFill>
                          </a:rPr>
                          <m:t>1</m:t>
                        </m:r>
                      </m:num>
                      <m:den>
                        <m:r>
                          <m:rPr>
                            <m:nor/>
                          </m:rPr>
                          <a:rPr lang="en-US" altLang="vi-VN" kern="1200" dirty="0">
                            <a:solidFill>
                              <a:prstClr val="black">
                                <a:lumMod val="85000"/>
                                <a:lumOff val="15000"/>
                              </a:prstClr>
                            </a:solidFill>
                          </a:rPr>
                          <m:t>2</m:t>
                        </m:r>
                      </m:den>
                    </m:f>
                    <m:r>
                      <a:rPr lang="en-US" altLang="vi-VN" kern="1200" dirty="0">
                        <a:solidFill>
                          <a:prstClr val="black">
                            <a:lumMod val="85000"/>
                            <a:lumOff val="15000"/>
                          </a:prstClr>
                        </a:solidFill>
                        <a:latin typeface="Cambria Math" panose="02040503050406030204" pitchFamily="18" charset="0"/>
                      </a:rPr>
                      <m:t> </m:t>
                    </m:r>
                  </m:oMath>
                </a14:m>
                <a:r>
                  <a:rPr lang="en-US" dirty="0">
                    <a:solidFill>
                      <a:prstClr val="black">
                        <a:lumMod val="85000"/>
                        <a:lumOff val="15000"/>
                      </a:prstClr>
                    </a:solidFill>
                    <a:sym typeface="Arial"/>
                  </a:rPr>
                  <a:t>mv’</a:t>
                </a:r>
                <a:r>
                  <a:rPr lang="en-US" baseline="30000" dirty="0">
                    <a:solidFill>
                      <a:prstClr val="black">
                        <a:lumMod val="85000"/>
                        <a:lumOff val="15000"/>
                      </a:prstClr>
                    </a:solidFill>
                    <a:sym typeface="Arial"/>
                  </a:rPr>
                  <a:t>2 </a:t>
                </a:r>
                <a:r>
                  <a:rPr lang="en-US" altLang="vi-VN" dirty="0">
                    <a:solidFill>
                      <a:prstClr val="black">
                        <a:lumMod val="85000"/>
                        <a:lumOff val="15000"/>
                      </a:prstClr>
                    </a:solidFill>
                  </a:rPr>
                  <a:t>= </a:t>
                </a:r>
                <a14:m>
                  <m:oMath xmlns:m="http://schemas.openxmlformats.org/officeDocument/2006/math">
                    <m:f>
                      <m:fPr>
                        <m:ctrlPr>
                          <a:rPr lang="vi-VN" altLang="vi-VN" i="1" kern="1200">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kern="1200" dirty="0">
                            <a:solidFill>
                              <a:prstClr val="black">
                                <a:lumMod val="85000"/>
                                <a:lumOff val="15000"/>
                              </a:prstClr>
                            </a:solidFill>
                          </a:rPr>
                          <m:t>1</m:t>
                        </m:r>
                      </m:num>
                      <m:den>
                        <m:r>
                          <m:rPr>
                            <m:nor/>
                          </m:rPr>
                          <a:rPr lang="en-US" altLang="vi-VN" kern="1200" dirty="0">
                            <a:solidFill>
                              <a:prstClr val="black">
                                <a:lumMod val="85000"/>
                                <a:lumOff val="15000"/>
                              </a:prstClr>
                            </a:solidFill>
                          </a:rPr>
                          <m:t>2</m:t>
                        </m:r>
                      </m:den>
                    </m:f>
                    <m:r>
                      <a:rPr lang="en-US" altLang="vi-VN" kern="1200" dirty="0">
                        <a:solidFill>
                          <a:prstClr val="black">
                            <a:lumMod val="85000"/>
                            <a:lumOff val="15000"/>
                          </a:prstClr>
                        </a:solidFill>
                        <a:latin typeface="Cambria Math" panose="02040503050406030204" pitchFamily="18" charset="0"/>
                      </a:rPr>
                      <m:t> </m:t>
                    </m:r>
                  </m:oMath>
                </a14:m>
                <a:r>
                  <a:rPr lang="en-US" dirty="0">
                    <a:solidFill>
                      <a:prstClr val="black">
                        <a:lumMod val="85000"/>
                        <a:lumOff val="15000"/>
                      </a:prstClr>
                    </a:solidFill>
                    <a:sym typeface="Arial"/>
                  </a:rPr>
                  <a:t>m(2v)</a:t>
                </a:r>
                <a:r>
                  <a:rPr lang="en-US" baseline="30000" dirty="0">
                    <a:solidFill>
                      <a:prstClr val="black">
                        <a:lumMod val="85000"/>
                        <a:lumOff val="15000"/>
                      </a:prstClr>
                    </a:solidFill>
                    <a:sym typeface="Arial"/>
                  </a:rPr>
                  <a:t>2 </a:t>
                </a:r>
                <a:r>
                  <a:rPr lang="en-US" altLang="vi-VN" dirty="0">
                    <a:solidFill>
                      <a:prstClr val="black">
                        <a:lumMod val="85000"/>
                        <a:lumOff val="15000"/>
                      </a:prstClr>
                    </a:solidFill>
                  </a:rPr>
                  <a:t>= </a:t>
                </a:r>
                <a14:m>
                  <m:oMath xmlns:m="http://schemas.openxmlformats.org/officeDocument/2006/math">
                    <m:f>
                      <m:fPr>
                        <m:ctrlPr>
                          <a:rPr lang="vi-VN" altLang="vi-VN" i="1" kern="1200">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kern="1200" dirty="0">
                            <a:solidFill>
                              <a:prstClr val="black">
                                <a:lumMod val="85000"/>
                                <a:lumOff val="15000"/>
                              </a:prstClr>
                            </a:solidFill>
                          </a:rPr>
                          <m:t>1</m:t>
                        </m:r>
                      </m:num>
                      <m:den>
                        <m:r>
                          <m:rPr>
                            <m:nor/>
                          </m:rPr>
                          <a:rPr lang="en-US" altLang="vi-VN" kern="1200" dirty="0">
                            <a:solidFill>
                              <a:prstClr val="black">
                                <a:lumMod val="85000"/>
                                <a:lumOff val="15000"/>
                              </a:prstClr>
                            </a:solidFill>
                          </a:rPr>
                          <m:t>2</m:t>
                        </m:r>
                      </m:den>
                    </m:f>
                    <m:r>
                      <a:rPr lang="en-US" altLang="vi-VN" kern="1200" dirty="0">
                        <a:solidFill>
                          <a:prstClr val="black">
                            <a:lumMod val="85000"/>
                            <a:lumOff val="15000"/>
                          </a:prstClr>
                        </a:solidFill>
                        <a:latin typeface="Cambria Math" panose="02040503050406030204" pitchFamily="18" charset="0"/>
                      </a:rPr>
                      <m:t> </m:t>
                    </m:r>
                  </m:oMath>
                </a14:m>
                <a:r>
                  <a:rPr lang="en-US" dirty="0">
                    <a:solidFill>
                      <a:prstClr val="black">
                        <a:lumMod val="85000"/>
                        <a:lumOff val="15000"/>
                      </a:prstClr>
                    </a:solidFill>
                    <a:sym typeface="Arial"/>
                  </a:rPr>
                  <a:t>m.v</a:t>
                </a:r>
                <a:r>
                  <a:rPr lang="en-US" baseline="30000" dirty="0">
                    <a:solidFill>
                      <a:prstClr val="black">
                        <a:lumMod val="85000"/>
                        <a:lumOff val="15000"/>
                      </a:prstClr>
                    </a:solidFill>
                    <a:sym typeface="Arial"/>
                  </a:rPr>
                  <a:t>2</a:t>
                </a:r>
                <a:r>
                  <a:rPr lang="en-US" dirty="0">
                    <a:solidFill>
                      <a:prstClr val="black">
                        <a:lumMod val="85000"/>
                        <a:lumOff val="15000"/>
                      </a:prstClr>
                    </a:solidFill>
                    <a:sym typeface="Arial"/>
                  </a:rPr>
                  <a:t>.4</a:t>
                </a:r>
                <a:endParaRPr lang="en-US" dirty="0">
                  <a:sym typeface="Arial"/>
                </a:endParaRPr>
              </a:p>
            </p:txBody>
          </p:sp>
        </mc:Choice>
        <mc:Fallback xmlns="">
          <p:sp>
            <p:nvSpPr>
              <p:cNvPr id="13" name="TextBox 12">
                <a:extLst>
                  <a:ext uri="{FF2B5EF4-FFF2-40B4-BE49-F238E27FC236}">
                    <a16:creationId xmlns:a16="http://schemas.microsoft.com/office/drawing/2014/main" id="{C0B9464A-8110-4713-A7EA-DCE45039AF2F}"/>
                  </a:ext>
                </a:extLst>
              </p:cNvPr>
              <p:cNvSpPr txBox="1">
                <a:spLocks noRot="1" noChangeAspect="1" noMove="1" noResize="1" noEditPoints="1" noAdjustHandles="1" noChangeArrowheads="1" noChangeShapeType="1" noTextEdit="1"/>
              </p:cNvSpPr>
              <p:nvPr/>
            </p:nvSpPr>
            <p:spPr>
              <a:xfrm>
                <a:off x="238210" y="3703291"/>
                <a:ext cx="6414838" cy="723979"/>
              </a:xfrm>
              <a:prstGeom prst="rect">
                <a:avLst/>
              </a:prstGeom>
              <a:blipFill>
                <a:blip r:embed="rId5"/>
                <a:stretch>
                  <a:fillRect b="-52941"/>
                </a:stretch>
              </a:blipFill>
              <a:ln>
                <a:noFill/>
              </a:ln>
            </p:spPr>
            <p:txBody>
              <a:bodyPr/>
              <a:lstStyle/>
              <a:p>
                <a:r>
                  <a:rPr lang="en-US">
                    <a:noFill/>
                  </a:rPr>
                  <a:t> </a:t>
                </a:r>
              </a:p>
            </p:txBody>
          </p:sp>
        </mc:Fallback>
      </mc:AlternateContent>
      <p:sp>
        <p:nvSpPr>
          <p:cNvPr id="14" name="TextBox 13">
            <a:extLst>
              <a:ext uri="{FF2B5EF4-FFF2-40B4-BE49-F238E27FC236}">
                <a16:creationId xmlns:a16="http://schemas.microsoft.com/office/drawing/2014/main" xmlns="" id="{DCCEB79C-B5BF-5F04-8BF1-3817AE10E76B}"/>
              </a:ext>
            </a:extLst>
          </p:cNvPr>
          <p:cNvSpPr txBox="1"/>
          <p:nvPr/>
        </p:nvSpPr>
        <p:spPr>
          <a:xfrm>
            <a:off x="238210" y="4933099"/>
            <a:ext cx="6414838"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latin typeface="#9Slide03 Arima Madurai Black" panose="00000A00000000000000" pitchFamily="2" charset="-93"/>
                <a:cs typeface="#9Slide03 Arima Madurai Black" panose="00000A00000000000000" pitchFamily="2" charset="-93"/>
              </a:rPr>
              <a:t>→ </a:t>
            </a:r>
            <a:r>
              <a:rPr lang="en-US" altLang="vi-VN" dirty="0" err="1">
                <a:solidFill>
                  <a:prstClr val="black">
                    <a:lumMod val="85000"/>
                    <a:lumOff val="15000"/>
                  </a:prstClr>
                </a:solidFill>
              </a:rPr>
              <a:t>W</a:t>
            </a:r>
            <a:r>
              <a:rPr lang="en-US" altLang="vi-VN" baseline="-25000" dirty="0" err="1">
                <a:solidFill>
                  <a:prstClr val="black">
                    <a:lumMod val="85000"/>
                    <a:lumOff val="15000"/>
                  </a:prstClr>
                </a:solidFill>
              </a:rPr>
              <a:t>đ</a:t>
            </a:r>
            <a:r>
              <a:rPr lang="en-US" altLang="vi-VN" dirty="0">
                <a:solidFill>
                  <a:prstClr val="black">
                    <a:lumMod val="85000"/>
                    <a:lumOff val="15000"/>
                  </a:prstClr>
                </a:solidFill>
              </a:rPr>
              <a:t>’ = 4. </a:t>
            </a:r>
            <a:r>
              <a:rPr lang="en-US" altLang="vi-VN" dirty="0" err="1">
                <a:solidFill>
                  <a:prstClr val="black">
                    <a:lumMod val="85000"/>
                    <a:lumOff val="15000"/>
                  </a:prstClr>
                </a:solidFill>
              </a:rPr>
              <a:t>W</a:t>
            </a:r>
            <a:r>
              <a:rPr lang="en-US" altLang="vi-VN" baseline="-25000" dirty="0" err="1">
                <a:solidFill>
                  <a:prstClr val="black">
                    <a:lumMod val="85000"/>
                    <a:lumOff val="15000"/>
                  </a:prstClr>
                </a:solidFill>
              </a:rPr>
              <a:t>đ</a:t>
            </a:r>
            <a:endParaRPr lang="en-US" baseline="-25000" dirty="0">
              <a:sym typeface="Arial"/>
            </a:endParaRPr>
          </a:p>
        </p:txBody>
      </p:sp>
      <p:sp>
        <p:nvSpPr>
          <p:cNvPr id="15" name="TextBox 14">
            <a:extLst>
              <a:ext uri="{FF2B5EF4-FFF2-40B4-BE49-F238E27FC236}">
                <a16:creationId xmlns:a16="http://schemas.microsoft.com/office/drawing/2014/main" xmlns="" id="{06532879-B44C-6E9D-E17B-C6C73F62D5FC}"/>
              </a:ext>
            </a:extLst>
          </p:cNvPr>
          <p:cNvSpPr txBox="1"/>
          <p:nvPr/>
        </p:nvSpPr>
        <p:spPr>
          <a:xfrm>
            <a:off x="238210" y="5670335"/>
            <a:ext cx="10135500"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b="1" dirty="0" err="1"/>
              <a:t>Vận</a:t>
            </a:r>
            <a:r>
              <a:rPr lang="en-US" b="1" dirty="0"/>
              <a:t> </a:t>
            </a:r>
            <a:r>
              <a:rPr lang="en-US" b="1" dirty="0" err="1"/>
              <a:t>tốc</a:t>
            </a:r>
            <a:r>
              <a:rPr lang="en-US" b="1" dirty="0"/>
              <a:t> </a:t>
            </a:r>
            <a:r>
              <a:rPr lang="en-US" b="1" dirty="0" err="1"/>
              <a:t>tăng</a:t>
            </a:r>
            <a:r>
              <a:rPr lang="en-US" b="1" dirty="0"/>
              <a:t> </a:t>
            </a:r>
            <a:r>
              <a:rPr lang="en-US" b="1" dirty="0" err="1"/>
              <a:t>gấp</a:t>
            </a:r>
            <a:r>
              <a:rPr lang="en-US" b="1" dirty="0"/>
              <a:t> </a:t>
            </a:r>
            <a:r>
              <a:rPr lang="en-US" b="1" dirty="0" err="1"/>
              <a:t>đôi</a:t>
            </a:r>
            <a:r>
              <a:rPr lang="en-US" b="1" dirty="0"/>
              <a:t> </a:t>
            </a:r>
            <a:r>
              <a:rPr lang="en-US" b="1" dirty="0" err="1"/>
              <a:t>thì</a:t>
            </a:r>
            <a:r>
              <a:rPr lang="en-US" b="1" dirty="0"/>
              <a:t> </a:t>
            </a:r>
            <a:r>
              <a:rPr lang="en-US" b="1" dirty="0" err="1"/>
              <a:t>động</a:t>
            </a:r>
            <a:r>
              <a:rPr lang="en-US" b="1" dirty="0"/>
              <a:t> </a:t>
            </a:r>
            <a:r>
              <a:rPr lang="en-US" b="1" dirty="0" err="1"/>
              <a:t>năng</a:t>
            </a:r>
            <a:r>
              <a:rPr lang="en-US" b="1" dirty="0"/>
              <a:t> </a:t>
            </a:r>
            <a:r>
              <a:rPr lang="en-US" b="1" dirty="0" err="1"/>
              <a:t>tăng</a:t>
            </a:r>
            <a:r>
              <a:rPr lang="en-US" b="1" dirty="0"/>
              <a:t> </a:t>
            </a:r>
            <a:r>
              <a:rPr lang="en-US" b="1" dirty="0" err="1"/>
              <a:t>gấp</a:t>
            </a:r>
            <a:r>
              <a:rPr lang="en-US" b="1" dirty="0"/>
              <a:t> 4</a:t>
            </a:r>
            <a:endParaRPr lang="en-US" b="1" dirty="0">
              <a:sym typeface="Arial"/>
            </a:endParaRPr>
          </a:p>
        </p:txBody>
      </p:sp>
    </p:spTree>
    <p:extLst>
      <p:ext uri="{BB962C8B-B14F-4D97-AF65-F5344CB8AC3E}">
        <p14:creationId xmlns:p14="http://schemas.microsoft.com/office/powerpoint/2010/main" val="6694293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60674DC-AAD7-C826-B9BC-40D65EBD7F07}"/>
              </a:ext>
            </a:extLst>
          </p:cNvPr>
          <p:cNvSpPr/>
          <p:nvPr/>
        </p:nvSpPr>
        <p:spPr>
          <a:xfrm>
            <a:off x="333360" y="1324303"/>
            <a:ext cx="11448738" cy="5160580"/>
          </a:xfrm>
          <a:prstGeom prst="rect">
            <a:avLst/>
          </a:prstGeom>
          <a:noFill/>
          <a:ln w="2857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BCCBA88F-9167-000A-2E0B-1D413F871282}"/>
              </a:ext>
            </a:extLst>
          </p:cNvPr>
          <p:cNvSpPr txBox="1"/>
          <p:nvPr/>
        </p:nvSpPr>
        <p:spPr>
          <a:xfrm>
            <a:off x="613397" y="263363"/>
            <a:ext cx="238298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02C74"/>
                </a:solidFill>
                <a:latin typeface="Fira Sans Condensed Medium" panose="020B0603050000020004" pitchFamily="34" charset="0"/>
              </a:rPr>
              <a:t>I. </a:t>
            </a:r>
            <a:r>
              <a:rPr lang="en-US" sz="2600" dirty="0" err="1">
                <a:solidFill>
                  <a:srgbClr val="002C74"/>
                </a:solidFill>
                <a:latin typeface="Fira Sans Condensed Medium" panose="020B0603050000020004" pitchFamily="34" charset="0"/>
              </a:rPr>
              <a:t>Động</a:t>
            </a:r>
            <a:r>
              <a:rPr lang="en-US" sz="2600" dirty="0">
                <a:solidFill>
                  <a:srgbClr val="002C74"/>
                </a:solidFill>
                <a:latin typeface="Fira Sans Condensed Medium" panose="020B0603050000020004" pitchFamily="34" charset="0"/>
              </a:rPr>
              <a:t> </a:t>
            </a:r>
            <a:r>
              <a:rPr lang="en-US" sz="2600" dirty="0" err="1">
                <a:solidFill>
                  <a:srgbClr val="002C74"/>
                </a:solidFill>
                <a:latin typeface="Fira Sans Condensed Medium" panose="020B0603050000020004" pitchFamily="34" charset="0"/>
              </a:rPr>
              <a:t>Năng</a:t>
            </a:r>
            <a:endParaRPr kumimoji="0" lang="en-US" sz="2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4" name="Group 3">
            <a:extLst>
              <a:ext uri="{FF2B5EF4-FFF2-40B4-BE49-F238E27FC236}">
                <a16:creationId xmlns:a16="http://schemas.microsoft.com/office/drawing/2014/main" xmlns="" id="{28E6DEF6-944A-445B-0FB7-260CE2CAD9AE}"/>
              </a:ext>
            </a:extLst>
          </p:cNvPr>
          <p:cNvGrpSpPr/>
          <p:nvPr/>
        </p:nvGrpSpPr>
        <p:grpSpPr>
          <a:xfrm>
            <a:off x="258240" y="180193"/>
            <a:ext cx="598943" cy="571119"/>
            <a:chOff x="526953" y="97897"/>
            <a:chExt cx="2383847" cy="2273106"/>
          </a:xfrm>
        </p:grpSpPr>
        <p:sp>
          <p:nvSpPr>
            <p:cNvPr id="5" name="Google Shape;3016;p59">
              <a:extLst>
                <a:ext uri="{FF2B5EF4-FFF2-40B4-BE49-F238E27FC236}">
                  <a16:creationId xmlns:a16="http://schemas.microsoft.com/office/drawing/2014/main" xmlns="" id="{6CD0B8C5-1D7D-2B0D-C7AB-A3BB7B086570}"/>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4" descr="Kinetic energy ">
              <a:extLst>
                <a:ext uri="{FF2B5EF4-FFF2-40B4-BE49-F238E27FC236}">
                  <a16:creationId xmlns:a16="http://schemas.microsoft.com/office/drawing/2014/main" xmlns="" id="{FB7C3D74-3F15-5BE3-D3FF-775210662E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xmlns="" id="{148DCEED-59BA-BAC9-A00B-E734F245585F}"/>
              </a:ext>
            </a:extLst>
          </p:cNvPr>
          <p:cNvSpPr/>
          <p:nvPr/>
        </p:nvSpPr>
        <p:spPr>
          <a:xfrm>
            <a:off x="4644087" y="898904"/>
            <a:ext cx="2827283" cy="523220"/>
          </a:xfrm>
          <a:prstGeom prst="rect">
            <a:avLst/>
          </a:prstGeom>
          <a:solidFill>
            <a:srgbClr val="D35C27"/>
          </a:solidFill>
        </p:spPr>
        <p:txBody>
          <a:bodyPr wrap="square" rtlCol="0">
            <a:spAutoFit/>
          </a:bodyPr>
          <a:lstStyle/>
          <a:p>
            <a:pPr algn="ctr"/>
            <a:r>
              <a:rPr lang="en-US" sz="2800" b="1" dirty="0">
                <a:solidFill>
                  <a:schemeClr val="bg1"/>
                </a:solidFill>
                <a:latin typeface="Fira Sans Condensed Medium" panose="020B0603050000020004" pitchFamily="34" charset="0"/>
              </a:rPr>
              <a:t>ĐÁP ÁN PHT 1</a:t>
            </a:r>
          </a:p>
        </p:txBody>
      </p:sp>
      <p:sp>
        <p:nvSpPr>
          <p:cNvPr id="9" name="Oval 8">
            <a:extLst>
              <a:ext uri="{FF2B5EF4-FFF2-40B4-BE49-F238E27FC236}">
                <a16:creationId xmlns:a16="http://schemas.microsoft.com/office/drawing/2014/main" xmlns="" id="{2FDA7742-3C88-5020-C001-36E7515C8657}"/>
              </a:ext>
            </a:extLst>
          </p:cNvPr>
          <p:cNvSpPr/>
          <p:nvPr/>
        </p:nvSpPr>
        <p:spPr>
          <a:xfrm>
            <a:off x="516071" y="1719613"/>
            <a:ext cx="580697" cy="580697"/>
          </a:xfrm>
          <a:prstGeom prst="ellipse">
            <a:avLst/>
          </a:prstGeom>
          <a:solidFill>
            <a:srgbClr val="D35C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Black" panose="020B0A04020102020204" pitchFamily="34" charset="0"/>
              </a:rPr>
              <a:t>2</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EC5D0BD0-5763-FF25-4BDF-23B4EAB87CE8}"/>
                  </a:ext>
                </a:extLst>
              </p:cNvPr>
              <p:cNvSpPr txBox="1"/>
              <p:nvPr/>
            </p:nvSpPr>
            <p:spPr>
              <a:xfrm>
                <a:off x="693882" y="2514745"/>
                <a:ext cx="3724190" cy="171086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Ta </a:t>
                </a:r>
                <a:r>
                  <a:rPr lang="en-US" dirty="0" err="1"/>
                  <a:t>có</a:t>
                </a:r>
                <a:r>
                  <a:rPr lang="en-US" dirty="0"/>
                  <a:t>: </a:t>
                </a:r>
              </a:p>
              <a:p>
                <a:r>
                  <a:rPr lang="en-US" altLang="vi-VN" dirty="0" err="1">
                    <a:solidFill>
                      <a:prstClr val="black">
                        <a:lumMod val="85000"/>
                        <a:lumOff val="15000"/>
                      </a:prstClr>
                    </a:solidFill>
                  </a:rPr>
                  <a:t>W</a:t>
                </a:r>
                <a:r>
                  <a:rPr lang="en-US" altLang="vi-VN" baseline="-25000" dirty="0" err="1">
                    <a:solidFill>
                      <a:prstClr val="black">
                        <a:lumMod val="85000"/>
                        <a:lumOff val="15000"/>
                      </a:prstClr>
                    </a:solidFill>
                  </a:rPr>
                  <a:t>đ</a:t>
                </a:r>
                <a:r>
                  <a:rPr lang="en-US" altLang="vi-VN" dirty="0">
                    <a:solidFill>
                      <a:prstClr val="black">
                        <a:lumMod val="85000"/>
                        <a:lumOff val="15000"/>
                      </a:prstClr>
                    </a:solidFill>
                  </a:rPr>
                  <a:t> = </a:t>
                </a:r>
                <a14:m>
                  <m:oMath xmlns:m="http://schemas.openxmlformats.org/officeDocument/2006/math">
                    <m:f>
                      <m:fPr>
                        <m:ctrlPr>
                          <a:rPr lang="vi-VN" altLang="vi-VN" i="1" kern="1200">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kern="1200" dirty="0">
                            <a:solidFill>
                              <a:prstClr val="black">
                                <a:lumMod val="85000"/>
                                <a:lumOff val="15000"/>
                              </a:prstClr>
                            </a:solidFill>
                          </a:rPr>
                          <m:t>1</m:t>
                        </m:r>
                      </m:num>
                      <m:den>
                        <m:r>
                          <m:rPr>
                            <m:nor/>
                          </m:rPr>
                          <a:rPr lang="en-US" altLang="vi-VN" kern="1200" dirty="0">
                            <a:solidFill>
                              <a:prstClr val="black">
                                <a:lumMod val="85000"/>
                                <a:lumOff val="15000"/>
                              </a:prstClr>
                            </a:solidFill>
                          </a:rPr>
                          <m:t>2</m:t>
                        </m:r>
                      </m:den>
                    </m:f>
                    <m:r>
                      <a:rPr lang="en-US" altLang="vi-VN" kern="1200" dirty="0">
                        <a:solidFill>
                          <a:prstClr val="black">
                            <a:lumMod val="85000"/>
                            <a:lumOff val="15000"/>
                          </a:prstClr>
                        </a:solidFill>
                        <a:latin typeface="Cambria Math" panose="02040503050406030204" pitchFamily="18" charset="0"/>
                      </a:rPr>
                      <m:t> </m:t>
                    </m:r>
                  </m:oMath>
                </a14:m>
                <a:r>
                  <a:rPr lang="en-US" dirty="0">
                    <a:solidFill>
                      <a:prstClr val="black">
                        <a:lumMod val="85000"/>
                        <a:lumOff val="15000"/>
                      </a:prstClr>
                    </a:solidFill>
                    <a:sym typeface="Arial"/>
                  </a:rPr>
                  <a:t>mv</a:t>
                </a:r>
                <a:r>
                  <a:rPr lang="en-US" baseline="30000" dirty="0">
                    <a:solidFill>
                      <a:prstClr val="black">
                        <a:lumMod val="85000"/>
                        <a:lumOff val="15000"/>
                      </a:prstClr>
                    </a:solidFill>
                    <a:sym typeface="Arial"/>
                  </a:rPr>
                  <a:t>2</a:t>
                </a:r>
              </a:p>
              <a:p>
                <a:endParaRPr lang="en-US" dirty="0">
                  <a:sym typeface="Arial"/>
                </a:endParaRPr>
              </a:p>
            </p:txBody>
          </p:sp>
        </mc:Choice>
        <mc:Fallback xmlns="">
          <p:sp>
            <p:nvSpPr>
              <p:cNvPr id="10" name="TextBox 9">
                <a:extLst>
                  <a:ext uri="{FF2B5EF4-FFF2-40B4-BE49-F238E27FC236}">
                    <a16:creationId xmlns:a16="http://schemas.microsoft.com/office/drawing/2014/main" id="{EC5D0BD0-5763-FF25-4BDF-23B4EAB87CE8}"/>
                  </a:ext>
                </a:extLst>
              </p:cNvPr>
              <p:cNvSpPr txBox="1">
                <a:spLocks noRot="1" noChangeAspect="1" noMove="1" noResize="1" noEditPoints="1" noAdjustHandles="1" noChangeArrowheads="1" noChangeShapeType="1" noTextEdit="1"/>
              </p:cNvSpPr>
              <p:nvPr/>
            </p:nvSpPr>
            <p:spPr>
              <a:xfrm>
                <a:off x="693882" y="2514745"/>
                <a:ext cx="3724190" cy="1710863"/>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C0B9464A-8110-4713-A7EA-DCE45039AF2F}"/>
                  </a:ext>
                </a:extLst>
              </p:cNvPr>
              <p:cNvSpPr txBox="1"/>
              <p:nvPr/>
            </p:nvSpPr>
            <p:spPr>
              <a:xfrm>
                <a:off x="238210" y="4140624"/>
                <a:ext cx="6414838" cy="100814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altLang="vi-VN" dirty="0">
                    <a:solidFill>
                      <a:prstClr val="black">
                        <a:lumMod val="85000"/>
                        <a:lumOff val="15000"/>
                      </a:prstClr>
                    </a:solidFill>
                  </a:rPr>
                  <a:t>	= </a:t>
                </a:r>
                <a14:m>
                  <m:oMath xmlns:m="http://schemas.openxmlformats.org/officeDocument/2006/math">
                    <m:f>
                      <m:fPr>
                        <m:ctrlPr>
                          <a:rPr lang="vi-VN" altLang="vi-VN" i="1" kern="1200">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kern="1200" dirty="0">
                            <a:solidFill>
                              <a:prstClr val="black">
                                <a:lumMod val="85000"/>
                                <a:lumOff val="15000"/>
                              </a:prstClr>
                            </a:solidFill>
                          </a:rPr>
                          <m:t>1</m:t>
                        </m:r>
                      </m:num>
                      <m:den>
                        <m:r>
                          <m:rPr>
                            <m:nor/>
                          </m:rPr>
                          <a:rPr lang="en-US" altLang="vi-VN" kern="1200" dirty="0">
                            <a:solidFill>
                              <a:prstClr val="black">
                                <a:lumMod val="85000"/>
                                <a:lumOff val="15000"/>
                              </a:prstClr>
                            </a:solidFill>
                          </a:rPr>
                          <m:t>2</m:t>
                        </m:r>
                      </m:den>
                    </m:f>
                    <m:r>
                      <a:rPr lang="en-US" altLang="vi-VN" kern="1200" dirty="0">
                        <a:solidFill>
                          <a:prstClr val="black">
                            <a:lumMod val="85000"/>
                            <a:lumOff val="15000"/>
                          </a:prstClr>
                        </a:solidFill>
                        <a:latin typeface="Cambria Math" panose="02040503050406030204" pitchFamily="18" charset="0"/>
                      </a:rPr>
                      <m:t> </m:t>
                    </m:r>
                  </m:oMath>
                </a14:m>
                <a:r>
                  <a:rPr lang="en-US" dirty="0">
                    <a:solidFill>
                      <a:prstClr val="black">
                        <a:lumMod val="85000"/>
                        <a:lumOff val="15000"/>
                      </a:prstClr>
                    </a:solidFill>
                    <a:sym typeface="Arial"/>
                  </a:rPr>
                  <a:t>.0,45.10</a:t>
                </a:r>
                <a:r>
                  <a:rPr lang="en-US" baseline="30000" dirty="0">
                    <a:solidFill>
                      <a:prstClr val="black">
                        <a:lumMod val="85000"/>
                        <a:lumOff val="15000"/>
                      </a:prstClr>
                    </a:solidFill>
                    <a:sym typeface="Arial"/>
                  </a:rPr>
                  <a:t>2 </a:t>
                </a:r>
                <a:r>
                  <a:rPr lang="en-US" altLang="vi-VN" dirty="0">
                    <a:solidFill>
                      <a:prstClr val="black">
                        <a:lumMod val="85000"/>
                        <a:lumOff val="15000"/>
                      </a:prstClr>
                    </a:solidFill>
                  </a:rPr>
                  <a:t>= 22,5 (Jun) </a:t>
                </a:r>
                <a:endParaRPr lang="en-US" dirty="0">
                  <a:sym typeface="Arial"/>
                </a:endParaRPr>
              </a:p>
            </p:txBody>
          </p:sp>
        </mc:Choice>
        <mc:Fallback xmlns="">
          <p:sp>
            <p:nvSpPr>
              <p:cNvPr id="13" name="TextBox 12">
                <a:extLst>
                  <a:ext uri="{FF2B5EF4-FFF2-40B4-BE49-F238E27FC236}">
                    <a16:creationId xmlns:a16="http://schemas.microsoft.com/office/drawing/2014/main" id="{C0B9464A-8110-4713-A7EA-DCE45039AF2F}"/>
                  </a:ext>
                </a:extLst>
              </p:cNvPr>
              <p:cNvSpPr txBox="1">
                <a:spLocks noRot="1" noChangeAspect="1" noMove="1" noResize="1" noEditPoints="1" noAdjustHandles="1" noChangeArrowheads="1" noChangeShapeType="1" noTextEdit="1"/>
              </p:cNvSpPr>
              <p:nvPr/>
            </p:nvSpPr>
            <p:spPr>
              <a:xfrm>
                <a:off x="238210" y="4140624"/>
                <a:ext cx="6414838" cy="1008144"/>
              </a:xfrm>
              <a:prstGeom prst="rect">
                <a:avLst/>
              </a:prstGeom>
              <a:blipFill>
                <a:blip r:embed="rId4"/>
                <a:stretch>
                  <a:fillRect b="-3012"/>
                </a:stretch>
              </a:blipFill>
              <a:ln>
                <a:noFill/>
              </a:ln>
            </p:spPr>
            <p:txBody>
              <a:bodyPr/>
              <a:lstStyle/>
              <a:p>
                <a:r>
                  <a:rPr lang="en-US">
                    <a:noFill/>
                  </a:rPr>
                  <a:t> </a:t>
                </a:r>
              </a:p>
            </p:txBody>
          </p:sp>
        </mc:Fallback>
      </mc:AlternateContent>
      <p:sp>
        <p:nvSpPr>
          <p:cNvPr id="15" name="TextBox 14">
            <a:extLst>
              <a:ext uri="{FF2B5EF4-FFF2-40B4-BE49-F238E27FC236}">
                <a16:creationId xmlns:a16="http://schemas.microsoft.com/office/drawing/2014/main" xmlns="" id="{06532879-B44C-6E9D-E17B-C6C73F62D5FC}"/>
              </a:ext>
            </a:extLst>
          </p:cNvPr>
          <p:cNvSpPr txBox="1"/>
          <p:nvPr/>
        </p:nvSpPr>
        <p:spPr>
          <a:xfrm>
            <a:off x="238210" y="5417602"/>
            <a:ext cx="10135500"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b="1" dirty="0" err="1"/>
              <a:t>Vậy</a:t>
            </a:r>
            <a:r>
              <a:rPr lang="en-US" b="1" dirty="0"/>
              <a:t> </a:t>
            </a:r>
            <a:r>
              <a:rPr lang="en-US" b="1" dirty="0" err="1"/>
              <a:t>động</a:t>
            </a:r>
            <a:r>
              <a:rPr lang="en-US" b="1" dirty="0"/>
              <a:t> </a:t>
            </a:r>
            <a:r>
              <a:rPr lang="en-US" b="1" dirty="0" err="1"/>
              <a:t>lượng</a:t>
            </a:r>
            <a:r>
              <a:rPr lang="en-US" b="1" dirty="0"/>
              <a:t> </a:t>
            </a:r>
            <a:r>
              <a:rPr lang="en-US" b="1" dirty="0" err="1"/>
              <a:t>của</a:t>
            </a:r>
            <a:r>
              <a:rPr lang="en-US" b="1" dirty="0"/>
              <a:t> </a:t>
            </a:r>
            <a:r>
              <a:rPr lang="en-US" b="1" dirty="0" err="1"/>
              <a:t>quả</a:t>
            </a:r>
            <a:r>
              <a:rPr lang="en-US" b="1" dirty="0"/>
              <a:t> </a:t>
            </a:r>
            <a:r>
              <a:rPr lang="en-US" b="1" dirty="0" err="1"/>
              <a:t>bóng</a:t>
            </a:r>
            <a:r>
              <a:rPr lang="en-US" b="1" dirty="0"/>
              <a:t> </a:t>
            </a:r>
            <a:r>
              <a:rPr lang="en-US" b="1" dirty="0" err="1"/>
              <a:t>là</a:t>
            </a:r>
            <a:r>
              <a:rPr lang="en-US" b="1" dirty="0"/>
              <a:t> 22,5 J</a:t>
            </a:r>
            <a:endParaRPr lang="en-US" b="1" dirty="0">
              <a:sym typeface="Arial"/>
            </a:endParaRPr>
          </a:p>
        </p:txBody>
      </p:sp>
      <p:pic>
        <p:nvPicPr>
          <p:cNvPr id="11" name="Picture 4" descr="Free vector gradient football field background">
            <a:extLst>
              <a:ext uri="{FF2B5EF4-FFF2-40B4-BE49-F238E27FC236}">
                <a16:creationId xmlns:a16="http://schemas.microsoft.com/office/drawing/2014/main" xmlns="" id="{CD60DD3B-0301-E5AE-9F7B-91E663002F8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625" t="6802" r="18642" b="11118"/>
          <a:stretch/>
        </p:blipFill>
        <p:spPr bwMode="auto">
          <a:xfrm>
            <a:off x="7250882" y="1736974"/>
            <a:ext cx="4269109" cy="3720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95168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60674DC-AAD7-C826-B9BC-40D65EBD7F07}"/>
              </a:ext>
            </a:extLst>
          </p:cNvPr>
          <p:cNvSpPr/>
          <p:nvPr/>
        </p:nvSpPr>
        <p:spPr>
          <a:xfrm>
            <a:off x="333360" y="1324303"/>
            <a:ext cx="11448738" cy="5160580"/>
          </a:xfrm>
          <a:prstGeom prst="rect">
            <a:avLst/>
          </a:prstGeom>
          <a:noFill/>
          <a:ln w="2857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xmlns="" id="{BCCBA88F-9167-000A-2E0B-1D413F871282}"/>
              </a:ext>
            </a:extLst>
          </p:cNvPr>
          <p:cNvSpPr txBox="1"/>
          <p:nvPr/>
        </p:nvSpPr>
        <p:spPr>
          <a:xfrm>
            <a:off x="613397" y="263363"/>
            <a:ext cx="238298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rgbClr val="002C74"/>
                </a:solidFill>
                <a:latin typeface="Fira Sans Condensed Medium" panose="020B0603050000020004" pitchFamily="34" charset="0"/>
              </a:rPr>
              <a:t>I. </a:t>
            </a:r>
            <a:r>
              <a:rPr lang="en-US" sz="2600" dirty="0" err="1">
                <a:solidFill>
                  <a:srgbClr val="002C74"/>
                </a:solidFill>
                <a:latin typeface="Fira Sans Condensed Medium" panose="020B0603050000020004" pitchFamily="34" charset="0"/>
              </a:rPr>
              <a:t>Động</a:t>
            </a:r>
            <a:r>
              <a:rPr lang="en-US" sz="2600" dirty="0">
                <a:solidFill>
                  <a:srgbClr val="002C74"/>
                </a:solidFill>
                <a:latin typeface="Fira Sans Condensed Medium" panose="020B0603050000020004" pitchFamily="34" charset="0"/>
              </a:rPr>
              <a:t> </a:t>
            </a:r>
            <a:r>
              <a:rPr lang="en-US" sz="2600" dirty="0" err="1">
                <a:solidFill>
                  <a:srgbClr val="002C74"/>
                </a:solidFill>
                <a:latin typeface="Fira Sans Condensed Medium" panose="020B0603050000020004" pitchFamily="34" charset="0"/>
              </a:rPr>
              <a:t>Năng</a:t>
            </a:r>
            <a:endParaRPr kumimoji="0" lang="en-US" sz="2600" b="0" i="0" u="none" strike="noStrike" kern="1200" cap="none" spc="0" normalizeH="0" baseline="0" noProof="0" dirty="0">
              <a:ln>
                <a:noFill/>
              </a:ln>
              <a:solidFill>
                <a:srgbClr val="002C74"/>
              </a:solidFill>
              <a:effectLst/>
              <a:uLnTx/>
              <a:uFillTx/>
              <a:latin typeface="Fira Sans Condensed Medium" panose="020B0603050000020004" pitchFamily="34" charset="0"/>
            </a:endParaRPr>
          </a:p>
        </p:txBody>
      </p:sp>
      <p:grpSp>
        <p:nvGrpSpPr>
          <p:cNvPr id="4" name="Group 3">
            <a:extLst>
              <a:ext uri="{FF2B5EF4-FFF2-40B4-BE49-F238E27FC236}">
                <a16:creationId xmlns:a16="http://schemas.microsoft.com/office/drawing/2014/main" xmlns="" id="{28E6DEF6-944A-445B-0FB7-260CE2CAD9AE}"/>
              </a:ext>
            </a:extLst>
          </p:cNvPr>
          <p:cNvGrpSpPr/>
          <p:nvPr/>
        </p:nvGrpSpPr>
        <p:grpSpPr>
          <a:xfrm>
            <a:off x="258240" y="180193"/>
            <a:ext cx="598943" cy="571119"/>
            <a:chOff x="526953" y="97897"/>
            <a:chExt cx="2383847" cy="2273106"/>
          </a:xfrm>
        </p:grpSpPr>
        <p:sp>
          <p:nvSpPr>
            <p:cNvPr id="5" name="Google Shape;3016;p59">
              <a:extLst>
                <a:ext uri="{FF2B5EF4-FFF2-40B4-BE49-F238E27FC236}">
                  <a16:creationId xmlns:a16="http://schemas.microsoft.com/office/drawing/2014/main" xmlns="" id="{6CD0B8C5-1D7D-2B0D-C7AB-A3BB7B086570}"/>
                </a:ext>
              </a:extLst>
            </p:cNvPr>
            <p:cNvSpPr/>
            <p:nvPr/>
          </p:nvSpPr>
          <p:spPr>
            <a:xfrm rot="7214107">
              <a:off x="582324" y="42526"/>
              <a:ext cx="2273106" cy="2383847"/>
            </a:xfrm>
            <a:custGeom>
              <a:avLst/>
              <a:gdLst/>
              <a:ahLst/>
              <a:cxnLst/>
              <a:rect l="l" t="t" r="r" b="b"/>
              <a:pathLst>
                <a:path w="104663" h="109762" extrusionOk="0">
                  <a:moveTo>
                    <a:pt x="61492" y="0"/>
                  </a:moveTo>
                  <a:cubicBezTo>
                    <a:pt x="50465" y="0"/>
                    <a:pt x="40621" y="9146"/>
                    <a:pt x="32052" y="15324"/>
                  </a:cubicBezTo>
                  <a:cubicBezTo>
                    <a:pt x="19882" y="24104"/>
                    <a:pt x="10169" y="35842"/>
                    <a:pt x="3800" y="49422"/>
                  </a:cubicBezTo>
                  <a:cubicBezTo>
                    <a:pt x="1639" y="54040"/>
                    <a:pt x="1" y="59795"/>
                    <a:pt x="2913" y="63981"/>
                  </a:cubicBezTo>
                  <a:cubicBezTo>
                    <a:pt x="5239" y="67321"/>
                    <a:pt x="9616" y="68315"/>
                    <a:pt x="13780" y="68315"/>
                  </a:cubicBezTo>
                  <a:cubicBezTo>
                    <a:pt x="14380" y="68315"/>
                    <a:pt x="14976" y="68295"/>
                    <a:pt x="15560" y="68257"/>
                  </a:cubicBezTo>
                  <a:cubicBezTo>
                    <a:pt x="18177" y="68104"/>
                    <a:pt x="20852" y="67736"/>
                    <a:pt x="23463" y="67736"/>
                  </a:cubicBezTo>
                  <a:cubicBezTo>
                    <a:pt x="25504" y="67736"/>
                    <a:pt x="27507" y="67961"/>
                    <a:pt x="29413" y="68690"/>
                  </a:cubicBezTo>
                  <a:cubicBezTo>
                    <a:pt x="35510" y="71055"/>
                    <a:pt x="38626" y="77789"/>
                    <a:pt x="40287" y="84112"/>
                  </a:cubicBezTo>
                  <a:cubicBezTo>
                    <a:pt x="41925" y="90413"/>
                    <a:pt x="42857" y="97260"/>
                    <a:pt x="46883" y="102401"/>
                  </a:cubicBezTo>
                  <a:cubicBezTo>
                    <a:pt x="50905" y="107554"/>
                    <a:pt x="57119" y="109761"/>
                    <a:pt x="63668" y="109761"/>
                  </a:cubicBezTo>
                  <a:cubicBezTo>
                    <a:pt x="69898" y="109761"/>
                    <a:pt x="76430" y="107763"/>
                    <a:pt x="81664" y="104403"/>
                  </a:cubicBezTo>
                  <a:cubicBezTo>
                    <a:pt x="95882" y="95236"/>
                    <a:pt x="104139" y="78198"/>
                    <a:pt x="104412" y="61274"/>
                  </a:cubicBezTo>
                  <a:cubicBezTo>
                    <a:pt x="104662" y="44327"/>
                    <a:pt x="97588" y="27767"/>
                    <a:pt x="86623" y="14846"/>
                  </a:cubicBezTo>
                  <a:cubicBezTo>
                    <a:pt x="81164" y="8431"/>
                    <a:pt x="74431" y="2608"/>
                    <a:pt x="66242" y="584"/>
                  </a:cubicBezTo>
                  <a:cubicBezTo>
                    <a:pt x="64635" y="183"/>
                    <a:pt x="63051" y="0"/>
                    <a:pt x="61492" y="0"/>
                  </a:cubicBezTo>
                  <a:close/>
                </a:path>
              </a:pathLst>
            </a:custGeom>
            <a:solidFill>
              <a:srgbClr val="EEBBA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4" descr="Kinetic energy ">
              <a:extLst>
                <a:ext uri="{FF2B5EF4-FFF2-40B4-BE49-F238E27FC236}">
                  <a16:creationId xmlns:a16="http://schemas.microsoft.com/office/drawing/2014/main" xmlns="" id="{FB7C3D74-3F15-5BE3-D3FF-775210662EE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933" y="861333"/>
              <a:ext cx="1454426" cy="145442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xmlns="" id="{148DCEED-59BA-BAC9-A00B-E734F245585F}"/>
              </a:ext>
            </a:extLst>
          </p:cNvPr>
          <p:cNvSpPr/>
          <p:nvPr/>
        </p:nvSpPr>
        <p:spPr>
          <a:xfrm>
            <a:off x="4644087" y="898904"/>
            <a:ext cx="2827283" cy="523220"/>
          </a:xfrm>
          <a:prstGeom prst="rect">
            <a:avLst/>
          </a:prstGeom>
          <a:solidFill>
            <a:srgbClr val="D35C27"/>
          </a:solidFill>
        </p:spPr>
        <p:txBody>
          <a:bodyPr wrap="square" rtlCol="0">
            <a:spAutoFit/>
          </a:bodyPr>
          <a:lstStyle/>
          <a:p>
            <a:pPr algn="ctr"/>
            <a:r>
              <a:rPr lang="en-US" sz="2800" b="1" dirty="0">
                <a:solidFill>
                  <a:schemeClr val="bg1"/>
                </a:solidFill>
                <a:latin typeface="Fira Sans Condensed Medium" panose="020B0603050000020004" pitchFamily="34" charset="0"/>
              </a:rPr>
              <a:t>ĐÁP ÁN PHT 1</a:t>
            </a:r>
          </a:p>
        </p:txBody>
      </p:sp>
      <p:sp>
        <p:nvSpPr>
          <p:cNvPr id="9" name="Oval 8">
            <a:extLst>
              <a:ext uri="{FF2B5EF4-FFF2-40B4-BE49-F238E27FC236}">
                <a16:creationId xmlns:a16="http://schemas.microsoft.com/office/drawing/2014/main" xmlns="" id="{2FDA7742-3C88-5020-C001-36E7515C8657}"/>
              </a:ext>
            </a:extLst>
          </p:cNvPr>
          <p:cNvSpPr/>
          <p:nvPr/>
        </p:nvSpPr>
        <p:spPr>
          <a:xfrm>
            <a:off x="516071" y="1719613"/>
            <a:ext cx="580697" cy="580697"/>
          </a:xfrm>
          <a:prstGeom prst="ellipse">
            <a:avLst/>
          </a:prstGeom>
          <a:solidFill>
            <a:srgbClr val="D35C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Black" panose="020B0A04020102020204" pitchFamily="34" charset="0"/>
              </a:rPr>
              <a:t>3</a:t>
            </a:r>
          </a:p>
        </p:txBody>
      </p:sp>
      <p:sp>
        <p:nvSpPr>
          <p:cNvPr id="10" name="TextBox 9">
            <a:extLst>
              <a:ext uri="{FF2B5EF4-FFF2-40B4-BE49-F238E27FC236}">
                <a16:creationId xmlns:a16="http://schemas.microsoft.com/office/drawing/2014/main" xmlns="" id="{EC5D0BD0-5763-FF25-4BDF-23B4EAB87CE8}"/>
              </a:ext>
            </a:extLst>
          </p:cNvPr>
          <p:cNvSpPr txBox="1"/>
          <p:nvPr/>
        </p:nvSpPr>
        <p:spPr>
          <a:xfrm>
            <a:off x="5664639" y="3352093"/>
            <a:ext cx="6147444" cy="122769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Khi </a:t>
            </a:r>
            <a:r>
              <a:rPr lang="en-US" dirty="0" err="1"/>
              <a:t>xích</a:t>
            </a:r>
            <a:r>
              <a:rPr lang="en-US" dirty="0"/>
              <a:t> </a:t>
            </a:r>
            <a:r>
              <a:rPr lang="en-US" dirty="0" err="1"/>
              <a:t>đu</a:t>
            </a:r>
            <a:r>
              <a:rPr lang="en-US" dirty="0"/>
              <a:t> </a:t>
            </a:r>
            <a:r>
              <a:rPr lang="en-US" dirty="0" err="1"/>
              <a:t>xuống</a:t>
            </a:r>
            <a:r>
              <a:rPr lang="en-US" dirty="0"/>
              <a:t> </a:t>
            </a:r>
            <a:r>
              <a:rPr lang="en-US" dirty="0" err="1"/>
              <a:t>từ</a:t>
            </a:r>
            <a:r>
              <a:rPr lang="en-US" dirty="0"/>
              <a:t> A </a:t>
            </a:r>
            <a:r>
              <a:rPr lang="en-US" dirty="0" err="1"/>
              <a:t>đến</a:t>
            </a:r>
            <a:r>
              <a:rPr lang="en-US" dirty="0"/>
              <a:t> O, </a:t>
            </a:r>
            <a:r>
              <a:rPr lang="en-US" dirty="0" err="1"/>
              <a:t>tốc</a:t>
            </a:r>
            <a:r>
              <a:rPr lang="en-US" dirty="0"/>
              <a:t> </a:t>
            </a:r>
            <a:r>
              <a:rPr lang="en-US" dirty="0" err="1"/>
              <a:t>độ</a:t>
            </a:r>
            <a:r>
              <a:rPr lang="en-US" dirty="0"/>
              <a:t> </a:t>
            </a:r>
            <a:r>
              <a:rPr lang="en-US" dirty="0" err="1"/>
              <a:t>tăng</a:t>
            </a:r>
            <a:r>
              <a:rPr lang="en-US" dirty="0"/>
              <a:t> </a:t>
            </a:r>
            <a:r>
              <a:rPr lang="en-US" dirty="0" err="1"/>
              <a:t>dần</a:t>
            </a:r>
            <a:r>
              <a:rPr lang="en-US" dirty="0"/>
              <a:t> </a:t>
            </a:r>
            <a:r>
              <a:rPr lang="en-US" dirty="0">
                <a:latin typeface="#9Slide03 Arima Madurai Black" panose="00000A00000000000000" pitchFamily="2" charset="-93"/>
                <a:cs typeface="#9Slide03 Arima Madurai Black" panose="00000A00000000000000" pitchFamily="2" charset="-93"/>
              </a:rPr>
              <a:t>→</a:t>
            </a:r>
            <a:r>
              <a:rPr lang="en-US" dirty="0"/>
              <a:t> </a:t>
            </a:r>
            <a:r>
              <a:rPr lang="en-US" dirty="0" err="1"/>
              <a:t>động</a:t>
            </a:r>
            <a:r>
              <a:rPr lang="en-US" dirty="0"/>
              <a:t> </a:t>
            </a:r>
            <a:r>
              <a:rPr lang="en-US" dirty="0" err="1"/>
              <a:t>năng</a:t>
            </a:r>
            <a:r>
              <a:rPr lang="en-US" dirty="0"/>
              <a:t> </a:t>
            </a:r>
            <a:r>
              <a:rPr lang="en-US" dirty="0" err="1"/>
              <a:t>tăng</a:t>
            </a:r>
            <a:r>
              <a:rPr lang="en-US" dirty="0"/>
              <a:t> </a:t>
            </a:r>
            <a:r>
              <a:rPr lang="en-US" dirty="0" err="1"/>
              <a:t>dần</a:t>
            </a:r>
            <a:endParaRPr lang="en-US" dirty="0">
              <a:sym typeface="Arial"/>
            </a:endParaRPr>
          </a:p>
        </p:txBody>
      </p:sp>
      <p:pic>
        <p:nvPicPr>
          <p:cNvPr id="2" name="Picture 1">
            <a:extLst>
              <a:ext uri="{FF2B5EF4-FFF2-40B4-BE49-F238E27FC236}">
                <a16:creationId xmlns:a16="http://schemas.microsoft.com/office/drawing/2014/main" xmlns="" id="{A51C0AA6-4E58-9F5F-19B6-2367E2222EDE}"/>
              </a:ext>
            </a:extLst>
          </p:cNvPr>
          <p:cNvPicPr>
            <a:picLocks noChangeAspect="1"/>
          </p:cNvPicPr>
          <p:nvPr/>
        </p:nvPicPr>
        <p:blipFill>
          <a:blip r:embed="rId3"/>
          <a:stretch>
            <a:fillRect/>
          </a:stretch>
        </p:blipFill>
        <p:spPr>
          <a:xfrm>
            <a:off x="635067" y="2487842"/>
            <a:ext cx="4939617" cy="3383299"/>
          </a:xfrm>
          <a:prstGeom prst="rect">
            <a:avLst/>
          </a:prstGeom>
        </p:spPr>
      </p:pic>
      <p:sp>
        <p:nvSpPr>
          <p:cNvPr id="12" name="TextBox 11">
            <a:extLst>
              <a:ext uri="{FF2B5EF4-FFF2-40B4-BE49-F238E27FC236}">
                <a16:creationId xmlns:a16="http://schemas.microsoft.com/office/drawing/2014/main" xmlns="" id="{967F6855-BC9D-D879-80E2-B304DAA19FBD}"/>
              </a:ext>
            </a:extLst>
          </p:cNvPr>
          <p:cNvSpPr txBox="1"/>
          <p:nvPr/>
        </p:nvSpPr>
        <p:spPr>
          <a:xfrm>
            <a:off x="5664639" y="2094478"/>
            <a:ext cx="5533359" cy="122769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err="1">
                <a:sym typeface="Arial"/>
              </a:rPr>
              <a:t>Động</a:t>
            </a:r>
            <a:r>
              <a:rPr lang="en-US" dirty="0">
                <a:sym typeface="Arial"/>
              </a:rPr>
              <a:t> </a:t>
            </a:r>
            <a:r>
              <a:rPr lang="en-US" dirty="0" err="1">
                <a:sym typeface="Arial"/>
              </a:rPr>
              <a:t>năng</a:t>
            </a:r>
            <a:r>
              <a:rPr lang="en-US" dirty="0">
                <a:sym typeface="Arial"/>
              </a:rPr>
              <a:t> </a:t>
            </a:r>
            <a:r>
              <a:rPr lang="en-US" dirty="0" err="1">
                <a:sym typeface="Arial"/>
              </a:rPr>
              <a:t>phụ</a:t>
            </a:r>
            <a:r>
              <a:rPr lang="en-US" dirty="0">
                <a:sym typeface="Arial"/>
              </a:rPr>
              <a:t> </a:t>
            </a:r>
            <a:r>
              <a:rPr lang="en-US" dirty="0" err="1">
                <a:sym typeface="Arial"/>
              </a:rPr>
              <a:t>thuộc</a:t>
            </a:r>
            <a:r>
              <a:rPr lang="en-US" dirty="0">
                <a:sym typeface="Arial"/>
              </a:rPr>
              <a:t> </a:t>
            </a:r>
            <a:r>
              <a:rPr lang="en-US" dirty="0" err="1">
                <a:sym typeface="Arial"/>
              </a:rPr>
              <a:t>vào</a:t>
            </a:r>
            <a:r>
              <a:rPr lang="en-US" dirty="0">
                <a:sym typeface="Arial"/>
              </a:rPr>
              <a:t> </a:t>
            </a:r>
            <a:r>
              <a:rPr lang="en-US" dirty="0" err="1">
                <a:sym typeface="Arial"/>
              </a:rPr>
              <a:t>khối</a:t>
            </a:r>
            <a:r>
              <a:rPr lang="en-US" dirty="0">
                <a:sym typeface="Arial"/>
              </a:rPr>
              <a:t> </a:t>
            </a:r>
            <a:r>
              <a:rPr lang="en-US" dirty="0" err="1">
                <a:sym typeface="Arial"/>
              </a:rPr>
              <a:t>lượng</a:t>
            </a:r>
            <a:r>
              <a:rPr lang="en-US" dirty="0">
                <a:sym typeface="Arial"/>
              </a:rPr>
              <a:t> </a:t>
            </a:r>
            <a:r>
              <a:rPr lang="en-US" dirty="0" err="1">
                <a:sym typeface="Arial"/>
              </a:rPr>
              <a:t>và</a:t>
            </a:r>
            <a:r>
              <a:rPr lang="en-US" dirty="0">
                <a:sym typeface="Arial"/>
              </a:rPr>
              <a:t> </a:t>
            </a:r>
            <a:r>
              <a:rPr lang="en-US" dirty="0" err="1">
                <a:sym typeface="Arial"/>
              </a:rPr>
              <a:t>tốc</a:t>
            </a:r>
            <a:r>
              <a:rPr lang="en-US" dirty="0">
                <a:sym typeface="Arial"/>
              </a:rPr>
              <a:t> </a:t>
            </a:r>
            <a:r>
              <a:rPr lang="en-US" dirty="0" err="1">
                <a:sym typeface="Arial"/>
              </a:rPr>
              <a:t>độ</a:t>
            </a:r>
            <a:r>
              <a:rPr lang="en-US" dirty="0">
                <a:sym typeface="Arial"/>
              </a:rPr>
              <a:t>.</a:t>
            </a:r>
          </a:p>
        </p:txBody>
      </p:sp>
      <p:sp>
        <p:nvSpPr>
          <p:cNvPr id="14" name="TextBox 13">
            <a:extLst>
              <a:ext uri="{FF2B5EF4-FFF2-40B4-BE49-F238E27FC236}">
                <a16:creationId xmlns:a16="http://schemas.microsoft.com/office/drawing/2014/main" xmlns="" id="{D15CBCCB-76A3-0C93-82B9-CF95CD396491}"/>
              </a:ext>
            </a:extLst>
          </p:cNvPr>
          <p:cNvSpPr txBox="1"/>
          <p:nvPr/>
        </p:nvSpPr>
        <p:spPr>
          <a:xfrm>
            <a:off x="5664638" y="4706299"/>
            <a:ext cx="6194001" cy="122769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Khi </a:t>
            </a:r>
            <a:r>
              <a:rPr lang="en-US" dirty="0" err="1"/>
              <a:t>xích</a:t>
            </a:r>
            <a:r>
              <a:rPr lang="en-US" dirty="0"/>
              <a:t> </a:t>
            </a:r>
            <a:r>
              <a:rPr lang="en-US" dirty="0" err="1"/>
              <a:t>đu</a:t>
            </a:r>
            <a:r>
              <a:rPr lang="en-US" dirty="0"/>
              <a:t> </a:t>
            </a:r>
            <a:r>
              <a:rPr lang="en-US" dirty="0" err="1"/>
              <a:t>lên</a:t>
            </a:r>
            <a:r>
              <a:rPr lang="en-US" dirty="0"/>
              <a:t> </a:t>
            </a:r>
            <a:r>
              <a:rPr lang="en-US" dirty="0" err="1"/>
              <a:t>từ</a:t>
            </a:r>
            <a:r>
              <a:rPr lang="en-US" dirty="0"/>
              <a:t> O </a:t>
            </a:r>
            <a:r>
              <a:rPr lang="en-US" dirty="0" err="1"/>
              <a:t>đến</a:t>
            </a:r>
            <a:r>
              <a:rPr lang="en-US" dirty="0"/>
              <a:t> A, </a:t>
            </a:r>
            <a:r>
              <a:rPr lang="en-US" dirty="0" err="1"/>
              <a:t>tốc</a:t>
            </a:r>
            <a:r>
              <a:rPr lang="en-US" dirty="0"/>
              <a:t> </a:t>
            </a:r>
            <a:r>
              <a:rPr lang="en-US" dirty="0" err="1"/>
              <a:t>độ</a:t>
            </a:r>
            <a:r>
              <a:rPr lang="en-US" dirty="0"/>
              <a:t> </a:t>
            </a:r>
            <a:r>
              <a:rPr lang="en-US" dirty="0" err="1"/>
              <a:t>giảm</a:t>
            </a:r>
            <a:r>
              <a:rPr lang="en-US" dirty="0"/>
              <a:t> </a:t>
            </a:r>
            <a:r>
              <a:rPr lang="en-US" dirty="0" err="1"/>
              <a:t>dần</a:t>
            </a:r>
            <a:r>
              <a:rPr lang="en-US" dirty="0"/>
              <a:t> </a:t>
            </a:r>
            <a:r>
              <a:rPr lang="en-US" dirty="0">
                <a:latin typeface="#9Slide03 Arima Madurai Black" panose="00000A00000000000000" pitchFamily="2" charset="-93"/>
                <a:cs typeface="#9Slide03 Arima Madurai Black" panose="00000A00000000000000" pitchFamily="2" charset="-93"/>
              </a:rPr>
              <a:t>→</a:t>
            </a:r>
            <a:r>
              <a:rPr lang="en-US" dirty="0"/>
              <a:t> </a:t>
            </a:r>
            <a:r>
              <a:rPr lang="en-US" dirty="0" err="1"/>
              <a:t>động</a:t>
            </a:r>
            <a:r>
              <a:rPr lang="en-US" dirty="0"/>
              <a:t> </a:t>
            </a:r>
            <a:r>
              <a:rPr lang="en-US" dirty="0" err="1"/>
              <a:t>năng</a:t>
            </a:r>
            <a:r>
              <a:rPr lang="en-US" dirty="0"/>
              <a:t> </a:t>
            </a:r>
            <a:r>
              <a:rPr lang="en-US" dirty="0" err="1"/>
              <a:t>giảm</a:t>
            </a:r>
            <a:r>
              <a:rPr lang="en-US" dirty="0"/>
              <a:t> </a:t>
            </a:r>
            <a:r>
              <a:rPr lang="en-US" dirty="0" err="1"/>
              <a:t>dần</a:t>
            </a:r>
            <a:endParaRPr lang="en-US" dirty="0">
              <a:sym typeface="Arial"/>
            </a:endParaRPr>
          </a:p>
        </p:txBody>
      </p:sp>
    </p:spTree>
    <p:extLst>
      <p:ext uri="{BB962C8B-B14F-4D97-AF65-F5344CB8AC3E}">
        <p14:creationId xmlns:p14="http://schemas.microsoft.com/office/powerpoint/2010/main" val="252712596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pic>
        <p:nvPicPr>
          <p:cNvPr id="428" name="Picture 427">
            <a:extLst>
              <a:ext uri="{FF2B5EF4-FFF2-40B4-BE49-F238E27FC236}">
                <a16:creationId xmlns:a16="http://schemas.microsoft.com/office/drawing/2014/main" xmlns="" id="{15C4B85E-0C93-FE8F-2E2F-5EB17B00B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7567" y="1318865"/>
            <a:ext cx="8846319" cy="4898004"/>
          </a:xfrm>
          <a:prstGeom prst="rect">
            <a:avLst/>
          </a:prstGeom>
        </p:spPr>
      </p:pic>
      <p:sp>
        <p:nvSpPr>
          <p:cNvPr id="429" name="Google Shape;1770;p42">
            <a:extLst>
              <a:ext uri="{FF2B5EF4-FFF2-40B4-BE49-F238E27FC236}">
                <a16:creationId xmlns:a16="http://schemas.microsoft.com/office/drawing/2014/main" xmlns="" id="{D2A527B1-A481-5E69-FB9F-0BC37DB3531F}"/>
              </a:ext>
            </a:extLst>
          </p:cNvPr>
          <p:cNvSpPr txBox="1">
            <a:spLocks/>
          </p:cNvSpPr>
          <p:nvPr/>
        </p:nvSpPr>
        <p:spPr>
          <a:xfrm>
            <a:off x="610720" y="3647398"/>
            <a:ext cx="6083588" cy="1523200"/>
          </a:xfrm>
          <a:prstGeom prst="rect">
            <a:avLst/>
          </a:prstGeom>
        </p:spPr>
        <p:txBody>
          <a:bodyPr spcFirstLastPara="1" wrap="square" lIns="121900" tIns="121900" rIns="121900" bIns="12190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 sz="8000"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rPr>
              <a:t>II. </a:t>
            </a:r>
          </a:p>
          <a:p>
            <a:pPr marL="0" marR="0" lvl="0" indent="0" algn="l" defTabSz="914400" rtl="0" eaLnBrk="1" fontAlgn="auto" latinLnBrk="0" hangingPunct="1">
              <a:lnSpc>
                <a:spcPct val="150000"/>
              </a:lnSpc>
              <a:spcBef>
                <a:spcPct val="0"/>
              </a:spcBef>
              <a:spcAft>
                <a:spcPts val="0"/>
              </a:spcAft>
              <a:buClrTx/>
              <a:buSzTx/>
              <a:buFontTx/>
              <a:buNone/>
              <a:tabLst/>
              <a:defRPr/>
            </a:pPr>
            <a:r>
              <a:rPr kumimoji="0" lang="en" sz="8000"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rPr>
              <a:t>THẾ</a:t>
            </a:r>
            <a:r>
              <a:rPr kumimoji="0" lang="en" sz="8000" b="0" i="0" u="none" strike="noStrike" kern="1200" cap="none" spc="0" normalizeH="0" noProof="0" dirty="0">
                <a:ln>
                  <a:noFill/>
                </a:ln>
                <a:solidFill>
                  <a:srgbClr val="002C74"/>
                </a:solidFill>
                <a:effectLst/>
                <a:uLnTx/>
                <a:uFillTx/>
                <a:latin typeface="Fira Sans Black" panose="020B0A03050000020004" pitchFamily="34" charset="0"/>
                <a:ea typeface="+mj-ea"/>
                <a:cs typeface="+mj-cs"/>
              </a:rPr>
              <a:t> NĂNG</a:t>
            </a:r>
            <a:endParaRPr kumimoji="0" lang="en" sz="8000"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endParaRPr>
          </a:p>
        </p:txBody>
      </p:sp>
    </p:spTree>
    <p:extLst>
      <p:ext uri="{BB962C8B-B14F-4D97-AF65-F5344CB8AC3E}">
        <p14:creationId xmlns:p14="http://schemas.microsoft.com/office/powerpoint/2010/main" val="2972851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9"/>
                                        </p:tgtEl>
                                        <p:attrNameLst>
                                          <p:attrName>style.visibility</p:attrName>
                                        </p:attrNameLst>
                                      </p:cBhvr>
                                      <p:to>
                                        <p:strVal val="visible"/>
                                      </p:to>
                                    </p:set>
                                    <p:animEffect transition="in" filter="wipe(up)">
                                      <p:cBhvr>
                                        <p:cTn id="7" dur="500"/>
                                        <p:tgtEl>
                                          <p:spTgt spid="429"/>
                                        </p:tgtEl>
                                      </p:cBhvr>
                                    </p:animEffect>
                                  </p:childTnLst>
                                </p:cTn>
                              </p:par>
                              <p:par>
                                <p:cTn id="8" presetID="2" presetClass="entr" presetSubtype="2"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500" fill="hold"/>
                                        <p:tgtEl>
                                          <p:spTgt spid="428"/>
                                        </p:tgtEl>
                                        <p:attrNameLst>
                                          <p:attrName>ppt_x</p:attrName>
                                        </p:attrNameLst>
                                      </p:cBhvr>
                                      <p:tavLst>
                                        <p:tav tm="0">
                                          <p:val>
                                            <p:strVal val="1+#ppt_w/2"/>
                                          </p:val>
                                        </p:tav>
                                        <p:tav tm="100000">
                                          <p:val>
                                            <p:strVal val="#ppt_x"/>
                                          </p:val>
                                        </p:tav>
                                      </p:tavLst>
                                    </p:anim>
                                    <p:anim calcmode="lin" valueType="num">
                                      <p:cBhvr additive="base">
                                        <p:cTn id="11" dur="500" fill="hold"/>
                                        <p:tgtEl>
                                          <p:spTgt spid="4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67" name="Rectangle: Rounded Corners 66">
            <a:extLst>
              <a:ext uri="{FF2B5EF4-FFF2-40B4-BE49-F238E27FC236}">
                <a16:creationId xmlns:a16="http://schemas.microsoft.com/office/drawing/2014/main" xmlns="" id="{0B2625A9-7F96-4EA0-9D0B-70C4A3478DA4}"/>
              </a:ext>
            </a:extLst>
          </p:cNvPr>
          <p:cNvSpPr/>
          <p:nvPr/>
        </p:nvSpPr>
        <p:spPr>
          <a:xfrm>
            <a:off x="1476350" y="2429983"/>
            <a:ext cx="8429871" cy="3305392"/>
          </a:xfrm>
          <a:prstGeom prst="roundRect">
            <a:avLst/>
          </a:prstGeom>
          <a:solidFill>
            <a:srgbClr val="FDF3ED"/>
          </a:solidFill>
          <a:ln w="28575">
            <a:solidFill>
              <a:srgbClr val="D35C2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DF2E9"/>
              </a:solidFill>
              <a:effectLst/>
              <a:uLnTx/>
              <a:uFillTx/>
              <a:latin typeface="Arial"/>
              <a:ea typeface="+mn-ea"/>
              <a:cs typeface="+mn-cs"/>
              <a:sym typeface="Arial"/>
            </a:endParaRPr>
          </a:p>
        </p:txBody>
      </p:sp>
      <p:sp>
        <p:nvSpPr>
          <p:cNvPr id="68" name="Google Shape;4602;p73">
            <a:extLst>
              <a:ext uri="{FF2B5EF4-FFF2-40B4-BE49-F238E27FC236}">
                <a16:creationId xmlns:a16="http://schemas.microsoft.com/office/drawing/2014/main" xmlns="" id="{0E175F99-F87B-46F2-95F6-36070FB9D309}"/>
              </a:ext>
            </a:extLst>
          </p:cNvPr>
          <p:cNvSpPr/>
          <p:nvPr/>
        </p:nvSpPr>
        <p:spPr>
          <a:xfrm rot="15954295">
            <a:off x="1785025" y="1304153"/>
            <a:ext cx="1016194" cy="2363551"/>
          </a:xfrm>
          <a:custGeom>
            <a:avLst/>
            <a:gdLst/>
            <a:ahLst/>
            <a:cxnLst/>
            <a:rect l="l" t="t" r="r" b="b"/>
            <a:pathLst>
              <a:path w="84173" h="122849" extrusionOk="0">
                <a:moveTo>
                  <a:pt x="45018" y="0"/>
                </a:moveTo>
                <a:cubicBezTo>
                  <a:pt x="40977" y="0"/>
                  <a:pt x="36964" y="461"/>
                  <a:pt x="33106" y="1467"/>
                </a:cubicBezTo>
                <a:cubicBezTo>
                  <a:pt x="27823" y="2876"/>
                  <a:pt x="22541" y="5341"/>
                  <a:pt x="18667" y="9215"/>
                </a:cubicBezTo>
                <a:cubicBezTo>
                  <a:pt x="14511" y="13301"/>
                  <a:pt x="13102" y="18865"/>
                  <a:pt x="13173" y="24570"/>
                </a:cubicBezTo>
                <a:cubicBezTo>
                  <a:pt x="13243" y="37531"/>
                  <a:pt x="17117" y="50139"/>
                  <a:pt x="16694" y="63099"/>
                </a:cubicBezTo>
                <a:cubicBezTo>
                  <a:pt x="16483" y="70425"/>
                  <a:pt x="14863" y="77539"/>
                  <a:pt x="10848" y="83667"/>
                </a:cubicBezTo>
                <a:cubicBezTo>
                  <a:pt x="7256" y="89302"/>
                  <a:pt x="2396" y="94233"/>
                  <a:pt x="1410" y="101135"/>
                </a:cubicBezTo>
                <a:cubicBezTo>
                  <a:pt x="1" y="111349"/>
                  <a:pt x="7045" y="121140"/>
                  <a:pt x="17047" y="121562"/>
                </a:cubicBezTo>
                <a:cubicBezTo>
                  <a:pt x="16789" y="122205"/>
                  <a:pt x="17295" y="122848"/>
                  <a:pt x="17921" y="122848"/>
                </a:cubicBezTo>
                <a:cubicBezTo>
                  <a:pt x="17981" y="122848"/>
                  <a:pt x="18042" y="122842"/>
                  <a:pt x="18103" y="122830"/>
                </a:cubicBezTo>
                <a:cubicBezTo>
                  <a:pt x="28810" y="120999"/>
                  <a:pt x="33036" y="108602"/>
                  <a:pt x="43390" y="105573"/>
                </a:cubicBezTo>
                <a:cubicBezTo>
                  <a:pt x="52899" y="102755"/>
                  <a:pt x="66564" y="104587"/>
                  <a:pt x="72339" y="94514"/>
                </a:cubicBezTo>
                <a:cubicBezTo>
                  <a:pt x="75086" y="89795"/>
                  <a:pt x="73607" y="84583"/>
                  <a:pt x="71846" y="79793"/>
                </a:cubicBezTo>
                <a:cubicBezTo>
                  <a:pt x="70719" y="76835"/>
                  <a:pt x="69452" y="73876"/>
                  <a:pt x="69099" y="70636"/>
                </a:cubicBezTo>
                <a:cubicBezTo>
                  <a:pt x="68888" y="67185"/>
                  <a:pt x="69452" y="63733"/>
                  <a:pt x="70790" y="60564"/>
                </a:cubicBezTo>
                <a:cubicBezTo>
                  <a:pt x="73044" y="54577"/>
                  <a:pt x="76918" y="49294"/>
                  <a:pt x="79665" y="43518"/>
                </a:cubicBezTo>
                <a:cubicBezTo>
                  <a:pt x="81989" y="38658"/>
                  <a:pt x="83398" y="33375"/>
                  <a:pt x="83821" y="28022"/>
                </a:cubicBezTo>
                <a:cubicBezTo>
                  <a:pt x="84173" y="22950"/>
                  <a:pt x="83187" y="17738"/>
                  <a:pt x="80299" y="13512"/>
                </a:cubicBezTo>
                <a:cubicBezTo>
                  <a:pt x="77340" y="9145"/>
                  <a:pt x="72762" y="6468"/>
                  <a:pt x="67902" y="4566"/>
                </a:cubicBezTo>
                <a:cubicBezTo>
                  <a:pt x="60791" y="1731"/>
                  <a:pt x="52853" y="0"/>
                  <a:pt x="45018" y="0"/>
                </a:cubicBezTo>
                <a:close/>
              </a:path>
            </a:pathLst>
          </a:custGeom>
          <a:solidFill>
            <a:srgbClr val="D35C2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9" name="TextBox 68">
            <a:extLst>
              <a:ext uri="{FF2B5EF4-FFF2-40B4-BE49-F238E27FC236}">
                <a16:creationId xmlns:a16="http://schemas.microsoft.com/office/drawing/2014/main" xmlns="" id="{BCAFD906-078D-40A5-AB32-FF45700A8274}"/>
              </a:ext>
            </a:extLst>
          </p:cNvPr>
          <p:cNvSpPr txBox="1"/>
          <p:nvPr/>
        </p:nvSpPr>
        <p:spPr>
          <a:xfrm>
            <a:off x="1247734" y="2197200"/>
            <a:ext cx="2090776"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err="1">
                <a:ln>
                  <a:noFill/>
                </a:ln>
                <a:solidFill>
                  <a:prstClr val="white"/>
                </a:solidFill>
                <a:effectLst/>
                <a:uLnTx/>
                <a:uFillTx/>
                <a:latin typeface="Merriweather" panose="00000500000000000000" pitchFamily="2" charset="-93"/>
                <a:ea typeface="+mn-ea"/>
                <a:cs typeface="Arial"/>
                <a:sym typeface="Arial"/>
              </a:rPr>
              <a:t>Khái</a:t>
            </a:r>
            <a:r>
              <a:rPr kumimoji="0" lang="en-US" sz="2400" b="1" i="0" u="none" strike="noStrike" kern="0" cap="none" spc="0" normalizeH="0" noProof="0" dirty="0">
                <a:ln>
                  <a:noFill/>
                </a:ln>
                <a:solidFill>
                  <a:prstClr val="white"/>
                </a:solidFill>
                <a:effectLst/>
                <a:uLnTx/>
                <a:uFillTx/>
                <a:latin typeface="Merriweather" panose="00000500000000000000" pitchFamily="2" charset="-93"/>
                <a:ea typeface="+mn-ea"/>
                <a:cs typeface="Arial"/>
                <a:sym typeface="Arial"/>
              </a:rPr>
              <a:t> </a:t>
            </a:r>
            <a:r>
              <a:rPr kumimoji="0" lang="en-US" sz="2400" b="1" i="0" u="none" strike="noStrike" kern="0" cap="none" spc="0" normalizeH="0" noProof="0" dirty="0" err="1">
                <a:ln>
                  <a:noFill/>
                </a:ln>
                <a:solidFill>
                  <a:prstClr val="white"/>
                </a:solidFill>
                <a:effectLst/>
                <a:uLnTx/>
                <a:uFillTx/>
                <a:latin typeface="Merriweather" panose="00000500000000000000" pitchFamily="2" charset="-93"/>
                <a:ea typeface="+mn-ea"/>
                <a:cs typeface="Arial"/>
                <a:sym typeface="Arial"/>
              </a:rPr>
              <a:t>niệm</a:t>
            </a:r>
            <a:endParaRPr kumimoji="0" lang="en-US" sz="2400" b="1" i="0" u="none" strike="noStrike" kern="0" cap="none" spc="0" normalizeH="0" baseline="0" noProof="0" dirty="0">
              <a:ln>
                <a:noFill/>
              </a:ln>
              <a:solidFill>
                <a:prstClr val="white"/>
              </a:solidFill>
              <a:effectLst/>
              <a:uLnTx/>
              <a:uFillTx/>
              <a:latin typeface="Merriweather" panose="00000500000000000000" pitchFamily="2" charset="-93"/>
              <a:ea typeface="+mn-ea"/>
              <a:cs typeface="Arial"/>
              <a:sym typeface="Arial"/>
            </a:endParaRPr>
          </a:p>
        </p:txBody>
      </p:sp>
      <p:sp>
        <p:nvSpPr>
          <p:cNvPr id="70" name="TextBox 69">
            <a:extLst>
              <a:ext uri="{FF2B5EF4-FFF2-40B4-BE49-F238E27FC236}">
                <a16:creationId xmlns:a16="http://schemas.microsoft.com/office/drawing/2014/main" xmlns="" id="{4E6B2F02-0407-4432-B0A7-25C6DC0B9053}"/>
              </a:ext>
            </a:extLst>
          </p:cNvPr>
          <p:cNvSpPr txBox="1"/>
          <p:nvPr/>
        </p:nvSpPr>
        <p:spPr>
          <a:xfrm>
            <a:off x="1597090" y="2891648"/>
            <a:ext cx="8094527" cy="2677656"/>
          </a:xfrm>
          <a:prstGeom prst="rect">
            <a:avLst/>
          </a:prstGeom>
          <a:noFill/>
        </p:spPr>
        <p:txBody>
          <a:bodyPr wrap="square" rtlCol="0">
            <a:spAutoFit/>
          </a:bodyPr>
          <a:lstStyle/>
          <a:p>
            <a:pPr defTabSz="1219170">
              <a:lnSpc>
                <a:spcPct val="150000"/>
              </a:lnSpc>
              <a:buClr>
                <a:srgbClr val="000000"/>
              </a:buClr>
              <a:defRPr/>
            </a:pPr>
            <a:r>
              <a:rPr lang="vi-VN" sz="2800" kern="0" dirty="0">
                <a:solidFill>
                  <a:prstClr val="black">
                    <a:lumMod val="85000"/>
                    <a:lumOff val="15000"/>
                  </a:prstClr>
                </a:solidFill>
                <a:latin typeface="Arial" panose="020B0604020202020204" pitchFamily="34" charset="0"/>
                <a:cs typeface="Arial" panose="020B0604020202020204" pitchFamily="34" charset="0"/>
              </a:rPr>
              <a:t>Thế năng trọng trường (gọi tắt là thế năng) là năng lượng của một vật khi nó ở một </a:t>
            </a:r>
            <a:r>
              <a:rPr lang="vi-VN" sz="2800" b="1" kern="0" dirty="0">
                <a:solidFill>
                  <a:srgbClr val="FF0000"/>
                </a:solidFill>
                <a:latin typeface="Arial" panose="020B0604020202020204" pitchFamily="34" charset="0"/>
                <a:cs typeface="Arial" panose="020B0604020202020204" pitchFamily="34" charset="0"/>
              </a:rPr>
              <a:t>độ cao </a:t>
            </a:r>
            <a:r>
              <a:rPr lang="vi-VN" sz="2800" kern="0" dirty="0">
                <a:solidFill>
                  <a:prstClr val="black">
                    <a:lumMod val="85000"/>
                    <a:lumOff val="15000"/>
                  </a:prstClr>
                </a:solidFill>
                <a:latin typeface="Arial" panose="020B0604020202020204" pitchFamily="34" charset="0"/>
                <a:cs typeface="Arial" panose="020B0604020202020204" pitchFamily="34" charset="0"/>
              </a:rPr>
              <a:t>nhất định </a:t>
            </a:r>
            <a:r>
              <a:rPr lang="vi-VN" sz="2800" b="1" kern="0" dirty="0">
                <a:solidFill>
                  <a:srgbClr val="FF0000"/>
                </a:solidFill>
                <a:latin typeface="Arial" panose="020B0604020202020204" pitchFamily="34" charset="0"/>
                <a:cs typeface="Arial" panose="020B0604020202020204" pitchFamily="34" charset="0"/>
              </a:rPr>
              <a:t>so với mặt đất </a:t>
            </a:r>
            <a:r>
              <a:rPr lang="vi-VN" sz="2800" kern="0" dirty="0">
                <a:solidFill>
                  <a:prstClr val="black">
                    <a:lumMod val="85000"/>
                    <a:lumOff val="15000"/>
                  </a:prstClr>
                </a:solidFill>
                <a:latin typeface="Arial" panose="020B0604020202020204" pitchFamily="34" charset="0"/>
                <a:cs typeface="Arial" panose="020B0604020202020204" pitchFamily="34" charset="0"/>
              </a:rPr>
              <a:t>hoặc </a:t>
            </a:r>
            <a:r>
              <a:rPr lang="vi-VN" sz="2800" b="1" kern="0" dirty="0">
                <a:solidFill>
                  <a:srgbClr val="FF0000"/>
                </a:solidFill>
                <a:latin typeface="Arial" panose="020B0604020202020204" pitchFamily="34" charset="0"/>
                <a:cs typeface="Arial" panose="020B0604020202020204" pitchFamily="34" charset="0"/>
              </a:rPr>
              <a:t>so với một vật được chọn làm gốc</a:t>
            </a:r>
            <a:r>
              <a:rPr lang="vi-VN" sz="2800" kern="0" dirty="0">
                <a:solidFill>
                  <a:prstClr val="black">
                    <a:lumMod val="85000"/>
                    <a:lumOff val="15000"/>
                  </a:prstClr>
                </a:solidFill>
                <a:latin typeface="Arial" panose="020B0604020202020204" pitchFamily="34" charset="0"/>
                <a:cs typeface="Arial" panose="020B0604020202020204" pitchFamily="34" charset="0"/>
              </a:rPr>
              <a:t> để tính độ cao.</a:t>
            </a:r>
            <a:endParaRPr lang="en-US" sz="2800" kern="0" dirty="0">
              <a:solidFill>
                <a:prstClr val="black">
                  <a:lumMod val="85000"/>
                  <a:lumOff val="15000"/>
                </a:prstClr>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xmlns="" id="{6C583FC4-CC4C-25C8-61C9-C2846A1B7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7345" y="1918172"/>
            <a:ext cx="2048434" cy="4663844"/>
          </a:xfrm>
          <a:prstGeom prst="rect">
            <a:avLst/>
          </a:prstGeom>
        </p:spPr>
      </p:pic>
      <p:sp>
        <p:nvSpPr>
          <p:cNvPr id="75" name="TextBox 74">
            <a:extLst>
              <a:ext uri="{FF2B5EF4-FFF2-40B4-BE49-F238E27FC236}">
                <a16:creationId xmlns:a16="http://schemas.microsoft.com/office/drawing/2014/main" xmlns="" id="{ED26EBAB-550F-79AF-A1C8-F81C398EA3E9}"/>
              </a:ext>
            </a:extLst>
          </p:cNvPr>
          <p:cNvSpPr txBox="1"/>
          <p:nvPr/>
        </p:nvSpPr>
        <p:spPr>
          <a:xfrm>
            <a:off x="1410912" y="1057842"/>
            <a:ext cx="238298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4" name="Group 3">
            <a:extLst>
              <a:ext uri="{FF2B5EF4-FFF2-40B4-BE49-F238E27FC236}">
                <a16:creationId xmlns:a16="http://schemas.microsoft.com/office/drawing/2014/main" xmlns="" id="{8DA795C9-C4AE-88AC-ED33-C0527A22F441}"/>
              </a:ext>
            </a:extLst>
          </p:cNvPr>
          <p:cNvGrpSpPr/>
          <p:nvPr/>
        </p:nvGrpSpPr>
        <p:grpSpPr>
          <a:xfrm>
            <a:off x="586204" y="1039522"/>
            <a:ext cx="824708" cy="710880"/>
            <a:chOff x="7310299" y="2469379"/>
            <a:chExt cx="2416333" cy="2082824"/>
          </a:xfrm>
        </p:grpSpPr>
        <p:sp>
          <p:nvSpPr>
            <p:cNvPr id="2" name="Google Shape;2992;p59">
              <a:extLst>
                <a:ext uri="{FF2B5EF4-FFF2-40B4-BE49-F238E27FC236}">
                  <a16:creationId xmlns:a16="http://schemas.microsoft.com/office/drawing/2014/main" xmlns="" id="{E5AB74BE-D67C-0CB4-83D6-0AE5D359B98F}"/>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xmlns="" id="{D69CF2AE-76C9-32F6-5D22-D9B4DF9C6B03}"/>
                </a:ext>
              </a:extLst>
            </p:cNvPr>
            <p:cNvPicPr>
              <a:picLocks noChangeAspect="1"/>
            </p:cNvPicPr>
            <p:nvPr/>
          </p:nvPicPr>
          <p:blipFill>
            <a:blip r:embed="rId3"/>
            <a:stretch>
              <a:fillRect/>
            </a:stretch>
          </p:blipFill>
          <p:spPr>
            <a:xfrm>
              <a:off x="7815899" y="2712864"/>
              <a:ext cx="1434667" cy="1434669"/>
            </a:xfrm>
            <a:prstGeom prst="rect">
              <a:avLst/>
            </a:prstGeom>
          </p:spPr>
        </p:pic>
      </p:grpSp>
    </p:spTree>
    <p:extLst>
      <p:ext uri="{BB962C8B-B14F-4D97-AF65-F5344CB8AC3E}">
        <p14:creationId xmlns:p14="http://schemas.microsoft.com/office/powerpoint/2010/main" val="8475400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8"/>
                                        </p:tgtEl>
                                        <p:attrNameLst>
                                          <p:attrName>style.visibility</p:attrName>
                                        </p:attrNameLst>
                                      </p:cBhvr>
                                      <p:to>
                                        <p:strVal val="visible"/>
                                      </p:to>
                                    </p:set>
                                    <p:animEffect transition="in" filter="wipe(left)">
                                      <p:cBhvr>
                                        <p:cTn id="10" dur="500"/>
                                        <p:tgtEl>
                                          <p:spTgt spid="68"/>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iterate type="lt">
                                    <p:tmPct val="5000"/>
                                  </p:iterate>
                                  <p:childTnLst>
                                    <p:set>
                                      <p:cBhvr>
                                        <p:cTn id="20" dur="1" fill="hold">
                                          <p:stCondLst>
                                            <p:cond delay="0"/>
                                          </p:stCondLst>
                                        </p:cTn>
                                        <p:tgtEl>
                                          <p:spTgt spid="70"/>
                                        </p:tgtEl>
                                        <p:attrNameLst>
                                          <p:attrName>style.visibility</p:attrName>
                                        </p:attrNameLst>
                                      </p:cBhvr>
                                      <p:to>
                                        <p:strVal val="visible"/>
                                      </p:to>
                                    </p:set>
                                    <p:animEffect transition="in" filter="wipe(left)">
                                      <p:cBhvr>
                                        <p:cTn id="2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pic>
        <p:nvPicPr>
          <p:cNvPr id="3076" name="Picture 4" descr="Vector illustration of modern home office workspace. flat minimalistic style. home office design">
            <a:extLst>
              <a:ext uri="{FF2B5EF4-FFF2-40B4-BE49-F238E27FC236}">
                <a16:creationId xmlns:a16="http://schemas.microsoft.com/office/drawing/2014/main" xmlns="" id="{228AA652-3E04-EA6B-6EFF-DEF7CEF4F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58" y="792710"/>
            <a:ext cx="5965442" cy="59654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xmlns="" id="{572D5DC2-DCAA-8DF5-3C8A-09B1F6358235}"/>
              </a:ext>
            </a:extLst>
          </p:cNvPr>
          <p:cNvSpPr txBox="1"/>
          <p:nvPr/>
        </p:nvSpPr>
        <p:spPr>
          <a:xfrm>
            <a:off x="972894" y="204275"/>
            <a:ext cx="2608506"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4" name="Group 3">
            <a:extLst>
              <a:ext uri="{FF2B5EF4-FFF2-40B4-BE49-F238E27FC236}">
                <a16:creationId xmlns:a16="http://schemas.microsoft.com/office/drawing/2014/main" xmlns="" id="{AD206CCF-16E4-F33F-89A3-232106B8D44C}"/>
              </a:ext>
            </a:extLst>
          </p:cNvPr>
          <p:cNvGrpSpPr/>
          <p:nvPr/>
        </p:nvGrpSpPr>
        <p:grpSpPr>
          <a:xfrm>
            <a:off x="312935" y="189615"/>
            <a:ext cx="659959" cy="568870"/>
            <a:chOff x="7310299" y="2469379"/>
            <a:chExt cx="2416333" cy="2082824"/>
          </a:xfrm>
        </p:grpSpPr>
        <p:sp>
          <p:nvSpPr>
            <p:cNvPr id="6" name="Google Shape;2992;p59">
              <a:extLst>
                <a:ext uri="{FF2B5EF4-FFF2-40B4-BE49-F238E27FC236}">
                  <a16:creationId xmlns:a16="http://schemas.microsoft.com/office/drawing/2014/main" xmlns="" id="{DDB2B2AE-C4D0-0DEE-B765-BA493D76C702}"/>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78A6BACD-D0DF-3250-21E6-78260048B29E}"/>
                </a:ext>
              </a:extLst>
            </p:cNvPr>
            <p:cNvPicPr>
              <a:picLocks noChangeAspect="1"/>
            </p:cNvPicPr>
            <p:nvPr/>
          </p:nvPicPr>
          <p:blipFill>
            <a:blip r:embed="rId3"/>
            <a:stretch>
              <a:fillRect/>
            </a:stretch>
          </p:blipFill>
          <p:spPr>
            <a:xfrm>
              <a:off x="7815899" y="2712864"/>
              <a:ext cx="1434667" cy="1434669"/>
            </a:xfrm>
            <a:prstGeom prst="rect">
              <a:avLst/>
            </a:prstGeom>
          </p:spPr>
        </p:pic>
      </p:grpSp>
      <p:sp>
        <p:nvSpPr>
          <p:cNvPr id="9" name="TextBox 8">
            <a:extLst>
              <a:ext uri="{FF2B5EF4-FFF2-40B4-BE49-F238E27FC236}">
                <a16:creationId xmlns:a16="http://schemas.microsoft.com/office/drawing/2014/main" xmlns="" id="{56C9829F-9423-1F6B-DBEE-277B9EA9E184}"/>
              </a:ext>
            </a:extLst>
          </p:cNvPr>
          <p:cNvSpPr txBox="1"/>
          <p:nvPr/>
        </p:nvSpPr>
        <p:spPr>
          <a:xfrm>
            <a:off x="6129173" y="821428"/>
            <a:ext cx="5965442" cy="172997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sym typeface="Arial"/>
              </a:rPr>
              <a:t>So </a:t>
            </a:r>
            <a:r>
              <a:rPr lang="en-US" sz="2600" dirty="0" err="1">
                <a:sym typeface="Arial"/>
              </a:rPr>
              <a:t>với</a:t>
            </a:r>
            <a:r>
              <a:rPr lang="en-US" sz="2600" dirty="0">
                <a:sym typeface="Arial"/>
              </a:rPr>
              <a:t> </a:t>
            </a:r>
            <a:r>
              <a:rPr lang="en-US" sz="2600" dirty="0" err="1">
                <a:sym typeface="Arial"/>
              </a:rPr>
              <a:t>mặt</a:t>
            </a:r>
            <a:r>
              <a:rPr lang="en-US" sz="2600" dirty="0">
                <a:sym typeface="Arial"/>
              </a:rPr>
              <a:t> </a:t>
            </a:r>
            <a:r>
              <a:rPr lang="en-US" sz="2600" dirty="0" err="1">
                <a:sym typeface="Arial"/>
              </a:rPr>
              <a:t>đất</a:t>
            </a:r>
            <a:r>
              <a:rPr lang="en-US" sz="2600" dirty="0">
                <a:sym typeface="Arial"/>
              </a:rPr>
              <a:t>, </a:t>
            </a:r>
            <a:r>
              <a:rPr lang="en-US" sz="2600" dirty="0" err="1">
                <a:sym typeface="Arial"/>
              </a:rPr>
              <a:t>chiếc</a:t>
            </a:r>
            <a:r>
              <a:rPr lang="en-US" sz="2600" dirty="0">
                <a:sym typeface="Arial"/>
              </a:rPr>
              <a:t> </a:t>
            </a:r>
            <a:r>
              <a:rPr lang="en-US" sz="2600" dirty="0" err="1">
                <a:sym typeface="Arial"/>
              </a:rPr>
              <a:t>đèn</a:t>
            </a:r>
            <a:r>
              <a:rPr lang="en-US" sz="2600" dirty="0">
                <a:sym typeface="Arial"/>
              </a:rPr>
              <a:t> </a:t>
            </a:r>
            <a:r>
              <a:rPr lang="en-US" sz="2600" dirty="0" err="1">
                <a:sym typeface="Arial"/>
              </a:rPr>
              <a:t>có</a:t>
            </a:r>
            <a:r>
              <a:rPr lang="en-US" sz="2600" dirty="0">
                <a:sym typeface="Arial"/>
              </a:rPr>
              <a:t> </a:t>
            </a:r>
            <a:r>
              <a:rPr lang="en-US" sz="2600" dirty="0" err="1">
                <a:sym typeface="Arial"/>
              </a:rPr>
              <a:t>độ</a:t>
            </a:r>
            <a:r>
              <a:rPr lang="en-US" sz="2600" dirty="0">
                <a:sym typeface="Arial"/>
              </a:rPr>
              <a:t> </a:t>
            </a:r>
            <a:r>
              <a:rPr lang="en-US" sz="2600" dirty="0" err="1">
                <a:sym typeface="Arial"/>
              </a:rPr>
              <a:t>cao</a:t>
            </a:r>
            <a:r>
              <a:rPr lang="en-US" sz="2600" dirty="0">
                <a:sym typeface="Arial"/>
              </a:rPr>
              <a:t> </a:t>
            </a:r>
            <a:r>
              <a:rPr lang="en-US" sz="2600" dirty="0" err="1">
                <a:sym typeface="Arial"/>
              </a:rPr>
              <a:t>nhất</a:t>
            </a:r>
            <a:r>
              <a:rPr lang="en-US" sz="2600" dirty="0">
                <a:sym typeface="Arial"/>
              </a:rPr>
              <a:t> </a:t>
            </a:r>
            <a:r>
              <a:rPr lang="en-US" sz="2600" dirty="0" err="1">
                <a:sym typeface="Arial"/>
              </a:rPr>
              <a:t>định</a:t>
            </a:r>
            <a:r>
              <a:rPr lang="en-US" sz="2600" dirty="0">
                <a:sym typeface="Arial"/>
              </a:rPr>
              <a:t> </a:t>
            </a:r>
            <a:r>
              <a:rPr lang="en-US" sz="2600" dirty="0">
                <a:latin typeface="#9Slide03 Arima Madurai Black" panose="00000A00000000000000" pitchFamily="2" charset="-93"/>
                <a:cs typeface="#9Slide03 Arima Madurai Black" panose="00000A00000000000000" pitchFamily="2" charset="-93"/>
                <a:sym typeface="Arial"/>
              </a:rPr>
              <a:t>→ </a:t>
            </a:r>
            <a:r>
              <a:rPr lang="en-US" sz="2600" dirty="0" err="1">
                <a:sym typeface="Arial"/>
              </a:rPr>
              <a:t>chiếc</a:t>
            </a:r>
            <a:r>
              <a:rPr lang="en-US" sz="2600" dirty="0">
                <a:sym typeface="Arial"/>
              </a:rPr>
              <a:t> </a:t>
            </a:r>
            <a:r>
              <a:rPr lang="en-US" sz="2600" dirty="0" err="1">
                <a:sym typeface="Arial"/>
              </a:rPr>
              <a:t>đèn</a:t>
            </a:r>
            <a:r>
              <a:rPr lang="en-US" sz="2600" dirty="0">
                <a:sym typeface="Arial"/>
              </a:rPr>
              <a:t> </a:t>
            </a:r>
            <a:r>
              <a:rPr lang="en-US" sz="2600" dirty="0" err="1">
                <a:sym typeface="Arial"/>
              </a:rPr>
              <a:t>có</a:t>
            </a:r>
            <a:r>
              <a:rPr lang="en-US" sz="2600" dirty="0">
                <a:sym typeface="Arial"/>
              </a:rPr>
              <a:t> </a:t>
            </a:r>
            <a:r>
              <a:rPr lang="en-US" sz="2600" dirty="0" err="1">
                <a:sym typeface="Arial"/>
              </a:rPr>
              <a:t>thế</a:t>
            </a:r>
            <a:r>
              <a:rPr lang="en-US" sz="2600" dirty="0">
                <a:sym typeface="Arial"/>
              </a:rPr>
              <a:t> </a:t>
            </a:r>
            <a:r>
              <a:rPr lang="en-US" sz="2600" dirty="0" err="1">
                <a:sym typeface="Arial"/>
              </a:rPr>
              <a:t>năng</a:t>
            </a:r>
            <a:endParaRPr lang="en-US" sz="2600" dirty="0">
              <a:sym typeface="Arial"/>
            </a:endParaRPr>
          </a:p>
        </p:txBody>
      </p:sp>
      <p:sp>
        <p:nvSpPr>
          <p:cNvPr id="10" name="Oval 9">
            <a:extLst>
              <a:ext uri="{FF2B5EF4-FFF2-40B4-BE49-F238E27FC236}">
                <a16:creationId xmlns:a16="http://schemas.microsoft.com/office/drawing/2014/main" xmlns="" id="{9F73C517-80A9-0185-968A-BA612DF0C5A6}"/>
              </a:ext>
            </a:extLst>
          </p:cNvPr>
          <p:cNvSpPr/>
          <p:nvPr/>
        </p:nvSpPr>
        <p:spPr>
          <a:xfrm>
            <a:off x="2543503" y="2899542"/>
            <a:ext cx="2186152" cy="2194034"/>
          </a:xfrm>
          <a:prstGeom prst="ellipse">
            <a:avLst/>
          </a:prstGeom>
          <a:noFill/>
          <a:ln w="57150">
            <a:solidFill>
              <a:srgbClr val="FFC7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B4508F3B-BEF7-9041-2EF4-3AF3713CDAF1}"/>
              </a:ext>
            </a:extLst>
          </p:cNvPr>
          <p:cNvSpPr txBox="1"/>
          <p:nvPr/>
        </p:nvSpPr>
        <p:spPr>
          <a:xfrm>
            <a:off x="6129172" y="2056669"/>
            <a:ext cx="5965442" cy="172997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sym typeface="Arial"/>
              </a:rPr>
              <a:t>So </a:t>
            </a:r>
            <a:r>
              <a:rPr lang="en-US" sz="2600" dirty="0" err="1">
                <a:sym typeface="Arial"/>
              </a:rPr>
              <a:t>với</a:t>
            </a:r>
            <a:r>
              <a:rPr lang="en-US" sz="2600" dirty="0">
                <a:sym typeface="Arial"/>
              </a:rPr>
              <a:t> </a:t>
            </a:r>
            <a:r>
              <a:rPr lang="en-US" sz="2600" dirty="0" err="1">
                <a:sym typeface="Arial"/>
              </a:rPr>
              <a:t>mặt</a:t>
            </a:r>
            <a:r>
              <a:rPr lang="en-US" sz="2600" dirty="0">
                <a:sym typeface="Arial"/>
              </a:rPr>
              <a:t> </a:t>
            </a:r>
            <a:r>
              <a:rPr lang="en-US" sz="2600" dirty="0" err="1">
                <a:sym typeface="Arial"/>
              </a:rPr>
              <a:t>bàn</a:t>
            </a:r>
            <a:r>
              <a:rPr lang="en-US" sz="2600" dirty="0">
                <a:sym typeface="Arial"/>
              </a:rPr>
              <a:t>, </a:t>
            </a:r>
            <a:r>
              <a:rPr lang="en-US" sz="2600" dirty="0" err="1">
                <a:sym typeface="Arial"/>
              </a:rPr>
              <a:t>chiếc</a:t>
            </a:r>
            <a:r>
              <a:rPr lang="en-US" sz="2600" dirty="0">
                <a:sym typeface="Arial"/>
              </a:rPr>
              <a:t> </a:t>
            </a:r>
            <a:r>
              <a:rPr lang="en-US" sz="2600" dirty="0" err="1">
                <a:sym typeface="Arial"/>
              </a:rPr>
              <a:t>đèn</a:t>
            </a:r>
            <a:r>
              <a:rPr lang="en-US" sz="2600" dirty="0">
                <a:sym typeface="Arial"/>
              </a:rPr>
              <a:t> </a:t>
            </a:r>
            <a:r>
              <a:rPr lang="en-US" sz="2600" dirty="0" err="1">
                <a:sym typeface="Arial"/>
              </a:rPr>
              <a:t>không</a:t>
            </a:r>
            <a:r>
              <a:rPr lang="en-US" sz="2600" dirty="0">
                <a:sym typeface="Arial"/>
              </a:rPr>
              <a:t> </a:t>
            </a:r>
            <a:r>
              <a:rPr lang="en-US" sz="2600" dirty="0" err="1">
                <a:sym typeface="Arial"/>
              </a:rPr>
              <a:t>có</a:t>
            </a:r>
            <a:r>
              <a:rPr lang="en-US" sz="2600" dirty="0">
                <a:sym typeface="Arial"/>
              </a:rPr>
              <a:t> </a:t>
            </a:r>
            <a:r>
              <a:rPr lang="en-US" sz="2600" dirty="0" err="1">
                <a:sym typeface="Arial"/>
              </a:rPr>
              <a:t>độ</a:t>
            </a:r>
            <a:r>
              <a:rPr lang="en-US" sz="2600" dirty="0">
                <a:sym typeface="Arial"/>
              </a:rPr>
              <a:t> </a:t>
            </a:r>
            <a:r>
              <a:rPr lang="en-US" sz="2600" dirty="0" err="1">
                <a:sym typeface="Arial"/>
              </a:rPr>
              <a:t>cao</a:t>
            </a:r>
            <a:r>
              <a:rPr lang="en-US" sz="2600" dirty="0">
                <a:sym typeface="Arial"/>
              </a:rPr>
              <a:t> </a:t>
            </a:r>
            <a:r>
              <a:rPr lang="en-US" sz="2600" dirty="0" err="1">
                <a:sym typeface="Arial"/>
              </a:rPr>
              <a:t>nhất</a:t>
            </a:r>
            <a:r>
              <a:rPr lang="en-US" sz="2600" dirty="0">
                <a:sym typeface="Arial"/>
              </a:rPr>
              <a:t> </a:t>
            </a:r>
            <a:r>
              <a:rPr lang="en-US" sz="2600" dirty="0" err="1">
                <a:sym typeface="Arial"/>
              </a:rPr>
              <a:t>định</a:t>
            </a:r>
            <a:r>
              <a:rPr lang="en-US" sz="2600" dirty="0">
                <a:sym typeface="Arial"/>
              </a:rPr>
              <a:t> </a:t>
            </a:r>
            <a:r>
              <a:rPr lang="en-US" sz="2600" dirty="0">
                <a:latin typeface="#9Slide03 Arima Madurai Black" panose="00000A00000000000000" pitchFamily="2" charset="-93"/>
                <a:cs typeface="#9Slide03 Arima Madurai Black" panose="00000A00000000000000" pitchFamily="2" charset="-93"/>
                <a:sym typeface="Arial"/>
              </a:rPr>
              <a:t>→ </a:t>
            </a:r>
            <a:r>
              <a:rPr lang="en-US" sz="2600" dirty="0" err="1">
                <a:sym typeface="Arial"/>
              </a:rPr>
              <a:t>chiếc</a:t>
            </a:r>
            <a:r>
              <a:rPr lang="en-US" sz="2600" dirty="0">
                <a:sym typeface="Arial"/>
              </a:rPr>
              <a:t> </a:t>
            </a:r>
            <a:r>
              <a:rPr lang="en-US" sz="2600" dirty="0" err="1">
                <a:sym typeface="Arial"/>
              </a:rPr>
              <a:t>đèn</a:t>
            </a:r>
            <a:r>
              <a:rPr lang="en-US" sz="2600" dirty="0">
                <a:sym typeface="Arial"/>
              </a:rPr>
              <a:t> </a:t>
            </a:r>
            <a:r>
              <a:rPr lang="en-US" sz="2600" dirty="0" err="1">
                <a:sym typeface="Arial"/>
              </a:rPr>
              <a:t>không</a:t>
            </a:r>
            <a:r>
              <a:rPr lang="en-US" sz="2600" dirty="0">
                <a:sym typeface="Arial"/>
              </a:rPr>
              <a:t> </a:t>
            </a:r>
            <a:r>
              <a:rPr lang="en-US" sz="2600" dirty="0" err="1">
                <a:sym typeface="Arial"/>
              </a:rPr>
              <a:t>có</a:t>
            </a:r>
            <a:r>
              <a:rPr lang="en-US" sz="2600" dirty="0">
                <a:sym typeface="Arial"/>
              </a:rPr>
              <a:t> </a:t>
            </a:r>
            <a:r>
              <a:rPr lang="en-US" sz="2600" dirty="0" err="1">
                <a:sym typeface="Arial"/>
              </a:rPr>
              <a:t>thế</a:t>
            </a:r>
            <a:r>
              <a:rPr lang="en-US" sz="2600" dirty="0">
                <a:sym typeface="Arial"/>
              </a:rPr>
              <a:t> </a:t>
            </a:r>
            <a:r>
              <a:rPr lang="en-US" sz="2600" dirty="0" err="1">
                <a:sym typeface="Arial"/>
              </a:rPr>
              <a:t>năng</a:t>
            </a:r>
            <a:endParaRPr lang="en-US" sz="2600" dirty="0">
              <a:sym typeface="Arial"/>
            </a:endParaRPr>
          </a:p>
        </p:txBody>
      </p:sp>
      <p:sp>
        <p:nvSpPr>
          <p:cNvPr id="12" name="Oval 11">
            <a:extLst>
              <a:ext uri="{FF2B5EF4-FFF2-40B4-BE49-F238E27FC236}">
                <a16:creationId xmlns:a16="http://schemas.microsoft.com/office/drawing/2014/main" xmlns="" id="{6EEF51BA-75B1-BF51-BC0B-11933449B3BB}"/>
              </a:ext>
            </a:extLst>
          </p:cNvPr>
          <p:cNvSpPr/>
          <p:nvPr/>
        </p:nvSpPr>
        <p:spPr>
          <a:xfrm>
            <a:off x="746234" y="3578533"/>
            <a:ext cx="1086531" cy="109044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4FF6B827-1085-BC1B-583A-9973B06D8916}"/>
              </a:ext>
            </a:extLst>
          </p:cNvPr>
          <p:cNvSpPr txBox="1"/>
          <p:nvPr/>
        </p:nvSpPr>
        <p:spPr>
          <a:xfrm>
            <a:off x="6129171" y="3976126"/>
            <a:ext cx="5965442" cy="172997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sym typeface="Arial"/>
              </a:rPr>
              <a:t>So </a:t>
            </a:r>
            <a:r>
              <a:rPr lang="en-US" sz="2600" dirty="0" err="1">
                <a:sym typeface="Arial"/>
              </a:rPr>
              <a:t>với</a:t>
            </a:r>
            <a:r>
              <a:rPr lang="en-US" sz="2600" dirty="0">
                <a:sym typeface="Arial"/>
              </a:rPr>
              <a:t> </a:t>
            </a:r>
            <a:r>
              <a:rPr lang="en-US" sz="2600" dirty="0" err="1">
                <a:sym typeface="Arial"/>
              </a:rPr>
              <a:t>mặt</a:t>
            </a:r>
            <a:r>
              <a:rPr lang="en-US" sz="2600" dirty="0">
                <a:sym typeface="Arial"/>
              </a:rPr>
              <a:t> </a:t>
            </a:r>
            <a:r>
              <a:rPr lang="en-US" sz="2600" dirty="0" err="1">
                <a:sym typeface="Arial"/>
              </a:rPr>
              <a:t>đất</a:t>
            </a:r>
            <a:r>
              <a:rPr lang="en-US" sz="2600" dirty="0">
                <a:sym typeface="Arial"/>
              </a:rPr>
              <a:t>, </a:t>
            </a:r>
            <a:r>
              <a:rPr lang="en-US" sz="2600" dirty="0" err="1">
                <a:sym typeface="Arial"/>
              </a:rPr>
              <a:t>chiếc</a:t>
            </a:r>
            <a:r>
              <a:rPr lang="en-US" sz="2600" dirty="0">
                <a:sym typeface="Arial"/>
              </a:rPr>
              <a:t> </a:t>
            </a:r>
            <a:r>
              <a:rPr lang="en-US" sz="2600" dirty="0" err="1">
                <a:sym typeface="Arial"/>
              </a:rPr>
              <a:t>mũ</a:t>
            </a:r>
            <a:r>
              <a:rPr lang="en-US" sz="2600" dirty="0">
                <a:sym typeface="Arial"/>
              </a:rPr>
              <a:t> </a:t>
            </a:r>
            <a:r>
              <a:rPr lang="en-US" sz="2600" dirty="0" err="1">
                <a:sym typeface="Arial"/>
              </a:rPr>
              <a:t>có</a:t>
            </a:r>
            <a:r>
              <a:rPr lang="en-US" sz="2600" dirty="0">
                <a:sym typeface="Arial"/>
              </a:rPr>
              <a:t> </a:t>
            </a:r>
            <a:r>
              <a:rPr lang="en-US" sz="2600" dirty="0" err="1">
                <a:sym typeface="Arial"/>
              </a:rPr>
              <a:t>độ</a:t>
            </a:r>
            <a:r>
              <a:rPr lang="en-US" sz="2600" dirty="0">
                <a:sym typeface="Arial"/>
              </a:rPr>
              <a:t> </a:t>
            </a:r>
            <a:r>
              <a:rPr lang="en-US" sz="2600" dirty="0" err="1">
                <a:sym typeface="Arial"/>
              </a:rPr>
              <a:t>cao</a:t>
            </a:r>
            <a:r>
              <a:rPr lang="en-US" sz="2600" dirty="0">
                <a:sym typeface="Arial"/>
              </a:rPr>
              <a:t> </a:t>
            </a:r>
            <a:r>
              <a:rPr lang="en-US" sz="2600" dirty="0" err="1">
                <a:sym typeface="Arial"/>
              </a:rPr>
              <a:t>nhất</a:t>
            </a:r>
            <a:r>
              <a:rPr lang="en-US" sz="2600" dirty="0">
                <a:sym typeface="Arial"/>
              </a:rPr>
              <a:t> </a:t>
            </a:r>
            <a:r>
              <a:rPr lang="en-US" sz="2600" dirty="0" err="1">
                <a:sym typeface="Arial"/>
              </a:rPr>
              <a:t>định</a:t>
            </a:r>
            <a:r>
              <a:rPr lang="en-US" sz="2600" dirty="0">
                <a:sym typeface="Arial"/>
              </a:rPr>
              <a:t> </a:t>
            </a:r>
            <a:r>
              <a:rPr lang="en-US" sz="2600" dirty="0">
                <a:latin typeface="#9Slide03 Arima Madurai Black" panose="00000A00000000000000" pitchFamily="2" charset="-93"/>
                <a:cs typeface="#9Slide03 Arima Madurai Black" panose="00000A00000000000000" pitchFamily="2" charset="-93"/>
                <a:sym typeface="Arial"/>
              </a:rPr>
              <a:t>→ </a:t>
            </a:r>
            <a:r>
              <a:rPr lang="en-US" sz="2600" dirty="0" err="1">
                <a:sym typeface="Arial"/>
              </a:rPr>
              <a:t>chiếc</a:t>
            </a:r>
            <a:r>
              <a:rPr lang="en-US" sz="2600" dirty="0">
                <a:sym typeface="Arial"/>
              </a:rPr>
              <a:t> </a:t>
            </a:r>
            <a:r>
              <a:rPr lang="en-US" sz="2600" dirty="0" err="1">
                <a:sym typeface="Arial"/>
              </a:rPr>
              <a:t>mũ</a:t>
            </a:r>
            <a:r>
              <a:rPr lang="en-US" sz="2600" dirty="0">
                <a:sym typeface="Arial"/>
              </a:rPr>
              <a:t> </a:t>
            </a:r>
            <a:r>
              <a:rPr lang="en-US" sz="2600" dirty="0" err="1">
                <a:sym typeface="Arial"/>
              </a:rPr>
              <a:t>có</a:t>
            </a:r>
            <a:r>
              <a:rPr lang="en-US" sz="2600" dirty="0">
                <a:sym typeface="Arial"/>
              </a:rPr>
              <a:t> </a:t>
            </a:r>
            <a:r>
              <a:rPr lang="en-US" sz="2600" dirty="0" err="1">
                <a:sym typeface="Arial"/>
              </a:rPr>
              <a:t>thế</a:t>
            </a:r>
            <a:r>
              <a:rPr lang="en-US" sz="2600" dirty="0">
                <a:sym typeface="Arial"/>
              </a:rPr>
              <a:t> </a:t>
            </a:r>
            <a:r>
              <a:rPr lang="en-US" sz="2600" dirty="0" err="1">
                <a:sym typeface="Arial"/>
              </a:rPr>
              <a:t>năng</a:t>
            </a:r>
            <a:endParaRPr lang="en-US" sz="2600" dirty="0">
              <a:sym typeface="Arial"/>
            </a:endParaRPr>
          </a:p>
        </p:txBody>
      </p:sp>
      <p:sp>
        <p:nvSpPr>
          <p:cNvPr id="14" name="TextBox 13">
            <a:extLst>
              <a:ext uri="{FF2B5EF4-FFF2-40B4-BE49-F238E27FC236}">
                <a16:creationId xmlns:a16="http://schemas.microsoft.com/office/drawing/2014/main" xmlns="" id="{40E573B3-C938-80C8-535B-F0DF8FBCC5DF}"/>
              </a:ext>
            </a:extLst>
          </p:cNvPr>
          <p:cNvSpPr txBox="1"/>
          <p:nvPr/>
        </p:nvSpPr>
        <p:spPr>
          <a:xfrm>
            <a:off x="6096000" y="5211367"/>
            <a:ext cx="5965442" cy="172997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sym typeface="Arial"/>
              </a:rPr>
              <a:t>So </a:t>
            </a:r>
            <a:r>
              <a:rPr lang="en-US" sz="2600" dirty="0" err="1">
                <a:sym typeface="Arial"/>
              </a:rPr>
              <a:t>với</a:t>
            </a:r>
            <a:r>
              <a:rPr lang="en-US" sz="2600" dirty="0">
                <a:sym typeface="Arial"/>
              </a:rPr>
              <a:t> </a:t>
            </a:r>
            <a:r>
              <a:rPr lang="en-US" sz="2600" dirty="0" err="1">
                <a:sym typeface="Arial"/>
              </a:rPr>
              <a:t>mặt</a:t>
            </a:r>
            <a:r>
              <a:rPr lang="en-US" sz="2600" dirty="0">
                <a:sym typeface="Arial"/>
              </a:rPr>
              <a:t> </a:t>
            </a:r>
            <a:r>
              <a:rPr lang="en-US" sz="2600" dirty="0" err="1">
                <a:sym typeface="Arial"/>
              </a:rPr>
              <a:t>bàn</a:t>
            </a:r>
            <a:r>
              <a:rPr lang="en-US" sz="2600" dirty="0">
                <a:sym typeface="Arial"/>
              </a:rPr>
              <a:t>, </a:t>
            </a:r>
            <a:r>
              <a:rPr lang="en-US" sz="2600" dirty="0" err="1">
                <a:sym typeface="Arial"/>
              </a:rPr>
              <a:t>chiếc</a:t>
            </a:r>
            <a:r>
              <a:rPr lang="en-US" sz="2600" dirty="0">
                <a:sym typeface="Arial"/>
              </a:rPr>
              <a:t> </a:t>
            </a:r>
            <a:r>
              <a:rPr lang="en-US" sz="2600" dirty="0" err="1">
                <a:sym typeface="Arial"/>
              </a:rPr>
              <a:t>mũ</a:t>
            </a:r>
            <a:r>
              <a:rPr lang="en-US" sz="2600" dirty="0">
                <a:sym typeface="Arial"/>
              </a:rPr>
              <a:t> </a:t>
            </a:r>
            <a:r>
              <a:rPr lang="en-US" sz="2600" dirty="0" err="1">
                <a:sym typeface="Arial"/>
              </a:rPr>
              <a:t>có</a:t>
            </a:r>
            <a:r>
              <a:rPr lang="en-US" sz="2600" dirty="0">
                <a:sym typeface="Arial"/>
              </a:rPr>
              <a:t> </a:t>
            </a:r>
            <a:r>
              <a:rPr lang="en-US" sz="2600" dirty="0" err="1">
                <a:sym typeface="Arial"/>
              </a:rPr>
              <a:t>độ</a:t>
            </a:r>
            <a:r>
              <a:rPr lang="en-US" sz="2600" dirty="0">
                <a:sym typeface="Arial"/>
              </a:rPr>
              <a:t> </a:t>
            </a:r>
            <a:r>
              <a:rPr lang="en-US" sz="2600" dirty="0" err="1">
                <a:sym typeface="Arial"/>
              </a:rPr>
              <a:t>cao</a:t>
            </a:r>
            <a:r>
              <a:rPr lang="en-US" sz="2600" dirty="0">
                <a:sym typeface="Arial"/>
              </a:rPr>
              <a:t> </a:t>
            </a:r>
            <a:r>
              <a:rPr lang="en-US" sz="2600" dirty="0" err="1">
                <a:sym typeface="Arial"/>
              </a:rPr>
              <a:t>nhất</a:t>
            </a:r>
            <a:r>
              <a:rPr lang="en-US" sz="2600" dirty="0">
                <a:sym typeface="Arial"/>
              </a:rPr>
              <a:t> </a:t>
            </a:r>
            <a:r>
              <a:rPr lang="en-US" sz="2600" dirty="0" err="1">
                <a:sym typeface="Arial"/>
              </a:rPr>
              <a:t>định</a:t>
            </a:r>
            <a:r>
              <a:rPr lang="en-US" sz="2600" dirty="0">
                <a:sym typeface="Arial"/>
              </a:rPr>
              <a:t> </a:t>
            </a:r>
            <a:r>
              <a:rPr lang="en-US" sz="2600" dirty="0">
                <a:latin typeface="#9Slide03 Arima Madurai Black" panose="00000A00000000000000" pitchFamily="2" charset="-93"/>
                <a:cs typeface="#9Slide03 Arima Madurai Black" panose="00000A00000000000000" pitchFamily="2" charset="-93"/>
                <a:sym typeface="Arial"/>
              </a:rPr>
              <a:t>→ </a:t>
            </a:r>
            <a:r>
              <a:rPr lang="en-US" sz="2600" dirty="0" err="1">
                <a:sym typeface="Arial"/>
              </a:rPr>
              <a:t>chiếc</a:t>
            </a:r>
            <a:r>
              <a:rPr lang="en-US" sz="2600" dirty="0">
                <a:sym typeface="Arial"/>
              </a:rPr>
              <a:t> </a:t>
            </a:r>
            <a:r>
              <a:rPr lang="en-US" sz="2600" dirty="0" err="1">
                <a:sym typeface="Arial"/>
              </a:rPr>
              <a:t>mũ</a:t>
            </a:r>
            <a:r>
              <a:rPr lang="en-US" sz="2600" dirty="0">
                <a:sym typeface="Arial"/>
              </a:rPr>
              <a:t> </a:t>
            </a:r>
            <a:r>
              <a:rPr lang="en-US" sz="2600" dirty="0" err="1">
                <a:sym typeface="Arial"/>
              </a:rPr>
              <a:t>có</a:t>
            </a:r>
            <a:r>
              <a:rPr lang="en-US" sz="2600" dirty="0">
                <a:sym typeface="Arial"/>
              </a:rPr>
              <a:t> </a:t>
            </a:r>
            <a:r>
              <a:rPr lang="en-US" sz="2600" dirty="0" err="1">
                <a:sym typeface="Arial"/>
              </a:rPr>
              <a:t>thế</a:t>
            </a:r>
            <a:r>
              <a:rPr lang="en-US" sz="2600" dirty="0">
                <a:sym typeface="Arial"/>
              </a:rPr>
              <a:t> </a:t>
            </a:r>
            <a:r>
              <a:rPr lang="en-US" sz="2600" dirty="0" err="1">
                <a:sym typeface="Arial"/>
              </a:rPr>
              <a:t>năng</a:t>
            </a:r>
            <a:endParaRPr lang="en-US" sz="2600" dirty="0">
              <a:sym typeface="Arial"/>
            </a:endParaRPr>
          </a:p>
        </p:txBody>
      </p:sp>
    </p:spTree>
    <p:extLst>
      <p:ext uri="{BB962C8B-B14F-4D97-AF65-F5344CB8AC3E}">
        <p14:creationId xmlns:p14="http://schemas.microsoft.com/office/powerpoint/2010/main" val="256021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animBg="1"/>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72D5DC2-DCAA-8DF5-3C8A-09B1F6358235}"/>
              </a:ext>
            </a:extLst>
          </p:cNvPr>
          <p:cNvSpPr txBox="1"/>
          <p:nvPr/>
        </p:nvSpPr>
        <p:spPr>
          <a:xfrm>
            <a:off x="972894" y="204275"/>
            <a:ext cx="2360856"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4" name="Group 3">
            <a:extLst>
              <a:ext uri="{FF2B5EF4-FFF2-40B4-BE49-F238E27FC236}">
                <a16:creationId xmlns:a16="http://schemas.microsoft.com/office/drawing/2014/main" xmlns="" id="{AD206CCF-16E4-F33F-89A3-232106B8D44C}"/>
              </a:ext>
            </a:extLst>
          </p:cNvPr>
          <p:cNvGrpSpPr/>
          <p:nvPr/>
        </p:nvGrpSpPr>
        <p:grpSpPr>
          <a:xfrm>
            <a:off x="312935" y="189615"/>
            <a:ext cx="659959" cy="568870"/>
            <a:chOff x="7310299" y="2469379"/>
            <a:chExt cx="2416333" cy="2082824"/>
          </a:xfrm>
        </p:grpSpPr>
        <p:sp>
          <p:nvSpPr>
            <p:cNvPr id="6" name="Google Shape;2992;p59">
              <a:extLst>
                <a:ext uri="{FF2B5EF4-FFF2-40B4-BE49-F238E27FC236}">
                  <a16:creationId xmlns:a16="http://schemas.microsoft.com/office/drawing/2014/main" xmlns="" id="{DDB2B2AE-C4D0-0DEE-B765-BA493D76C702}"/>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78A6BACD-D0DF-3250-21E6-78260048B29E}"/>
                </a:ext>
              </a:extLst>
            </p:cNvPr>
            <p:cNvPicPr>
              <a:picLocks noChangeAspect="1"/>
            </p:cNvPicPr>
            <p:nvPr/>
          </p:nvPicPr>
          <p:blipFill>
            <a:blip r:embed="rId2"/>
            <a:stretch>
              <a:fillRect/>
            </a:stretch>
          </p:blipFill>
          <p:spPr>
            <a:xfrm>
              <a:off x="7815899" y="2712864"/>
              <a:ext cx="1434667" cy="1434669"/>
            </a:xfrm>
            <a:prstGeom prst="rect">
              <a:avLst/>
            </a:prstGeom>
          </p:spPr>
        </p:pic>
      </p:grpSp>
      <p:pic>
        <p:nvPicPr>
          <p:cNvPr id="3072" name="Picture 3071">
            <a:extLst>
              <a:ext uri="{FF2B5EF4-FFF2-40B4-BE49-F238E27FC236}">
                <a16:creationId xmlns:a16="http://schemas.microsoft.com/office/drawing/2014/main" xmlns="" id="{B6DA510D-D169-09C8-DC20-9932E6B60C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869" y="774322"/>
            <a:ext cx="10266554" cy="6041660"/>
          </a:xfrm>
          <a:prstGeom prst="rect">
            <a:avLst/>
          </a:prstGeom>
        </p:spPr>
      </p:pic>
    </p:spTree>
    <p:extLst>
      <p:ext uri="{BB962C8B-B14F-4D97-AF65-F5344CB8AC3E}">
        <p14:creationId xmlns:p14="http://schemas.microsoft.com/office/powerpoint/2010/main" val="818001162"/>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xmlns="" id="{E5BA9DEF-B041-7A41-A1A4-80868A356BE8}"/>
              </a:ext>
            </a:extLst>
          </p:cNvPr>
          <p:cNvSpPr/>
          <p:nvPr/>
        </p:nvSpPr>
        <p:spPr>
          <a:xfrm>
            <a:off x="316237" y="1492469"/>
            <a:ext cx="5117609" cy="4898805"/>
          </a:xfrm>
          <a:prstGeom prst="roundRect">
            <a:avLst/>
          </a:prstGeom>
          <a:noFill/>
          <a:ln w="28575">
            <a:solidFill>
              <a:srgbClr val="002C74"/>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xmlns="" id="{572D5DC2-DCAA-8DF5-3C8A-09B1F6358235}"/>
              </a:ext>
            </a:extLst>
          </p:cNvPr>
          <p:cNvSpPr txBox="1"/>
          <p:nvPr/>
        </p:nvSpPr>
        <p:spPr>
          <a:xfrm>
            <a:off x="972894" y="204275"/>
            <a:ext cx="2532306"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4" name="Group 3">
            <a:extLst>
              <a:ext uri="{FF2B5EF4-FFF2-40B4-BE49-F238E27FC236}">
                <a16:creationId xmlns:a16="http://schemas.microsoft.com/office/drawing/2014/main" xmlns="" id="{AD206CCF-16E4-F33F-89A3-232106B8D44C}"/>
              </a:ext>
            </a:extLst>
          </p:cNvPr>
          <p:cNvGrpSpPr/>
          <p:nvPr/>
        </p:nvGrpSpPr>
        <p:grpSpPr>
          <a:xfrm>
            <a:off x="312935" y="189615"/>
            <a:ext cx="659959" cy="568870"/>
            <a:chOff x="7310299" y="2469379"/>
            <a:chExt cx="2416333" cy="2082824"/>
          </a:xfrm>
        </p:grpSpPr>
        <p:sp>
          <p:nvSpPr>
            <p:cNvPr id="6" name="Google Shape;2992;p59">
              <a:extLst>
                <a:ext uri="{FF2B5EF4-FFF2-40B4-BE49-F238E27FC236}">
                  <a16:creationId xmlns:a16="http://schemas.microsoft.com/office/drawing/2014/main" xmlns="" id="{DDB2B2AE-C4D0-0DEE-B765-BA493D76C702}"/>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78A6BACD-D0DF-3250-21E6-78260048B29E}"/>
                </a:ext>
              </a:extLst>
            </p:cNvPr>
            <p:cNvPicPr>
              <a:picLocks noChangeAspect="1"/>
            </p:cNvPicPr>
            <p:nvPr/>
          </p:nvPicPr>
          <p:blipFill>
            <a:blip r:embed="rId2"/>
            <a:stretch>
              <a:fillRect/>
            </a:stretch>
          </p:blipFill>
          <p:spPr>
            <a:xfrm>
              <a:off x="7815899" y="2712864"/>
              <a:ext cx="1434667" cy="1434669"/>
            </a:xfrm>
            <a:prstGeom prst="rect">
              <a:avLst/>
            </a:prstGeom>
          </p:spPr>
        </p:pic>
      </p:grpSp>
      <p:pic>
        <p:nvPicPr>
          <p:cNvPr id="9" name="Picture 8">
            <a:extLst>
              <a:ext uri="{FF2B5EF4-FFF2-40B4-BE49-F238E27FC236}">
                <a16:creationId xmlns:a16="http://schemas.microsoft.com/office/drawing/2014/main" xmlns="" id="{5E594C43-E4AF-0DCC-3B92-140941944D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2869" y="1876249"/>
            <a:ext cx="6351226" cy="3737568"/>
          </a:xfrm>
          <a:prstGeom prst="rect">
            <a:avLst/>
          </a:prstGeom>
        </p:spPr>
      </p:pic>
      <p:sp>
        <p:nvSpPr>
          <p:cNvPr id="10" name="TextBox 9">
            <a:extLst>
              <a:ext uri="{FF2B5EF4-FFF2-40B4-BE49-F238E27FC236}">
                <a16:creationId xmlns:a16="http://schemas.microsoft.com/office/drawing/2014/main" xmlns="" id="{F92A3728-1554-A890-60E5-29B9ED01CD03}"/>
              </a:ext>
            </a:extLst>
          </p:cNvPr>
          <p:cNvSpPr txBox="1"/>
          <p:nvPr/>
        </p:nvSpPr>
        <p:spPr>
          <a:xfrm>
            <a:off x="558402" y="2708526"/>
            <a:ext cx="4633278" cy="3046988"/>
          </a:xfrm>
          <a:prstGeom prst="rect">
            <a:avLst/>
          </a:prstGeom>
          <a:noFill/>
        </p:spPr>
        <p:txBody>
          <a:bodyPr wrap="square" rtlCol="0">
            <a:spAutoFit/>
          </a:bodyPr>
          <a:lstStyle/>
          <a:p>
            <a:pPr lvl="0" algn="ctr">
              <a:defRPr/>
            </a:pPr>
            <a:r>
              <a:rPr lang="en-US" sz="3200" dirty="0">
                <a:solidFill>
                  <a:srgbClr val="002C74"/>
                </a:solidFill>
                <a:latin typeface="Fira Sans Condensed Medium" panose="020B0603050000020004" pitchFamily="34" charset="0"/>
              </a:rPr>
              <a:t>V</a:t>
            </a:r>
            <a:r>
              <a:rPr lang="vi-VN" sz="3200" dirty="0">
                <a:solidFill>
                  <a:srgbClr val="002C74"/>
                </a:solidFill>
                <a:latin typeface="Fira Sans Condensed Medium" panose="020B0603050000020004" pitchFamily="34" charset="0"/>
              </a:rPr>
              <a:t>ì sao để khai thác được tối đa thế năng của nước trong hồ chứa, người ta thường bố trí sao cho vị trí đặt máy phát càng thấp so với mực nước hồ chứa</a:t>
            </a:r>
            <a:endParaRPr lang="en-US" sz="3200" dirty="0">
              <a:solidFill>
                <a:srgbClr val="002C74"/>
              </a:solidFill>
              <a:latin typeface="Fira Sans Condensed Medium" panose="020B0603050000020004" pitchFamily="34" charset="0"/>
            </a:endParaRPr>
          </a:p>
        </p:txBody>
      </p:sp>
      <p:pic>
        <p:nvPicPr>
          <p:cNvPr id="11" name="Picture 10">
            <a:extLst>
              <a:ext uri="{FF2B5EF4-FFF2-40B4-BE49-F238E27FC236}">
                <a16:creationId xmlns:a16="http://schemas.microsoft.com/office/drawing/2014/main" xmlns="" id="{15B2DB08-8173-2F10-67C0-C07B5FDFBE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0030" y="821428"/>
            <a:ext cx="1670025" cy="1762388"/>
          </a:xfrm>
          <a:prstGeom prst="rect">
            <a:avLst/>
          </a:prstGeom>
        </p:spPr>
      </p:pic>
    </p:spTree>
    <p:extLst>
      <p:ext uri="{BB962C8B-B14F-4D97-AF65-F5344CB8AC3E}">
        <p14:creationId xmlns:p14="http://schemas.microsoft.com/office/powerpoint/2010/main" val="282728749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72D5DC2-DCAA-8DF5-3C8A-09B1F6358235}"/>
              </a:ext>
            </a:extLst>
          </p:cNvPr>
          <p:cNvSpPr txBox="1"/>
          <p:nvPr/>
        </p:nvSpPr>
        <p:spPr>
          <a:xfrm>
            <a:off x="836260" y="204275"/>
            <a:ext cx="221174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2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2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4" name="Group 3">
            <a:extLst>
              <a:ext uri="{FF2B5EF4-FFF2-40B4-BE49-F238E27FC236}">
                <a16:creationId xmlns:a16="http://schemas.microsoft.com/office/drawing/2014/main" xmlns="" id="{AD206CCF-16E4-F33F-89A3-232106B8D44C}"/>
              </a:ext>
            </a:extLst>
          </p:cNvPr>
          <p:cNvGrpSpPr/>
          <p:nvPr/>
        </p:nvGrpSpPr>
        <p:grpSpPr>
          <a:xfrm>
            <a:off x="176301" y="189615"/>
            <a:ext cx="659959" cy="568870"/>
            <a:chOff x="7310299" y="2469379"/>
            <a:chExt cx="2416333" cy="2082824"/>
          </a:xfrm>
        </p:grpSpPr>
        <p:sp>
          <p:nvSpPr>
            <p:cNvPr id="6" name="Google Shape;2992;p59">
              <a:extLst>
                <a:ext uri="{FF2B5EF4-FFF2-40B4-BE49-F238E27FC236}">
                  <a16:creationId xmlns:a16="http://schemas.microsoft.com/office/drawing/2014/main" xmlns="" id="{DDB2B2AE-C4D0-0DEE-B765-BA493D76C702}"/>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78A6BACD-D0DF-3250-21E6-78260048B29E}"/>
                </a:ext>
              </a:extLst>
            </p:cNvPr>
            <p:cNvPicPr>
              <a:picLocks noChangeAspect="1"/>
            </p:cNvPicPr>
            <p:nvPr/>
          </p:nvPicPr>
          <p:blipFill>
            <a:blip r:embed="rId2"/>
            <a:stretch>
              <a:fillRect/>
            </a:stretch>
          </p:blipFill>
          <p:spPr>
            <a:xfrm>
              <a:off x="7815899" y="2712864"/>
              <a:ext cx="1434667" cy="1434669"/>
            </a:xfrm>
            <a:prstGeom prst="rect">
              <a:avLst/>
            </a:prstGeom>
          </p:spPr>
        </p:pic>
      </p:grpSp>
      <p:pic>
        <p:nvPicPr>
          <p:cNvPr id="9" name="Picture 8">
            <a:extLst>
              <a:ext uri="{FF2B5EF4-FFF2-40B4-BE49-F238E27FC236}">
                <a16:creationId xmlns:a16="http://schemas.microsoft.com/office/drawing/2014/main" xmlns="" id="{5E594C43-E4AF-0DCC-3B92-140941944D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1850" y="457277"/>
            <a:ext cx="6784107" cy="3992310"/>
          </a:xfrm>
          <a:prstGeom prst="rect">
            <a:avLst/>
          </a:prstGeom>
        </p:spPr>
      </p:pic>
      <p:sp>
        <p:nvSpPr>
          <p:cNvPr id="3" name="Rectangle: Rounded Corners 2">
            <a:extLst>
              <a:ext uri="{FF2B5EF4-FFF2-40B4-BE49-F238E27FC236}">
                <a16:creationId xmlns:a16="http://schemas.microsoft.com/office/drawing/2014/main" xmlns="" id="{60DA2A69-AC31-D8C6-9660-46D9BFC9C262}"/>
              </a:ext>
            </a:extLst>
          </p:cNvPr>
          <p:cNvSpPr/>
          <p:nvPr/>
        </p:nvSpPr>
        <p:spPr>
          <a:xfrm>
            <a:off x="1234961" y="4641766"/>
            <a:ext cx="10305397" cy="1883267"/>
          </a:xfrm>
          <a:prstGeom prst="roundRect">
            <a:avLst/>
          </a:prstGeom>
          <a:noFill/>
          <a:ln w="28575">
            <a:solidFill>
              <a:srgbClr val="FFC727"/>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1924;p44">
            <a:extLst>
              <a:ext uri="{FF2B5EF4-FFF2-40B4-BE49-F238E27FC236}">
                <a16:creationId xmlns:a16="http://schemas.microsoft.com/office/drawing/2014/main" xmlns="" id="{FAD84C47-3073-F707-B46C-0BA037057240}"/>
              </a:ext>
            </a:extLst>
          </p:cNvPr>
          <p:cNvSpPr txBox="1">
            <a:spLocks/>
          </p:cNvSpPr>
          <p:nvPr/>
        </p:nvSpPr>
        <p:spPr>
          <a:xfrm>
            <a:off x="1999589" y="4689027"/>
            <a:ext cx="8776139" cy="183600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algn="just" defTabSz="1219170" fontAlgn="auto">
              <a:lnSpc>
                <a:spcPct val="15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algn="ctr">
              <a:lnSpc>
                <a:spcPct val="120000"/>
              </a:lnSpc>
            </a:pPr>
            <a:r>
              <a:rPr lang="en-US" dirty="0" err="1"/>
              <a:t>Vị</a:t>
            </a:r>
            <a:r>
              <a:rPr lang="en-US" dirty="0"/>
              <a:t> </a:t>
            </a:r>
            <a:r>
              <a:rPr lang="en-US" dirty="0" err="1"/>
              <a:t>trí</a:t>
            </a:r>
            <a:r>
              <a:rPr lang="en-US" dirty="0"/>
              <a:t> </a:t>
            </a:r>
            <a:r>
              <a:rPr lang="en-US" dirty="0" err="1"/>
              <a:t>đặt</a:t>
            </a:r>
            <a:r>
              <a:rPr lang="en-US" dirty="0"/>
              <a:t> </a:t>
            </a:r>
            <a:r>
              <a:rPr lang="en-US" dirty="0" err="1"/>
              <a:t>máy</a:t>
            </a:r>
            <a:r>
              <a:rPr lang="en-US" dirty="0"/>
              <a:t> </a:t>
            </a:r>
            <a:r>
              <a:rPr lang="en-US" dirty="0" err="1"/>
              <a:t>phát</a:t>
            </a:r>
            <a:r>
              <a:rPr lang="en-US" dirty="0"/>
              <a:t> </a:t>
            </a:r>
            <a:r>
              <a:rPr lang="en-US" dirty="0" err="1"/>
              <a:t>càng</a:t>
            </a:r>
            <a:r>
              <a:rPr lang="en-US" dirty="0"/>
              <a:t> </a:t>
            </a:r>
            <a:r>
              <a:rPr lang="en-US" dirty="0" err="1"/>
              <a:t>thấp</a:t>
            </a:r>
            <a:r>
              <a:rPr lang="en-US" dirty="0"/>
              <a:t> so </a:t>
            </a:r>
            <a:r>
              <a:rPr lang="en-US" dirty="0" err="1"/>
              <a:t>với</a:t>
            </a:r>
            <a:r>
              <a:rPr lang="en-US" dirty="0"/>
              <a:t> </a:t>
            </a:r>
            <a:r>
              <a:rPr lang="en-US" dirty="0" err="1"/>
              <a:t>mực</a:t>
            </a:r>
            <a:r>
              <a:rPr lang="en-US" dirty="0"/>
              <a:t> </a:t>
            </a:r>
            <a:r>
              <a:rPr lang="en-US" dirty="0" err="1"/>
              <a:t>nước</a:t>
            </a:r>
            <a:r>
              <a:rPr lang="en-US" dirty="0"/>
              <a:t> </a:t>
            </a:r>
            <a:r>
              <a:rPr lang="en-US" dirty="0" err="1"/>
              <a:t>trong</a:t>
            </a:r>
            <a:r>
              <a:rPr lang="en-US" dirty="0"/>
              <a:t> </a:t>
            </a:r>
            <a:r>
              <a:rPr lang="en-US" dirty="0" err="1"/>
              <a:t>hồ</a:t>
            </a:r>
            <a:r>
              <a:rPr lang="en-US" dirty="0"/>
              <a:t> </a:t>
            </a:r>
            <a:r>
              <a:rPr lang="en-US" dirty="0" err="1"/>
              <a:t>thì</a:t>
            </a:r>
            <a:r>
              <a:rPr lang="en-US" dirty="0"/>
              <a:t> </a:t>
            </a:r>
            <a:r>
              <a:rPr lang="en-US" dirty="0" err="1"/>
              <a:t>độ</a:t>
            </a:r>
            <a:r>
              <a:rPr lang="en-US" dirty="0"/>
              <a:t> </a:t>
            </a:r>
            <a:r>
              <a:rPr lang="en-US" dirty="0" err="1"/>
              <a:t>cao</a:t>
            </a:r>
            <a:r>
              <a:rPr lang="en-US" dirty="0"/>
              <a:t> </a:t>
            </a:r>
            <a:r>
              <a:rPr lang="en-US" dirty="0" err="1"/>
              <a:t>chênh</a:t>
            </a:r>
            <a:r>
              <a:rPr lang="en-US" dirty="0"/>
              <a:t> </a:t>
            </a:r>
            <a:r>
              <a:rPr lang="en-US" dirty="0" err="1"/>
              <a:t>lệch</a:t>
            </a:r>
            <a:r>
              <a:rPr lang="en-US" dirty="0"/>
              <a:t> </a:t>
            </a:r>
            <a:r>
              <a:rPr lang="en-US" dirty="0" err="1"/>
              <a:t>giữa</a:t>
            </a:r>
            <a:r>
              <a:rPr lang="en-US" dirty="0"/>
              <a:t> </a:t>
            </a:r>
            <a:r>
              <a:rPr lang="en-US" dirty="0" err="1"/>
              <a:t>nước</a:t>
            </a:r>
            <a:r>
              <a:rPr lang="en-US" dirty="0"/>
              <a:t> </a:t>
            </a:r>
            <a:r>
              <a:rPr lang="en-US" dirty="0" err="1"/>
              <a:t>và</a:t>
            </a:r>
            <a:r>
              <a:rPr lang="en-US" dirty="0"/>
              <a:t> </a:t>
            </a:r>
            <a:r>
              <a:rPr lang="en-US" dirty="0" err="1"/>
              <a:t>máy</a:t>
            </a:r>
            <a:r>
              <a:rPr lang="en-US" dirty="0"/>
              <a:t> </a:t>
            </a:r>
            <a:r>
              <a:rPr lang="en-US" dirty="0" err="1"/>
              <a:t>phát</a:t>
            </a:r>
            <a:r>
              <a:rPr lang="en-US" dirty="0"/>
              <a:t> </a:t>
            </a:r>
            <a:r>
              <a:rPr lang="en-US" dirty="0" err="1"/>
              <a:t>càng</a:t>
            </a:r>
            <a:r>
              <a:rPr lang="en-US" dirty="0"/>
              <a:t> </a:t>
            </a:r>
            <a:r>
              <a:rPr lang="en-US" dirty="0" err="1"/>
              <a:t>lớn</a:t>
            </a:r>
            <a:r>
              <a:rPr lang="en-US" dirty="0"/>
              <a:t> </a:t>
            </a:r>
            <a:r>
              <a:rPr lang="en-US" dirty="0">
                <a:latin typeface="#9Slide03 Arima Madurai Black" panose="00000A00000000000000" pitchFamily="2" charset="-93"/>
                <a:cs typeface="#9Slide03 Arima Madurai Black" panose="00000A00000000000000" pitchFamily="2" charset="-93"/>
              </a:rPr>
              <a:t>→</a:t>
            </a:r>
            <a:r>
              <a:rPr lang="en-US" dirty="0"/>
              <a:t> </a:t>
            </a:r>
            <a:r>
              <a:rPr lang="en-US" dirty="0" err="1"/>
              <a:t>thế</a:t>
            </a:r>
            <a:r>
              <a:rPr lang="en-US" dirty="0"/>
              <a:t> </a:t>
            </a:r>
            <a:r>
              <a:rPr lang="en-US" dirty="0" err="1"/>
              <a:t>năng</a:t>
            </a:r>
            <a:r>
              <a:rPr lang="en-US" dirty="0"/>
              <a:t> </a:t>
            </a:r>
            <a:r>
              <a:rPr lang="en-US" dirty="0" err="1"/>
              <a:t>càng</a:t>
            </a:r>
            <a:r>
              <a:rPr lang="en-US" dirty="0"/>
              <a:t> </a:t>
            </a:r>
            <a:r>
              <a:rPr lang="en-US" dirty="0" err="1"/>
              <a:t>lớn</a:t>
            </a:r>
            <a:endParaRPr lang="en-US" dirty="0"/>
          </a:p>
        </p:txBody>
      </p:sp>
      <p:pic>
        <p:nvPicPr>
          <p:cNvPr id="8" name="Picture 7">
            <a:extLst>
              <a:ext uri="{FF2B5EF4-FFF2-40B4-BE49-F238E27FC236}">
                <a16:creationId xmlns:a16="http://schemas.microsoft.com/office/drawing/2014/main" xmlns="" id="{E99E6BD6-98E2-C898-4C94-9A6E362465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015" y="3877143"/>
            <a:ext cx="2188796" cy="2188796"/>
          </a:xfrm>
          <a:prstGeom prst="rect">
            <a:avLst/>
          </a:prstGeom>
        </p:spPr>
      </p:pic>
    </p:spTree>
    <p:extLst>
      <p:ext uri="{BB962C8B-B14F-4D97-AF65-F5344CB8AC3E}">
        <p14:creationId xmlns:p14="http://schemas.microsoft.com/office/powerpoint/2010/main" val="28108174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67" name="Rectangle: Rounded Corners 66">
            <a:extLst>
              <a:ext uri="{FF2B5EF4-FFF2-40B4-BE49-F238E27FC236}">
                <a16:creationId xmlns:a16="http://schemas.microsoft.com/office/drawing/2014/main" xmlns="" id="{0B2625A9-7F96-4EA0-9D0B-70C4A3478DA4}"/>
              </a:ext>
            </a:extLst>
          </p:cNvPr>
          <p:cNvSpPr/>
          <p:nvPr/>
        </p:nvSpPr>
        <p:spPr>
          <a:xfrm>
            <a:off x="504497" y="1051034"/>
            <a:ext cx="10909736" cy="5318302"/>
          </a:xfrm>
          <a:prstGeom prst="roundRect">
            <a:avLst/>
          </a:prstGeom>
          <a:solidFill>
            <a:srgbClr val="FCEBE0">
              <a:alpha val="5882"/>
            </a:srgbClr>
          </a:solidFill>
          <a:ln w="28575">
            <a:solidFill>
              <a:srgbClr val="D35C2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DF2E9"/>
              </a:solidFill>
              <a:effectLst/>
              <a:uLnTx/>
              <a:uFillTx/>
              <a:latin typeface="Arial"/>
              <a:ea typeface="+mn-ea"/>
              <a:cs typeface="+mn-cs"/>
              <a:sym typeface="Arial"/>
            </a:endParaRPr>
          </a:p>
        </p:txBody>
      </p:sp>
      <p:sp>
        <p:nvSpPr>
          <p:cNvPr id="70" name="TextBox 69">
            <a:extLst>
              <a:ext uri="{FF2B5EF4-FFF2-40B4-BE49-F238E27FC236}">
                <a16:creationId xmlns:a16="http://schemas.microsoft.com/office/drawing/2014/main" xmlns="" id="{4E6B2F02-0407-4432-B0A7-25C6DC0B9053}"/>
              </a:ext>
            </a:extLst>
          </p:cNvPr>
          <p:cNvSpPr txBox="1"/>
          <p:nvPr/>
        </p:nvSpPr>
        <p:spPr>
          <a:xfrm>
            <a:off x="4610884" y="1462426"/>
            <a:ext cx="2692593" cy="70788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altLang="vi-VN" sz="40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W</a:t>
            </a:r>
            <a:r>
              <a:rPr kumimoji="0" lang="en-US" altLang="vi-VN" sz="4000" b="0" i="0" u="none" strike="noStrike" kern="0" cap="none" spc="0" normalizeH="0" baseline="-2500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t</a:t>
            </a:r>
            <a:r>
              <a:rPr kumimoji="0" lang="en-US" altLang="vi-VN" sz="40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 </a:t>
            </a:r>
            <a:r>
              <a:rPr kumimoji="0" lang="en-US" sz="40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P.h</a:t>
            </a:r>
            <a:endParaRPr kumimoji="0" lang="en-US" sz="4000" b="0" i="0" u="none" strike="noStrike" kern="0" cap="none" spc="0" normalizeH="0" baseline="3000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endParaRPr>
          </a:p>
        </p:txBody>
      </p:sp>
      <p:sp>
        <p:nvSpPr>
          <p:cNvPr id="77" name="TextBox 76">
            <a:extLst>
              <a:ext uri="{FF2B5EF4-FFF2-40B4-BE49-F238E27FC236}">
                <a16:creationId xmlns:a16="http://schemas.microsoft.com/office/drawing/2014/main" xmlns="" id="{83C0D34F-9913-460F-A608-7C542D301205}"/>
              </a:ext>
            </a:extLst>
          </p:cNvPr>
          <p:cNvSpPr txBox="1"/>
          <p:nvPr/>
        </p:nvSpPr>
        <p:spPr>
          <a:xfrm>
            <a:off x="1043201" y="2417853"/>
            <a:ext cx="5389130" cy="658835"/>
          </a:xfrm>
          <a:prstGeom prst="rect">
            <a:avLst/>
          </a:prstGeom>
          <a:noFill/>
        </p:spPr>
        <p:txBody>
          <a:bodyPr wrap="square" rtlCol="0">
            <a:spAutoFit/>
          </a:bodyPr>
          <a:lstStyle>
            <a:defPPr>
              <a:defRPr lang="en-US"/>
            </a:defPPr>
            <a:lvl1pPr marR="0" lvl="0" indent="0" algn="ctr" defTabSz="1219170" fontAlgn="auto">
              <a:lnSpc>
                <a:spcPct val="150000"/>
              </a:lnSpc>
              <a:spcBef>
                <a:spcPts val="0"/>
              </a:spcBef>
              <a:spcAft>
                <a:spcPts val="0"/>
              </a:spcAft>
              <a:buClr>
                <a:srgbClr val="000000"/>
              </a:buClr>
              <a:buSzTx/>
              <a:buFontTx/>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P: </a:t>
            </a:r>
            <a:r>
              <a:rPr kumimoji="0" lang="en-US" sz="28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trọng</a:t>
            </a:r>
            <a:r>
              <a:rPr kumimoji="0" lang="vi-VN"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lượng của vật</a:t>
            </a:r>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vi-VN"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(N)</a:t>
            </a:r>
            <a:endPar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a:extLst>
              <a:ext uri="{FF2B5EF4-FFF2-40B4-BE49-F238E27FC236}">
                <a16:creationId xmlns:a16="http://schemas.microsoft.com/office/drawing/2014/main" xmlns="" id="{82179D59-F983-3CB8-7EB3-F197AF65D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9696" y="3023415"/>
            <a:ext cx="2692593" cy="6130456"/>
          </a:xfrm>
          <a:prstGeom prst="rect">
            <a:avLst/>
          </a:prstGeom>
        </p:spPr>
      </p:pic>
      <p:sp>
        <p:nvSpPr>
          <p:cNvPr id="76" name="Rectangle 7">
            <a:extLst>
              <a:ext uri="{FF2B5EF4-FFF2-40B4-BE49-F238E27FC236}">
                <a16:creationId xmlns:a16="http://schemas.microsoft.com/office/drawing/2014/main" xmlns="" id="{80EC7F82-2A87-1801-BC37-E86F6D3E6AE5}"/>
              </a:ext>
            </a:extLst>
          </p:cNvPr>
          <p:cNvSpPr>
            <a:spLocks noChangeArrowheads="1"/>
          </p:cNvSpPr>
          <p:nvPr/>
        </p:nvSpPr>
        <p:spPr bwMode="auto">
          <a:xfrm>
            <a:off x="4508591" y="1289801"/>
            <a:ext cx="2897181" cy="1068491"/>
          </a:xfrm>
          <a:prstGeom prst="rect">
            <a:avLst/>
          </a:prstGeom>
          <a:noFill/>
          <a:ln w="57150" cmpd="thinThick">
            <a:solidFill>
              <a:srgbClr val="002C7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x-none" altLang="x-none" sz="20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90" name="TextBox 89">
            <a:extLst>
              <a:ext uri="{FF2B5EF4-FFF2-40B4-BE49-F238E27FC236}">
                <a16:creationId xmlns:a16="http://schemas.microsoft.com/office/drawing/2014/main" xmlns="" id="{DEF7ABEA-2327-2D76-677C-D3986151F569}"/>
              </a:ext>
            </a:extLst>
          </p:cNvPr>
          <p:cNvSpPr txBox="1"/>
          <p:nvPr/>
        </p:nvSpPr>
        <p:spPr>
          <a:xfrm>
            <a:off x="1043200" y="3093218"/>
            <a:ext cx="8216413" cy="658835"/>
          </a:xfrm>
          <a:prstGeom prst="rect">
            <a:avLst/>
          </a:prstGeom>
          <a:noFill/>
        </p:spPr>
        <p:txBody>
          <a:bodyPr wrap="square" rtlCol="0">
            <a:spAutoFit/>
          </a:bodyPr>
          <a:lstStyle>
            <a:defPPr>
              <a:defRPr lang="en-US"/>
            </a:defPPr>
            <a:lvl1pPr marR="0" lvl="0" indent="0" algn="ctr" defTabSz="1219170" fontAlgn="auto">
              <a:lnSpc>
                <a:spcPct val="150000"/>
              </a:lnSpc>
              <a:spcBef>
                <a:spcPts val="0"/>
              </a:spcBef>
              <a:spcAft>
                <a:spcPts val="0"/>
              </a:spcAft>
              <a:buClr>
                <a:srgbClr val="000000"/>
              </a:buClr>
              <a:buSzTx/>
              <a:buFontTx/>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lvl="0" algn="l"/>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h: </a:t>
            </a:r>
            <a:r>
              <a:rPr lang="vi-VN" dirty="0"/>
              <a:t>độ cao của vật so với vị trí chọn làm gốc </a:t>
            </a:r>
            <a:r>
              <a:rPr kumimoji="0" lang="en-US" altLang="vi-VN"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(m)</a:t>
            </a:r>
            <a:endPar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endParaRPr>
          </a:p>
        </p:txBody>
      </p:sp>
      <p:sp>
        <p:nvSpPr>
          <p:cNvPr id="91" name="TextBox 90">
            <a:extLst>
              <a:ext uri="{FF2B5EF4-FFF2-40B4-BE49-F238E27FC236}">
                <a16:creationId xmlns:a16="http://schemas.microsoft.com/office/drawing/2014/main" xmlns="" id="{B14C1084-2961-FEFC-0473-B411961CC254}"/>
              </a:ext>
            </a:extLst>
          </p:cNvPr>
          <p:cNvSpPr txBox="1"/>
          <p:nvPr/>
        </p:nvSpPr>
        <p:spPr>
          <a:xfrm>
            <a:off x="1043201" y="3768583"/>
            <a:ext cx="6166896" cy="658835"/>
          </a:xfrm>
          <a:prstGeom prst="rect">
            <a:avLst/>
          </a:prstGeom>
          <a:noFill/>
        </p:spPr>
        <p:txBody>
          <a:bodyPr wrap="square" rtlCol="0">
            <a:spAutoFit/>
          </a:bodyPr>
          <a:lstStyle>
            <a:defPPr>
              <a:defRPr lang="en-US"/>
            </a:defPPr>
            <a:lvl1pPr marR="0" lvl="0" indent="0" algn="ctr" defTabSz="1219170" fontAlgn="auto">
              <a:lnSpc>
                <a:spcPct val="150000"/>
              </a:lnSpc>
              <a:spcBef>
                <a:spcPts val="0"/>
              </a:spcBef>
              <a:spcAft>
                <a:spcPts val="0"/>
              </a:spcAft>
              <a:buClr>
                <a:srgbClr val="000000"/>
              </a:buClr>
              <a:buSzTx/>
              <a:buFontTx/>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W</a:t>
            </a:r>
            <a:r>
              <a:rPr kumimoji="0" lang="en-US" sz="2800" b="0" i="0" u="none" strike="noStrike" kern="0" cap="none" spc="0" normalizeH="0" baseline="-2500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t</a:t>
            </a:r>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sz="28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thế</a:t>
            </a:r>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sz="28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năng</a:t>
            </a:r>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sz="28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trọng</a:t>
            </a:r>
            <a:r>
              <a:rPr kumimoji="0" lang="en-US" sz="28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sz="28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trường</a:t>
            </a:r>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vi-VN"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của vật</a:t>
            </a:r>
            <a:r>
              <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vi-VN"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(J)</a:t>
            </a:r>
            <a:endParaRPr kumimoji="0" lang="en-US" sz="28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endParaRPr>
          </a:p>
        </p:txBody>
      </p:sp>
      <p:sp>
        <p:nvSpPr>
          <p:cNvPr id="3" name="TextBox 2">
            <a:extLst>
              <a:ext uri="{FF2B5EF4-FFF2-40B4-BE49-F238E27FC236}">
                <a16:creationId xmlns:a16="http://schemas.microsoft.com/office/drawing/2014/main" xmlns="" id="{43AA2E4B-BB84-AE41-6B92-C4AA857345CF}"/>
              </a:ext>
            </a:extLst>
          </p:cNvPr>
          <p:cNvSpPr txBox="1"/>
          <p:nvPr/>
        </p:nvSpPr>
        <p:spPr>
          <a:xfrm>
            <a:off x="1119400" y="280639"/>
            <a:ext cx="320751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3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3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36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36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4" name="Group 3">
            <a:extLst>
              <a:ext uri="{FF2B5EF4-FFF2-40B4-BE49-F238E27FC236}">
                <a16:creationId xmlns:a16="http://schemas.microsoft.com/office/drawing/2014/main" xmlns="" id="{6251F42B-AC43-F6DE-9226-1F7F14BB74E0}"/>
              </a:ext>
            </a:extLst>
          </p:cNvPr>
          <p:cNvGrpSpPr/>
          <p:nvPr/>
        </p:nvGrpSpPr>
        <p:grpSpPr>
          <a:xfrm>
            <a:off x="417337" y="488664"/>
            <a:ext cx="988338" cy="851925"/>
            <a:chOff x="7310299" y="2469379"/>
            <a:chExt cx="2416333" cy="2082824"/>
          </a:xfrm>
        </p:grpSpPr>
        <p:sp>
          <p:nvSpPr>
            <p:cNvPr id="5" name="Google Shape;2992;p59">
              <a:extLst>
                <a:ext uri="{FF2B5EF4-FFF2-40B4-BE49-F238E27FC236}">
                  <a16:creationId xmlns:a16="http://schemas.microsoft.com/office/drawing/2014/main" xmlns="" id="{CEEC50AC-A387-475F-6DAB-43EA0824F418}"/>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xmlns="" id="{E30B0138-4BC9-CF04-34A0-ADC0B72933DB}"/>
                </a:ext>
              </a:extLst>
            </p:cNvPr>
            <p:cNvPicPr>
              <a:picLocks noChangeAspect="1"/>
            </p:cNvPicPr>
            <p:nvPr/>
          </p:nvPicPr>
          <p:blipFill>
            <a:blip r:embed="rId3"/>
            <a:stretch>
              <a:fillRect/>
            </a:stretch>
          </p:blipFill>
          <p:spPr>
            <a:xfrm>
              <a:off x="7815899" y="2712864"/>
              <a:ext cx="1434667" cy="1434669"/>
            </a:xfrm>
            <a:prstGeom prst="rect">
              <a:avLst/>
            </a:prstGeom>
          </p:spPr>
        </p:pic>
      </p:grpSp>
      <p:sp>
        <p:nvSpPr>
          <p:cNvPr id="10" name="TextBox 9">
            <a:extLst>
              <a:ext uri="{FF2B5EF4-FFF2-40B4-BE49-F238E27FC236}">
                <a16:creationId xmlns:a16="http://schemas.microsoft.com/office/drawing/2014/main" xmlns="" id="{CFCCA8E0-EAD2-821D-8C86-5B1DF02AF590}"/>
              </a:ext>
            </a:extLst>
          </p:cNvPr>
          <p:cNvSpPr txBox="1"/>
          <p:nvPr/>
        </p:nvSpPr>
        <p:spPr>
          <a:xfrm>
            <a:off x="911506" y="4681565"/>
            <a:ext cx="9065979" cy="1305165"/>
          </a:xfrm>
          <a:prstGeom prst="rect">
            <a:avLst/>
          </a:prstGeom>
          <a:noFill/>
        </p:spPr>
        <p:txBody>
          <a:bodyPr wrap="square" rtlCol="0">
            <a:spAutoFit/>
          </a:bodyPr>
          <a:lstStyle>
            <a:defPPr>
              <a:defRPr lang="en-US"/>
            </a:defPPr>
            <a:lvl1pPr marR="0" lvl="0" indent="0" defTabSz="1219170" fontAlgn="auto">
              <a:lnSpc>
                <a:spcPct val="150000"/>
              </a:lnSpc>
              <a:spcBef>
                <a:spcPts val="0"/>
              </a:spcBef>
              <a:spcAft>
                <a:spcPts val="0"/>
              </a:spcAft>
              <a:buClr>
                <a:srgbClr val="000000"/>
              </a:buClr>
              <a:buSzTx/>
              <a:buFontTx/>
              <a:buNone/>
              <a:tabLst/>
              <a:defRPr kumimoji="0" sz="28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r>
              <a:rPr lang="vi-VN" dirty="0"/>
              <a:t>Giá trị của thế năng phụ thuộc vào </a:t>
            </a:r>
            <a:r>
              <a:rPr lang="vi-VN" b="1" dirty="0">
                <a:solidFill>
                  <a:srgbClr val="002C74"/>
                </a:solidFill>
              </a:rPr>
              <a:t>gốc chọn để tính độ cao</a:t>
            </a:r>
            <a:r>
              <a:rPr lang="vi-VN" dirty="0"/>
              <a:t>, hay còn gọi là </a:t>
            </a:r>
            <a:r>
              <a:rPr lang="vi-VN" b="1" dirty="0"/>
              <a:t>gốc thế năng</a:t>
            </a:r>
            <a:endParaRPr lang="en-US" b="1" dirty="0">
              <a:sym typeface="Arial"/>
            </a:endParaRPr>
          </a:p>
        </p:txBody>
      </p:sp>
    </p:spTree>
    <p:extLst>
      <p:ext uri="{BB962C8B-B14F-4D97-AF65-F5344CB8AC3E}">
        <p14:creationId xmlns:p14="http://schemas.microsoft.com/office/powerpoint/2010/main" val="3996100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7"/>
                                        </p:tgtEl>
                                        <p:attrNameLst>
                                          <p:attrName>style.visibility</p:attrName>
                                        </p:attrNameLst>
                                      </p:cBhvr>
                                      <p:to>
                                        <p:strVal val="visible"/>
                                      </p:to>
                                    </p:set>
                                    <p:animEffect transition="in" filter="wipe(left)">
                                      <p:cBhvr>
                                        <p:cTn id="10" dur="500"/>
                                        <p:tgtEl>
                                          <p:spTgt spid="67"/>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checkerboard(across)">
                                      <p:cBhvr>
                                        <p:cTn id="15" dur="500"/>
                                        <p:tgtEl>
                                          <p:spTgt spid="76"/>
                                        </p:tgtEl>
                                      </p:cBhvr>
                                    </p:animEffect>
                                  </p:childTnLst>
                                </p:cTn>
                              </p:par>
                              <p:par>
                                <p:cTn id="16" presetID="22" presetClass="entr" presetSubtype="8" fill="hold" grpId="0" nodeType="withEffect">
                                  <p:stCondLst>
                                    <p:cond delay="0"/>
                                  </p:stCondLst>
                                  <p:iterate type="lt">
                                    <p:tmPct val="5000"/>
                                  </p:iterate>
                                  <p:childTnLst>
                                    <p:set>
                                      <p:cBhvr>
                                        <p:cTn id="17" dur="1" fill="hold">
                                          <p:stCondLst>
                                            <p:cond delay="0"/>
                                          </p:stCondLst>
                                        </p:cTn>
                                        <p:tgtEl>
                                          <p:spTgt spid="70"/>
                                        </p:tgtEl>
                                        <p:attrNameLst>
                                          <p:attrName>style.visibility</p:attrName>
                                        </p:attrNameLst>
                                      </p:cBhvr>
                                      <p:to>
                                        <p:strVal val="visible"/>
                                      </p:to>
                                    </p:set>
                                    <p:animEffect transition="in" filter="wipe(left)">
                                      <p:cBhvr>
                                        <p:cTn id="18" dur="500"/>
                                        <p:tgtEl>
                                          <p:spTgt spid="7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type="lt">
                                    <p:tmPct val="5000"/>
                                  </p:iterate>
                                  <p:childTnLst>
                                    <p:set>
                                      <p:cBhvr>
                                        <p:cTn id="22" dur="1" fill="hold">
                                          <p:stCondLst>
                                            <p:cond delay="0"/>
                                          </p:stCondLst>
                                        </p:cTn>
                                        <p:tgtEl>
                                          <p:spTgt spid="77"/>
                                        </p:tgtEl>
                                        <p:attrNameLst>
                                          <p:attrName>style.visibility</p:attrName>
                                        </p:attrNameLst>
                                      </p:cBhvr>
                                      <p:to>
                                        <p:strVal val="visible"/>
                                      </p:to>
                                    </p:set>
                                    <p:animEffect transition="in" filter="wipe(left)">
                                      <p:cBhvr>
                                        <p:cTn id="23" dur="500"/>
                                        <p:tgtEl>
                                          <p:spTgt spid="7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iterate type="lt">
                                    <p:tmPct val="5000"/>
                                  </p:iterate>
                                  <p:childTnLst>
                                    <p:set>
                                      <p:cBhvr>
                                        <p:cTn id="27" dur="1" fill="hold">
                                          <p:stCondLst>
                                            <p:cond delay="0"/>
                                          </p:stCondLst>
                                        </p:cTn>
                                        <p:tgtEl>
                                          <p:spTgt spid="90"/>
                                        </p:tgtEl>
                                        <p:attrNameLst>
                                          <p:attrName>style.visibility</p:attrName>
                                        </p:attrNameLst>
                                      </p:cBhvr>
                                      <p:to>
                                        <p:strVal val="visible"/>
                                      </p:to>
                                    </p:set>
                                    <p:animEffect transition="in" filter="wipe(left)">
                                      <p:cBhvr>
                                        <p:cTn id="28" dur="500"/>
                                        <p:tgtEl>
                                          <p:spTgt spid="9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iterate type="lt">
                                    <p:tmPct val="5000"/>
                                  </p:iterate>
                                  <p:childTnLst>
                                    <p:set>
                                      <p:cBhvr>
                                        <p:cTn id="32" dur="1" fill="hold">
                                          <p:stCondLst>
                                            <p:cond delay="0"/>
                                          </p:stCondLst>
                                        </p:cTn>
                                        <p:tgtEl>
                                          <p:spTgt spid="91"/>
                                        </p:tgtEl>
                                        <p:attrNameLst>
                                          <p:attrName>style.visibility</p:attrName>
                                        </p:attrNameLst>
                                      </p:cBhvr>
                                      <p:to>
                                        <p:strVal val="visible"/>
                                      </p:to>
                                    </p:set>
                                    <p:animEffect transition="in" filter="wipe(left)">
                                      <p:cBhvr>
                                        <p:cTn id="3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0" grpId="0"/>
      <p:bldP spid="77" grpId="0"/>
      <p:bldP spid="76" grpId="0" animBg="1"/>
      <p:bldP spid="90" grpId="0"/>
      <p:bldP spid="9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60674DC-AAD7-C826-B9BC-40D65EBD7F07}"/>
              </a:ext>
            </a:extLst>
          </p:cNvPr>
          <p:cNvSpPr/>
          <p:nvPr/>
        </p:nvSpPr>
        <p:spPr>
          <a:xfrm>
            <a:off x="333360" y="1100995"/>
            <a:ext cx="11448738" cy="5383888"/>
          </a:xfrm>
          <a:prstGeom prst="rect">
            <a:avLst/>
          </a:prstGeom>
          <a:noFill/>
          <a:ln w="2857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xmlns="" id="{148DCEED-59BA-BAC9-A00B-E734F245585F}"/>
              </a:ext>
            </a:extLst>
          </p:cNvPr>
          <p:cNvSpPr/>
          <p:nvPr/>
        </p:nvSpPr>
        <p:spPr>
          <a:xfrm>
            <a:off x="4644087" y="752795"/>
            <a:ext cx="2827283" cy="523220"/>
          </a:xfrm>
          <a:prstGeom prst="rect">
            <a:avLst/>
          </a:prstGeom>
          <a:solidFill>
            <a:srgbClr val="002C7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Fira Sans Condensed Medium" panose="020B0603050000020004" pitchFamily="34" charset="0"/>
                <a:ea typeface="+mn-ea"/>
                <a:cs typeface="+mn-cs"/>
              </a:rPr>
              <a:t>PHIẾU HỌC TẬP 2</a:t>
            </a:r>
          </a:p>
        </p:txBody>
      </p:sp>
      <p:sp>
        <p:nvSpPr>
          <p:cNvPr id="9" name="Oval 8">
            <a:extLst>
              <a:ext uri="{FF2B5EF4-FFF2-40B4-BE49-F238E27FC236}">
                <a16:creationId xmlns:a16="http://schemas.microsoft.com/office/drawing/2014/main" xmlns="" id="{2FDA7742-3C88-5020-C001-36E7515C8657}"/>
              </a:ext>
            </a:extLst>
          </p:cNvPr>
          <p:cNvSpPr/>
          <p:nvPr/>
        </p:nvSpPr>
        <p:spPr>
          <a:xfrm>
            <a:off x="446749" y="1573907"/>
            <a:ext cx="580697" cy="580697"/>
          </a:xfrm>
          <a:prstGeom prst="ellipse">
            <a:avLst/>
          </a:prstGeom>
          <a:solidFill>
            <a:srgbClr val="002C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0" name="TextBox 9">
            <a:extLst>
              <a:ext uri="{FF2B5EF4-FFF2-40B4-BE49-F238E27FC236}">
                <a16:creationId xmlns:a16="http://schemas.microsoft.com/office/drawing/2014/main" xmlns="" id="{EC5D0BD0-5763-FF25-4BDF-23B4EAB87CE8}"/>
              </a:ext>
            </a:extLst>
          </p:cNvPr>
          <p:cNvSpPr txBox="1"/>
          <p:nvPr/>
        </p:nvSpPr>
        <p:spPr>
          <a:xfrm>
            <a:off x="880566" y="1437774"/>
            <a:ext cx="8196759" cy="107895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lvl="0"/>
            <a:r>
              <a:rPr lang="vi-VN" sz="2400" dirty="0"/>
              <a:t>So sánh thế năng trọng trường của hai vật ở cùng một độ cao so với gốc thế năng, biết khối lượng của vật thứ nhất gấp 3 lần khối lượng của vật thứ hai</a:t>
            </a:r>
            <a:endParaRPr kumimoji="0" lang="en-US" sz="2400" b="0" i="0" u="none" strike="noStrike" kern="0" cap="none" spc="0" normalizeH="0" baseline="0" noProof="0" dirty="0">
              <a:ln>
                <a:noFill/>
              </a:ln>
              <a:solidFill>
                <a:srgbClr val="000000"/>
              </a:solidFill>
              <a:effectLst/>
              <a:uLnTx/>
              <a:uFillTx/>
              <a:sym typeface="Arial"/>
            </a:endParaRPr>
          </a:p>
        </p:txBody>
      </p:sp>
      <p:sp>
        <p:nvSpPr>
          <p:cNvPr id="2" name="TextBox 1">
            <a:extLst>
              <a:ext uri="{FF2B5EF4-FFF2-40B4-BE49-F238E27FC236}">
                <a16:creationId xmlns:a16="http://schemas.microsoft.com/office/drawing/2014/main" xmlns="" id="{ACD073E2-E2EC-2819-B793-09CCC79E86F0}"/>
              </a:ext>
            </a:extLst>
          </p:cNvPr>
          <p:cNvSpPr txBox="1"/>
          <p:nvPr/>
        </p:nvSpPr>
        <p:spPr>
          <a:xfrm>
            <a:off x="1043050" y="168020"/>
            <a:ext cx="29384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13" name="Group 12">
            <a:extLst>
              <a:ext uri="{FF2B5EF4-FFF2-40B4-BE49-F238E27FC236}">
                <a16:creationId xmlns:a16="http://schemas.microsoft.com/office/drawing/2014/main" xmlns="" id="{A826BDA0-9C1D-91D3-79A0-B9DCCC223E09}"/>
              </a:ext>
            </a:extLst>
          </p:cNvPr>
          <p:cNvGrpSpPr/>
          <p:nvPr/>
        </p:nvGrpSpPr>
        <p:grpSpPr>
          <a:xfrm>
            <a:off x="218342" y="149700"/>
            <a:ext cx="824708" cy="710880"/>
            <a:chOff x="7310299" y="2469379"/>
            <a:chExt cx="2416333" cy="2082824"/>
          </a:xfrm>
        </p:grpSpPr>
        <p:sp>
          <p:nvSpPr>
            <p:cNvPr id="14" name="Google Shape;2992;p59">
              <a:extLst>
                <a:ext uri="{FF2B5EF4-FFF2-40B4-BE49-F238E27FC236}">
                  <a16:creationId xmlns:a16="http://schemas.microsoft.com/office/drawing/2014/main" xmlns="" id="{9560AB1F-D3F3-F9C5-5EDA-3E38A28D1AF4}"/>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xmlns="" id="{91C9E806-68FB-0B7E-7EE6-23487E8B8078}"/>
                </a:ext>
              </a:extLst>
            </p:cNvPr>
            <p:cNvPicPr>
              <a:picLocks noChangeAspect="1"/>
            </p:cNvPicPr>
            <p:nvPr/>
          </p:nvPicPr>
          <p:blipFill>
            <a:blip r:embed="rId2"/>
            <a:stretch>
              <a:fillRect/>
            </a:stretch>
          </p:blipFill>
          <p:spPr>
            <a:xfrm>
              <a:off x="7815899" y="2712864"/>
              <a:ext cx="1434667" cy="1434669"/>
            </a:xfrm>
            <a:prstGeom prst="rect">
              <a:avLst/>
            </a:prstGeom>
          </p:spPr>
        </p:pic>
      </p:grpSp>
      <p:pic>
        <p:nvPicPr>
          <p:cNvPr id="5122" name="Picture 2" descr="Free vector empty kindergarten room with classroom objects and interior decoration">
            <a:extLst>
              <a:ext uri="{FF2B5EF4-FFF2-40B4-BE49-F238E27FC236}">
                <a16:creationId xmlns:a16="http://schemas.microsoft.com/office/drawing/2014/main" xmlns="" id="{8BC6A630-A64D-2022-E67E-728F9CBE9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6877" y="1267137"/>
            <a:ext cx="2834461" cy="177493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xmlns="" id="{4ECB714D-08C2-AD75-B8DC-994B88649000}"/>
              </a:ext>
            </a:extLst>
          </p:cNvPr>
          <p:cNvSpPr/>
          <p:nvPr/>
        </p:nvSpPr>
        <p:spPr>
          <a:xfrm>
            <a:off x="446749" y="3164582"/>
            <a:ext cx="580697" cy="580697"/>
          </a:xfrm>
          <a:prstGeom prst="ellipse">
            <a:avLst/>
          </a:prstGeom>
          <a:solidFill>
            <a:srgbClr val="002C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Arial Black" panose="020B0A04020102020204" pitchFamily="34" charset="0"/>
              </a:rPr>
              <a:t>2</a:t>
            </a:r>
            <a:endParaRPr kumimoji="0" lang="en-US"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6" name="TextBox 5">
            <a:extLst>
              <a:ext uri="{FF2B5EF4-FFF2-40B4-BE49-F238E27FC236}">
                <a16:creationId xmlns:a16="http://schemas.microsoft.com/office/drawing/2014/main" xmlns="" id="{4EEAA98F-B8EE-B4F5-8A0B-B71B87008598}"/>
              </a:ext>
            </a:extLst>
          </p:cNvPr>
          <p:cNvSpPr txBox="1"/>
          <p:nvPr/>
        </p:nvSpPr>
        <p:spPr>
          <a:xfrm>
            <a:off x="880566" y="3028449"/>
            <a:ext cx="10312951" cy="107895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lvl="0"/>
            <a:r>
              <a:rPr lang="vi-VN" sz="2400" dirty="0"/>
              <a:t>Một công nhân vác một bao xi măng có trọng lượng 500</a:t>
            </a:r>
            <a:r>
              <a:rPr lang="en-US" sz="2400" dirty="0"/>
              <a:t> N</a:t>
            </a:r>
          </a:p>
          <a:p>
            <a:pPr lvl="0"/>
            <a:r>
              <a:rPr lang="vi-VN" sz="2400" dirty="0"/>
              <a:t>trên vai, đứng trên sân thượng toà nhà cao 20 m so với mặt đất. Độ cao của bao xi măng so với mặt sân thượng là 1,4 m. Tính thế năng </a:t>
            </a:r>
            <a:endParaRPr lang="en-US" sz="2400" dirty="0"/>
          </a:p>
          <a:p>
            <a:pPr lvl="0"/>
            <a:r>
              <a:rPr lang="vi-VN" sz="2400" dirty="0"/>
              <a:t>trọng trường của bao xi măng trong hai trường hợp sau</a:t>
            </a:r>
            <a:endParaRPr lang="en-US" sz="4000" dirty="0">
              <a:sym typeface="Arial"/>
            </a:endParaRPr>
          </a:p>
        </p:txBody>
      </p:sp>
      <p:sp>
        <p:nvSpPr>
          <p:cNvPr id="16" name="TextBox 15">
            <a:extLst>
              <a:ext uri="{FF2B5EF4-FFF2-40B4-BE49-F238E27FC236}">
                <a16:creationId xmlns:a16="http://schemas.microsoft.com/office/drawing/2014/main" xmlns="" id="{59E9ECDA-1B57-2146-81A5-8719FE2B929E}"/>
              </a:ext>
            </a:extLst>
          </p:cNvPr>
          <p:cNvSpPr txBox="1"/>
          <p:nvPr/>
        </p:nvSpPr>
        <p:spPr>
          <a:xfrm>
            <a:off x="1290188" y="4996009"/>
            <a:ext cx="7506689" cy="59485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4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a. </a:t>
            </a:r>
            <a:r>
              <a:rPr lang="vi-VN" dirty="0"/>
              <a:t>Chọn gốc thế năng tại mặt sân thượng toà nhà</a:t>
            </a:r>
            <a:endParaRPr lang="en-US" dirty="0">
              <a:sym typeface="Arial"/>
            </a:endParaRPr>
          </a:p>
        </p:txBody>
      </p:sp>
      <p:sp>
        <p:nvSpPr>
          <p:cNvPr id="17" name="TextBox 16">
            <a:extLst>
              <a:ext uri="{FF2B5EF4-FFF2-40B4-BE49-F238E27FC236}">
                <a16:creationId xmlns:a16="http://schemas.microsoft.com/office/drawing/2014/main" xmlns="" id="{59BAD74C-A726-6B0D-0899-FE3371C4EFD3}"/>
              </a:ext>
            </a:extLst>
          </p:cNvPr>
          <p:cNvSpPr txBox="1"/>
          <p:nvPr/>
        </p:nvSpPr>
        <p:spPr>
          <a:xfrm>
            <a:off x="1290188" y="5590863"/>
            <a:ext cx="7506689" cy="59485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4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b. </a:t>
            </a:r>
            <a:r>
              <a:rPr lang="vi-VN" dirty="0"/>
              <a:t>Chọn gốc thế năng tại mặt đất</a:t>
            </a:r>
            <a:endParaRPr lang="en-US" dirty="0">
              <a:sym typeface="Arial"/>
            </a:endParaRPr>
          </a:p>
        </p:txBody>
      </p:sp>
      <p:pic>
        <p:nvPicPr>
          <p:cNvPr id="5124" name="Picture 4">
            <a:extLst>
              <a:ext uri="{FF2B5EF4-FFF2-40B4-BE49-F238E27FC236}">
                <a16:creationId xmlns:a16="http://schemas.microsoft.com/office/drawing/2014/main" xmlns="" id="{CA607DE8-7745-224F-B5CD-47039B2BF5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8024" y="3842585"/>
            <a:ext cx="2724456" cy="2730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6550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randombar(horizontal)">
                                      <p:cBhvr>
                                        <p:cTn id="17" dur="500"/>
                                        <p:tgtEl>
                                          <p:spTgt spid="512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5" grpId="0" animBg="1"/>
      <p:bldP spid="6"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60674DC-AAD7-C826-B9BC-40D65EBD7F07}"/>
              </a:ext>
            </a:extLst>
          </p:cNvPr>
          <p:cNvSpPr/>
          <p:nvPr/>
        </p:nvSpPr>
        <p:spPr>
          <a:xfrm>
            <a:off x="333360" y="1100995"/>
            <a:ext cx="11448738" cy="5383888"/>
          </a:xfrm>
          <a:prstGeom prst="rect">
            <a:avLst/>
          </a:prstGeom>
          <a:noFill/>
          <a:ln w="2857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xmlns="" id="{148DCEED-59BA-BAC9-A00B-E734F245585F}"/>
              </a:ext>
            </a:extLst>
          </p:cNvPr>
          <p:cNvSpPr/>
          <p:nvPr/>
        </p:nvSpPr>
        <p:spPr>
          <a:xfrm>
            <a:off x="4644087" y="752795"/>
            <a:ext cx="2827283" cy="523220"/>
          </a:xfrm>
          <a:prstGeom prst="rect">
            <a:avLst/>
          </a:prstGeom>
          <a:solidFill>
            <a:srgbClr val="002C7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Fira Sans Condensed Medium" panose="020B0603050000020004" pitchFamily="34" charset="0"/>
                <a:ea typeface="+mn-ea"/>
                <a:cs typeface="+mn-cs"/>
              </a:rPr>
              <a:t>PHIẾU HỌC TẬP 2</a:t>
            </a:r>
          </a:p>
        </p:txBody>
      </p:sp>
      <p:sp>
        <p:nvSpPr>
          <p:cNvPr id="2" name="TextBox 1">
            <a:extLst>
              <a:ext uri="{FF2B5EF4-FFF2-40B4-BE49-F238E27FC236}">
                <a16:creationId xmlns:a16="http://schemas.microsoft.com/office/drawing/2014/main" xmlns="" id="{ACD073E2-E2EC-2819-B793-09CCC79E86F0}"/>
              </a:ext>
            </a:extLst>
          </p:cNvPr>
          <p:cNvSpPr txBox="1"/>
          <p:nvPr/>
        </p:nvSpPr>
        <p:spPr>
          <a:xfrm>
            <a:off x="1043050" y="168020"/>
            <a:ext cx="238298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13" name="Group 12">
            <a:extLst>
              <a:ext uri="{FF2B5EF4-FFF2-40B4-BE49-F238E27FC236}">
                <a16:creationId xmlns:a16="http://schemas.microsoft.com/office/drawing/2014/main" xmlns="" id="{A826BDA0-9C1D-91D3-79A0-B9DCCC223E09}"/>
              </a:ext>
            </a:extLst>
          </p:cNvPr>
          <p:cNvGrpSpPr/>
          <p:nvPr/>
        </p:nvGrpSpPr>
        <p:grpSpPr>
          <a:xfrm>
            <a:off x="218342" y="149700"/>
            <a:ext cx="824708" cy="710880"/>
            <a:chOff x="7310299" y="2469379"/>
            <a:chExt cx="2416333" cy="2082824"/>
          </a:xfrm>
        </p:grpSpPr>
        <p:sp>
          <p:nvSpPr>
            <p:cNvPr id="14" name="Google Shape;2992;p59">
              <a:extLst>
                <a:ext uri="{FF2B5EF4-FFF2-40B4-BE49-F238E27FC236}">
                  <a16:creationId xmlns:a16="http://schemas.microsoft.com/office/drawing/2014/main" xmlns="" id="{9560AB1F-D3F3-F9C5-5EDA-3E38A28D1AF4}"/>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xmlns="" id="{91C9E806-68FB-0B7E-7EE6-23487E8B8078}"/>
                </a:ext>
              </a:extLst>
            </p:cNvPr>
            <p:cNvPicPr>
              <a:picLocks noChangeAspect="1"/>
            </p:cNvPicPr>
            <p:nvPr/>
          </p:nvPicPr>
          <p:blipFill>
            <a:blip r:embed="rId2"/>
            <a:stretch>
              <a:fillRect/>
            </a:stretch>
          </p:blipFill>
          <p:spPr>
            <a:xfrm>
              <a:off x="7815899" y="2712864"/>
              <a:ext cx="1434667" cy="1434669"/>
            </a:xfrm>
            <a:prstGeom prst="rect">
              <a:avLst/>
            </a:prstGeom>
          </p:spPr>
        </p:pic>
      </p:grpSp>
      <p:sp>
        <p:nvSpPr>
          <p:cNvPr id="9" name="Oval 8">
            <a:extLst>
              <a:ext uri="{FF2B5EF4-FFF2-40B4-BE49-F238E27FC236}">
                <a16:creationId xmlns:a16="http://schemas.microsoft.com/office/drawing/2014/main" xmlns="" id="{2FDA7742-3C88-5020-C001-36E7515C8657}"/>
              </a:ext>
            </a:extLst>
          </p:cNvPr>
          <p:cNvSpPr/>
          <p:nvPr/>
        </p:nvSpPr>
        <p:spPr>
          <a:xfrm>
            <a:off x="506271" y="1752227"/>
            <a:ext cx="580697" cy="580697"/>
          </a:xfrm>
          <a:prstGeom prst="ellipse">
            <a:avLst/>
          </a:prstGeom>
          <a:solidFill>
            <a:srgbClr val="002C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pic>
        <p:nvPicPr>
          <p:cNvPr id="5122" name="Picture 2" descr="Free vector empty kindergarten room with classroom objects and interior decoration">
            <a:extLst>
              <a:ext uri="{FF2B5EF4-FFF2-40B4-BE49-F238E27FC236}">
                <a16:creationId xmlns:a16="http://schemas.microsoft.com/office/drawing/2014/main" xmlns="" id="{8BC6A630-A64D-2022-E67E-728F9CBE9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1494" y="3073637"/>
            <a:ext cx="5109778" cy="319973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98CD4A85-0254-3BC5-794E-08DF28FDF9E5}"/>
                  </a:ext>
                </a:extLst>
              </p:cNvPr>
              <p:cNvSpPr txBox="1"/>
              <p:nvPr/>
            </p:nvSpPr>
            <p:spPr>
              <a:xfrm>
                <a:off x="1027446" y="3572232"/>
                <a:ext cx="3975213"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t>W</a:t>
                </a:r>
                <a14:m>
                  <m:oMath xmlns:m="http://schemas.openxmlformats.org/officeDocument/2006/math">
                    <m:sSub>
                      <m:sSubPr>
                        <m:ctrlPr>
                          <a:rPr lang="en-US" sz="3200" i="1" baseline="-25000" smtClean="0">
                            <a:latin typeface="Cambria Math" panose="02040503050406030204" pitchFamily="18" charset="0"/>
                          </a:rPr>
                        </m:ctrlPr>
                      </m:sSubPr>
                      <m:e>
                        <m:r>
                          <m:rPr>
                            <m:sty m:val="p"/>
                          </m:rPr>
                          <a:rPr lang="en-US" sz="3200" b="0" i="0" baseline="-25000" smtClean="0">
                            <a:latin typeface="Cambria Math" panose="02040503050406030204" pitchFamily="18" charset="0"/>
                          </a:rPr>
                          <m:t>t</m:t>
                        </m:r>
                      </m:e>
                      <m:sub>
                        <m:r>
                          <a:rPr lang="en-US" sz="3200" b="0" i="0" baseline="-25000" smtClean="0">
                            <a:latin typeface="Cambria Math" panose="02040503050406030204" pitchFamily="18" charset="0"/>
                          </a:rPr>
                          <m:t>2</m:t>
                        </m:r>
                      </m:sub>
                    </m:sSub>
                  </m:oMath>
                </a14:m>
                <a:r>
                  <a:rPr lang="en-US" sz="3200" dirty="0"/>
                  <a:t> </a:t>
                </a:r>
                <a:r>
                  <a:rPr lang="en-US" sz="2600" dirty="0"/>
                  <a:t>= P</a:t>
                </a:r>
                <a:r>
                  <a:rPr lang="en-US" sz="2600" baseline="-25000" dirty="0"/>
                  <a:t>2</a:t>
                </a:r>
                <a:r>
                  <a:rPr lang="en-US" sz="2600" dirty="0"/>
                  <a:t>.h</a:t>
                </a:r>
                <a:r>
                  <a:rPr lang="en-US" sz="2600" baseline="-25000" dirty="0"/>
                  <a:t>2</a:t>
                </a:r>
              </a:p>
            </p:txBody>
          </p:sp>
        </mc:Choice>
        <mc:Fallback xmlns="">
          <p:sp>
            <p:nvSpPr>
              <p:cNvPr id="4" name="TextBox 3">
                <a:extLst>
                  <a:ext uri="{FF2B5EF4-FFF2-40B4-BE49-F238E27FC236}">
                    <a16:creationId xmlns:a16="http://schemas.microsoft.com/office/drawing/2014/main" id="{98CD4A85-0254-3BC5-794E-08DF28FDF9E5}"/>
                  </a:ext>
                </a:extLst>
              </p:cNvPr>
              <p:cNvSpPr txBox="1">
                <a:spLocks noRot="1" noChangeAspect="1" noMove="1" noResize="1" noEditPoints="1" noAdjustHandles="1" noChangeArrowheads="1" noChangeShapeType="1" noTextEdit="1"/>
              </p:cNvSpPr>
              <p:nvPr/>
            </p:nvSpPr>
            <p:spPr>
              <a:xfrm>
                <a:off x="1027446" y="3572232"/>
                <a:ext cx="3975213" cy="723979"/>
              </a:xfrm>
              <a:prstGeom prst="rect">
                <a:avLst/>
              </a:prstGeom>
              <a:blipFill>
                <a:blip r:embed="rId4"/>
                <a:stretch>
                  <a:fillRect b="-15966"/>
                </a:stretch>
              </a:blipFill>
              <a:ln>
                <a:noFill/>
              </a:ln>
            </p:spPr>
            <p:txBody>
              <a:bodyPr/>
              <a:lstStyle/>
              <a:p>
                <a:r>
                  <a:rPr lang="en-US">
                    <a:noFill/>
                  </a:rPr>
                  <a:t> </a:t>
                </a:r>
              </a:p>
            </p:txBody>
          </p:sp>
        </mc:Fallback>
      </mc:AlternateContent>
      <p:sp>
        <p:nvSpPr>
          <p:cNvPr id="11" name="TextBox 10">
            <a:extLst>
              <a:ext uri="{FF2B5EF4-FFF2-40B4-BE49-F238E27FC236}">
                <a16:creationId xmlns:a16="http://schemas.microsoft.com/office/drawing/2014/main" xmlns="" id="{3FE10AE2-7925-2EED-B83B-EF884404BD47}"/>
              </a:ext>
            </a:extLst>
          </p:cNvPr>
          <p:cNvSpPr txBox="1"/>
          <p:nvPr/>
        </p:nvSpPr>
        <p:spPr>
          <a:xfrm>
            <a:off x="1027446" y="2275447"/>
            <a:ext cx="10523826" cy="110869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6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a:lnSpc>
                <a:spcPct val="150000"/>
              </a:lnSpc>
            </a:pPr>
            <a:r>
              <a:rPr lang="en-US" dirty="0"/>
              <a:t>K</a:t>
            </a:r>
            <a:r>
              <a:rPr lang="vi-VN" dirty="0"/>
              <a:t>hối lượng của vật thứ nhất gấp 3 lần khối lượng của vật thứ hai </a:t>
            </a:r>
            <a:endParaRPr lang="en-US" dirty="0"/>
          </a:p>
          <a:p>
            <a:pPr>
              <a:lnSpc>
                <a:spcPct val="150000"/>
              </a:lnSpc>
            </a:pPr>
            <a:r>
              <a:rPr lang="en-US" dirty="0">
                <a:latin typeface="#9Slide03 Arima Madurai Black" panose="00000A00000000000000" pitchFamily="2" charset="-93"/>
                <a:cs typeface="#9Slide03 Arima Madurai Black" panose="00000A00000000000000" pitchFamily="2" charset="-93"/>
              </a:rPr>
              <a:t>→ </a:t>
            </a:r>
            <a:r>
              <a:rPr lang="en-US" dirty="0"/>
              <a:t>m</a:t>
            </a:r>
            <a:r>
              <a:rPr lang="en-US" baseline="-25000" dirty="0"/>
              <a:t>1</a:t>
            </a:r>
            <a:r>
              <a:rPr lang="en-US" dirty="0"/>
              <a:t> = 3m</a:t>
            </a:r>
            <a:r>
              <a:rPr lang="en-US" baseline="-25000" dirty="0"/>
              <a:t>2</a:t>
            </a:r>
            <a:r>
              <a:rPr lang="en-US" dirty="0"/>
              <a:t> </a:t>
            </a:r>
            <a:r>
              <a:rPr lang="en-US" dirty="0">
                <a:latin typeface="#9Slide03 Arima Madurai Black" panose="00000A00000000000000" pitchFamily="2" charset="-93"/>
                <a:cs typeface="#9Slide03 Arima Madurai Black" panose="00000A00000000000000" pitchFamily="2" charset="-93"/>
              </a:rPr>
              <a:t>→ </a:t>
            </a:r>
            <a:r>
              <a:rPr lang="en-US" dirty="0"/>
              <a:t>P</a:t>
            </a:r>
            <a:r>
              <a:rPr lang="en-US" baseline="-25000" dirty="0"/>
              <a:t>1</a:t>
            </a:r>
            <a:r>
              <a:rPr lang="en-US" dirty="0"/>
              <a:t> = 3P</a:t>
            </a:r>
            <a:r>
              <a:rPr lang="en-US" baseline="-25000" dirty="0"/>
              <a:t>2</a:t>
            </a:r>
            <a:r>
              <a:rPr lang="en-US" dirty="0"/>
              <a:t> </a:t>
            </a:r>
            <a:endParaRPr lang="en-US" baseline="-25000" dirty="0"/>
          </a:p>
        </p:txBody>
      </p:sp>
      <p:sp>
        <p:nvSpPr>
          <p:cNvPr id="12" name="TextBox 11">
            <a:extLst>
              <a:ext uri="{FF2B5EF4-FFF2-40B4-BE49-F238E27FC236}">
                <a16:creationId xmlns:a16="http://schemas.microsoft.com/office/drawing/2014/main" xmlns="" id="{2AE08E39-5A1E-4BC8-7AB3-29D51E1EDB46}"/>
              </a:ext>
            </a:extLst>
          </p:cNvPr>
          <p:cNvSpPr txBox="1"/>
          <p:nvPr/>
        </p:nvSpPr>
        <p:spPr>
          <a:xfrm>
            <a:off x="1027446" y="1659871"/>
            <a:ext cx="6414838"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t>Hai </a:t>
            </a:r>
            <a:r>
              <a:rPr lang="en-US" sz="2600" dirty="0" err="1"/>
              <a:t>vật</a:t>
            </a:r>
            <a:r>
              <a:rPr lang="en-US" sz="2600" dirty="0"/>
              <a:t> ở </a:t>
            </a:r>
            <a:r>
              <a:rPr lang="en-US" sz="2600" dirty="0" err="1"/>
              <a:t>cùng</a:t>
            </a:r>
            <a:r>
              <a:rPr lang="en-US" sz="2600" dirty="0"/>
              <a:t> </a:t>
            </a:r>
            <a:r>
              <a:rPr lang="en-US" sz="2600" dirty="0" err="1"/>
              <a:t>một</a:t>
            </a:r>
            <a:r>
              <a:rPr lang="en-US" sz="2600" dirty="0"/>
              <a:t> </a:t>
            </a:r>
            <a:r>
              <a:rPr lang="en-US" sz="2600" dirty="0" err="1"/>
              <a:t>độ</a:t>
            </a:r>
            <a:r>
              <a:rPr lang="en-US" sz="2600" dirty="0"/>
              <a:t> </a:t>
            </a:r>
            <a:r>
              <a:rPr lang="en-US" sz="2600" dirty="0" err="1"/>
              <a:t>cao</a:t>
            </a:r>
            <a:r>
              <a:rPr lang="en-US" sz="2600" dirty="0"/>
              <a:t> </a:t>
            </a:r>
            <a:r>
              <a:rPr lang="en-US" sz="2600" dirty="0">
                <a:latin typeface="#9Slide03 Arima Madurai Black" panose="00000A00000000000000" pitchFamily="2" charset="-93"/>
                <a:cs typeface="#9Slide03 Arima Madurai Black" panose="00000A00000000000000" pitchFamily="2" charset="-93"/>
              </a:rPr>
              <a:t>→</a:t>
            </a:r>
            <a:r>
              <a:rPr lang="en-US" sz="2600" dirty="0"/>
              <a:t> h</a:t>
            </a:r>
            <a:r>
              <a:rPr lang="en-US" sz="2600" baseline="-25000" dirty="0"/>
              <a:t>1</a:t>
            </a:r>
            <a:r>
              <a:rPr lang="en-US" sz="2600" dirty="0"/>
              <a:t> = h</a:t>
            </a:r>
            <a:r>
              <a:rPr lang="en-US" sz="2600" baseline="-25000" dirty="0"/>
              <a:t>2</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9C46DFEF-9750-3CA2-51EC-5B505059995F}"/>
                  </a:ext>
                </a:extLst>
              </p:cNvPr>
              <p:cNvSpPr txBox="1"/>
              <p:nvPr/>
            </p:nvSpPr>
            <p:spPr>
              <a:xfrm>
                <a:off x="1043050" y="4521163"/>
                <a:ext cx="4569474"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t>W</a:t>
                </a:r>
                <a14:m>
                  <m:oMath xmlns:m="http://schemas.openxmlformats.org/officeDocument/2006/math">
                    <m:sSub>
                      <m:sSubPr>
                        <m:ctrlPr>
                          <a:rPr lang="en-US" sz="3200" i="1" baseline="-25000" smtClean="0">
                            <a:latin typeface="Cambria Math" panose="02040503050406030204" pitchFamily="18" charset="0"/>
                          </a:rPr>
                        </m:ctrlPr>
                      </m:sSubPr>
                      <m:e>
                        <m:r>
                          <m:rPr>
                            <m:sty m:val="p"/>
                          </m:rPr>
                          <a:rPr lang="en-US" sz="3200" b="0" i="0" baseline="-25000" smtClean="0">
                            <a:latin typeface="Cambria Math" panose="02040503050406030204" pitchFamily="18" charset="0"/>
                          </a:rPr>
                          <m:t>t</m:t>
                        </m:r>
                      </m:e>
                      <m:sub>
                        <m:r>
                          <a:rPr lang="en-US" sz="3200" b="0" i="0" baseline="-25000" smtClean="0">
                            <a:latin typeface="Cambria Math" panose="02040503050406030204" pitchFamily="18" charset="0"/>
                          </a:rPr>
                          <m:t>1</m:t>
                        </m:r>
                      </m:sub>
                    </m:sSub>
                  </m:oMath>
                </a14:m>
                <a:r>
                  <a:rPr lang="en-US" sz="3200" dirty="0"/>
                  <a:t> </a:t>
                </a:r>
                <a:r>
                  <a:rPr lang="en-US" sz="2600" dirty="0"/>
                  <a:t>= P</a:t>
                </a:r>
                <a:r>
                  <a:rPr lang="en-US" sz="2600" baseline="-25000" dirty="0"/>
                  <a:t>1</a:t>
                </a:r>
                <a:r>
                  <a:rPr lang="en-US" sz="2600" dirty="0"/>
                  <a:t>.h</a:t>
                </a:r>
                <a:r>
                  <a:rPr lang="en-US" sz="2600" baseline="-25000" dirty="0"/>
                  <a:t>1</a:t>
                </a:r>
                <a:r>
                  <a:rPr lang="en-US" sz="2600" dirty="0"/>
                  <a:t> = 3P</a:t>
                </a:r>
                <a:r>
                  <a:rPr lang="en-US" sz="2600" baseline="-25000" dirty="0"/>
                  <a:t>2</a:t>
                </a:r>
                <a:r>
                  <a:rPr lang="en-US" sz="2600" dirty="0"/>
                  <a:t>.h</a:t>
                </a:r>
                <a:r>
                  <a:rPr lang="en-US" sz="2600" baseline="-25000" dirty="0"/>
                  <a:t>2</a:t>
                </a:r>
                <a:r>
                  <a:rPr lang="en-US" sz="2600" dirty="0"/>
                  <a:t> = 3</a:t>
                </a:r>
                <a:r>
                  <a:rPr lang="en-US" sz="2400" dirty="0"/>
                  <a:t> W</a:t>
                </a:r>
                <a14:m>
                  <m:oMath xmlns:m="http://schemas.openxmlformats.org/officeDocument/2006/math">
                    <m:sSub>
                      <m:sSubPr>
                        <m:ctrlPr>
                          <a:rPr lang="en-US" i="1" baseline="-25000">
                            <a:latin typeface="Cambria Math" panose="02040503050406030204" pitchFamily="18" charset="0"/>
                          </a:rPr>
                        </m:ctrlPr>
                      </m:sSubPr>
                      <m:e>
                        <m:r>
                          <m:rPr>
                            <m:sty m:val="p"/>
                          </m:rPr>
                          <a:rPr lang="en-US" baseline="-25000">
                            <a:latin typeface="Cambria Math" panose="02040503050406030204" pitchFamily="18" charset="0"/>
                          </a:rPr>
                          <m:t>t</m:t>
                        </m:r>
                      </m:e>
                      <m:sub>
                        <m:r>
                          <a:rPr lang="en-US" baseline="-25000">
                            <a:latin typeface="Cambria Math" panose="02040503050406030204" pitchFamily="18" charset="0"/>
                          </a:rPr>
                          <m:t>2</m:t>
                        </m:r>
                      </m:sub>
                    </m:sSub>
                  </m:oMath>
                </a14:m>
                <a:r>
                  <a:rPr lang="en-US" dirty="0"/>
                  <a:t> </a:t>
                </a:r>
                <a:endParaRPr lang="en-US" sz="2600" baseline="-25000" dirty="0"/>
              </a:p>
            </p:txBody>
          </p:sp>
        </mc:Choice>
        <mc:Fallback xmlns="">
          <p:sp>
            <p:nvSpPr>
              <p:cNvPr id="18" name="TextBox 17">
                <a:extLst>
                  <a:ext uri="{FF2B5EF4-FFF2-40B4-BE49-F238E27FC236}">
                    <a16:creationId xmlns:a16="http://schemas.microsoft.com/office/drawing/2014/main" id="{9C46DFEF-9750-3CA2-51EC-5B505059995F}"/>
                  </a:ext>
                </a:extLst>
              </p:cNvPr>
              <p:cNvSpPr txBox="1">
                <a:spLocks noRot="1" noChangeAspect="1" noMove="1" noResize="1" noEditPoints="1" noAdjustHandles="1" noChangeArrowheads="1" noChangeShapeType="1" noTextEdit="1"/>
              </p:cNvSpPr>
              <p:nvPr/>
            </p:nvSpPr>
            <p:spPr>
              <a:xfrm>
                <a:off x="1043050" y="4521163"/>
                <a:ext cx="4569474" cy="723979"/>
              </a:xfrm>
              <a:prstGeom prst="rect">
                <a:avLst/>
              </a:prstGeom>
              <a:blipFill>
                <a:blip r:embed="rId5"/>
                <a:stretch>
                  <a:fillRect b="-16949"/>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51971380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60674DC-AAD7-C826-B9BC-40D65EBD7F07}"/>
              </a:ext>
            </a:extLst>
          </p:cNvPr>
          <p:cNvSpPr/>
          <p:nvPr/>
        </p:nvSpPr>
        <p:spPr>
          <a:xfrm>
            <a:off x="333360" y="1100995"/>
            <a:ext cx="11448738" cy="5383888"/>
          </a:xfrm>
          <a:prstGeom prst="rect">
            <a:avLst/>
          </a:prstGeom>
          <a:noFill/>
          <a:ln w="28575">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xmlns="" id="{148DCEED-59BA-BAC9-A00B-E734F245585F}"/>
              </a:ext>
            </a:extLst>
          </p:cNvPr>
          <p:cNvSpPr/>
          <p:nvPr/>
        </p:nvSpPr>
        <p:spPr>
          <a:xfrm>
            <a:off x="4644087" y="752795"/>
            <a:ext cx="2827283" cy="523220"/>
          </a:xfrm>
          <a:prstGeom prst="rect">
            <a:avLst/>
          </a:prstGeom>
          <a:solidFill>
            <a:srgbClr val="002C7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Fira Sans Condensed Medium" panose="020B0603050000020004" pitchFamily="34" charset="0"/>
                <a:ea typeface="+mn-ea"/>
                <a:cs typeface="+mn-cs"/>
              </a:rPr>
              <a:t>PHIẾU HỌC TẬP 2</a:t>
            </a:r>
          </a:p>
        </p:txBody>
      </p:sp>
      <p:sp>
        <p:nvSpPr>
          <p:cNvPr id="2" name="TextBox 1">
            <a:extLst>
              <a:ext uri="{FF2B5EF4-FFF2-40B4-BE49-F238E27FC236}">
                <a16:creationId xmlns:a16="http://schemas.microsoft.com/office/drawing/2014/main" xmlns="" id="{ACD073E2-E2EC-2819-B793-09CCC79E86F0}"/>
              </a:ext>
            </a:extLst>
          </p:cNvPr>
          <p:cNvSpPr txBox="1"/>
          <p:nvPr/>
        </p:nvSpPr>
        <p:spPr>
          <a:xfrm>
            <a:off x="1043050" y="168020"/>
            <a:ext cx="285267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II.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Thế</a:t>
            </a:r>
            <a:r>
              <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rPr>
              <a:t> </a:t>
            </a:r>
            <a:r>
              <a:rPr kumimoji="0" lang="en-US" sz="3200" b="0" i="0" u="none" strike="noStrike" kern="1200" cap="none" spc="0" normalizeH="0" baseline="0" noProof="0" dirty="0" err="1">
                <a:ln>
                  <a:noFill/>
                </a:ln>
                <a:solidFill>
                  <a:srgbClr val="D35C27"/>
                </a:solidFill>
                <a:effectLst/>
                <a:uLnTx/>
                <a:uFillTx/>
                <a:latin typeface="Fira Sans Condensed Medium" panose="020B0603050000020004" pitchFamily="34" charset="0"/>
                <a:ea typeface="+mn-ea"/>
                <a:cs typeface="+mn-cs"/>
              </a:rPr>
              <a:t>Năng</a:t>
            </a:r>
            <a:endParaRPr kumimoji="0" lang="en-US" sz="3200" b="0" i="0" u="none" strike="noStrike" kern="1200" cap="none" spc="0" normalizeH="0" baseline="0" noProof="0" dirty="0">
              <a:ln>
                <a:noFill/>
              </a:ln>
              <a:solidFill>
                <a:srgbClr val="D35C27"/>
              </a:solidFill>
              <a:effectLst/>
              <a:uLnTx/>
              <a:uFillTx/>
              <a:latin typeface="Fira Sans Condensed Medium" panose="020B0603050000020004" pitchFamily="34" charset="0"/>
              <a:ea typeface="+mn-ea"/>
              <a:cs typeface="+mn-cs"/>
            </a:endParaRPr>
          </a:p>
        </p:txBody>
      </p:sp>
      <p:grpSp>
        <p:nvGrpSpPr>
          <p:cNvPr id="13" name="Group 12">
            <a:extLst>
              <a:ext uri="{FF2B5EF4-FFF2-40B4-BE49-F238E27FC236}">
                <a16:creationId xmlns:a16="http://schemas.microsoft.com/office/drawing/2014/main" xmlns="" id="{A826BDA0-9C1D-91D3-79A0-B9DCCC223E09}"/>
              </a:ext>
            </a:extLst>
          </p:cNvPr>
          <p:cNvGrpSpPr/>
          <p:nvPr/>
        </p:nvGrpSpPr>
        <p:grpSpPr>
          <a:xfrm>
            <a:off x="218342" y="149700"/>
            <a:ext cx="824708" cy="710880"/>
            <a:chOff x="7310299" y="2469379"/>
            <a:chExt cx="2416333" cy="2082824"/>
          </a:xfrm>
        </p:grpSpPr>
        <p:sp>
          <p:nvSpPr>
            <p:cNvPr id="14" name="Google Shape;2992;p59">
              <a:extLst>
                <a:ext uri="{FF2B5EF4-FFF2-40B4-BE49-F238E27FC236}">
                  <a16:creationId xmlns:a16="http://schemas.microsoft.com/office/drawing/2014/main" xmlns="" id="{9560AB1F-D3F3-F9C5-5EDA-3E38A28D1AF4}"/>
                </a:ext>
              </a:extLst>
            </p:cNvPr>
            <p:cNvSpPr/>
            <p:nvPr/>
          </p:nvSpPr>
          <p:spPr>
            <a:xfrm rot="15472792">
              <a:off x="7477054" y="2302624"/>
              <a:ext cx="2082824" cy="2416333"/>
            </a:xfrm>
            <a:custGeom>
              <a:avLst/>
              <a:gdLst/>
              <a:ahLst/>
              <a:cxnLst/>
              <a:rect l="l" t="t" r="r" b="b"/>
              <a:pathLst>
                <a:path w="133103" h="154416" extrusionOk="0">
                  <a:moveTo>
                    <a:pt x="53121" y="1"/>
                  </a:moveTo>
                  <a:cubicBezTo>
                    <a:pt x="51997" y="1"/>
                    <a:pt x="50872" y="29"/>
                    <a:pt x="49747" y="85"/>
                  </a:cubicBezTo>
                  <a:cubicBezTo>
                    <a:pt x="12919" y="1950"/>
                    <a:pt x="4388" y="85547"/>
                    <a:pt x="4343" y="86093"/>
                  </a:cubicBezTo>
                  <a:cubicBezTo>
                    <a:pt x="0" y="136543"/>
                    <a:pt x="19671" y="154416"/>
                    <a:pt x="44860" y="154416"/>
                  </a:cubicBezTo>
                  <a:cubicBezTo>
                    <a:pt x="82741" y="154416"/>
                    <a:pt x="133103" y="113995"/>
                    <a:pt x="133048" y="83159"/>
                  </a:cubicBezTo>
                  <a:cubicBezTo>
                    <a:pt x="132957" y="49538"/>
                    <a:pt x="109004" y="19079"/>
                    <a:pt x="81525" y="6295"/>
                  </a:cubicBezTo>
                  <a:cubicBezTo>
                    <a:pt x="72627" y="2132"/>
                    <a:pt x="62923" y="1"/>
                    <a:pt x="53121" y="1"/>
                  </a:cubicBezTo>
                  <a:close/>
                </a:path>
              </a:pathLst>
            </a:custGeom>
            <a:solidFill>
              <a:srgbClr val="B8D6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xmlns="" id="{91C9E806-68FB-0B7E-7EE6-23487E8B8078}"/>
                </a:ext>
              </a:extLst>
            </p:cNvPr>
            <p:cNvPicPr>
              <a:picLocks noChangeAspect="1"/>
            </p:cNvPicPr>
            <p:nvPr/>
          </p:nvPicPr>
          <p:blipFill>
            <a:blip r:embed="rId2"/>
            <a:stretch>
              <a:fillRect/>
            </a:stretch>
          </p:blipFill>
          <p:spPr>
            <a:xfrm>
              <a:off x="7815899" y="2712864"/>
              <a:ext cx="1434667" cy="1434669"/>
            </a:xfrm>
            <a:prstGeom prst="rect">
              <a:avLst/>
            </a:prstGeom>
          </p:spPr>
        </p:pic>
      </p:grpSp>
      <p:sp>
        <p:nvSpPr>
          <p:cNvPr id="5" name="Oval 4">
            <a:extLst>
              <a:ext uri="{FF2B5EF4-FFF2-40B4-BE49-F238E27FC236}">
                <a16:creationId xmlns:a16="http://schemas.microsoft.com/office/drawing/2014/main" xmlns="" id="{4ECB714D-08C2-AD75-B8DC-994B88649000}"/>
              </a:ext>
            </a:extLst>
          </p:cNvPr>
          <p:cNvSpPr/>
          <p:nvPr/>
        </p:nvSpPr>
        <p:spPr>
          <a:xfrm>
            <a:off x="446749" y="1535478"/>
            <a:ext cx="580697" cy="580697"/>
          </a:xfrm>
          <a:prstGeom prst="ellipse">
            <a:avLst/>
          </a:prstGeom>
          <a:solidFill>
            <a:srgbClr val="002C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Arial Black" panose="020B0A04020102020204" pitchFamily="34" charset="0"/>
              </a:rPr>
              <a:t>2</a:t>
            </a:r>
            <a:endParaRPr kumimoji="0" lang="en-US"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16" name="TextBox 15">
            <a:extLst>
              <a:ext uri="{FF2B5EF4-FFF2-40B4-BE49-F238E27FC236}">
                <a16:creationId xmlns:a16="http://schemas.microsoft.com/office/drawing/2014/main" xmlns="" id="{59E9ECDA-1B57-2146-81A5-8719FE2B929E}"/>
              </a:ext>
            </a:extLst>
          </p:cNvPr>
          <p:cNvSpPr txBox="1"/>
          <p:nvPr/>
        </p:nvSpPr>
        <p:spPr>
          <a:xfrm>
            <a:off x="880566" y="1475494"/>
            <a:ext cx="7916311" cy="59485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4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b="1" dirty="0"/>
              <a:t>a. </a:t>
            </a:r>
            <a:r>
              <a:rPr lang="vi-VN" b="1" dirty="0"/>
              <a:t>Chọn gốc thế năng tại mặt sân thượng toà nhà</a:t>
            </a:r>
            <a:endParaRPr lang="en-US" b="1" dirty="0">
              <a:sym typeface="Arial"/>
            </a:endParaRPr>
          </a:p>
        </p:txBody>
      </p:sp>
      <p:sp>
        <p:nvSpPr>
          <p:cNvPr id="17" name="TextBox 16">
            <a:extLst>
              <a:ext uri="{FF2B5EF4-FFF2-40B4-BE49-F238E27FC236}">
                <a16:creationId xmlns:a16="http://schemas.microsoft.com/office/drawing/2014/main" xmlns="" id="{59BAD74C-A726-6B0D-0899-FE3371C4EFD3}"/>
              </a:ext>
            </a:extLst>
          </p:cNvPr>
          <p:cNvSpPr txBox="1"/>
          <p:nvPr/>
        </p:nvSpPr>
        <p:spPr>
          <a:xfrm>
            <a:off x="880566" y="3572792"/>
            <a:ext cx="5536928" cy="59485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400" b="1"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b. </a:t>
            </a:r>
            <a:r>
              <a:rPr lang="vi-VN" dirty="0"/>
              <a:t>Chọn gốc thế năng tại mặt đất</a:t>
            </a:r>
            <a:endParaRPr lang="en-US" dirty="0">
              <a:sym typeface="Arial"/>
            </a:endParaRPr>
          </a:p>
        </p:txBody>
      </p:sp>
      <p:pic>
        <p:nvPicPr>
          <p:cNvPr id="5124" name="Picture 4">
            <a:extLst>
              <a:ext uri="{FF2B5EF4-FFF2-40B4-BE49-F238E27FC236}">
                <a16:creationId xmlns:a16="http://schemas.microsoft.com/office/drawing/2014/main" xmlns="" id="{CA607DE8-7745-224F-B5CD-47039B2BF5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321" y="3126013"/>
            <a:ext cx="3577777" cy="35860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92C66925-1520-2B56-3B61-2F4DE2683EEC}"/>
              </a:ext>
            </a:extLst>
          </p:cNvPr>
          <p:cNvSpPr txBox="1"/>
          <p:nvPr/>
        </p:nvSpPr>
        <p:spPr>
          <a:xfrm>
            <a:off x="264243" y="2157016"/>
            <a:ext cx="7704084"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t>Khi </a:t>
            </a:r>
            <a:r>
              <a:rPr lang="en-US" sz="2600" dirty="0" err="1"/>
              <a:t>chọn</a:t>
            </a:r>
            <a:r>
              <a:rPr lang="en-US" sz="2600" dirty="0"/>
              <a:t> </a:t>
            </a:r>
            <a:r>
              <a:rPr lang="en-US" sz="2600" dirty="0" err="1"/>
              <a:t>gốc</a:t>
            </a:r>
            <a:r>
              <a:rPr lang="en-US" sz="2600" dirty="0"/>
              <a:t> </a:t>
            </a:r>
            <a:r>
              <a:rPr lang="en-US" sz="2600" dirty="0" err="1"/>
              <a:t>thế</a:t>
            </a:r>
            <a:r>
              <a:rPr lang="en-US" sz="2600" dirty="0"/>
              <a:t> </a:t>
            </a:r>
            <a:r>
              <a:rPr lang="en-US" sz="2600" dirty="0" err="1"/>
              <a:t>năg</a:t>
            </a:r>
            <a:r>
              <a:rPr lang="en-US" sz="2600" dirty="0"/>
              <a:t> </a:t>
            </a:r>
            <a:r>
              <a:rPr lang="en-US" sz="2600" dirty="0" err="1"/>
              <a:t>là</a:t>
            </a:r>
            <a:r>
              <a:rPr lang="en-US" sz="2600" dirty="0"/>
              <a:t> </a:t>
            </a:r>
            <a:r>
              <a:rPr lang="en-US" sz="2600" dirty="0" err="1"/>
              <a:t>sân</a:t>
            </a:r>
            <a:r>
              <a:rPr lang="en-US" sz="2600" dirty="0"/>
              <a:t> </a:t>
            </a:r>
            <a:r>
              <a:rPr lang="en-US" sz="2600" dirty="0" err="1"/>
              <a:t>thượng</a:t>
            </a:r>
            <a:r>
              <a:rPr lang="en-US" sz="2600" dirty="0"/>
              <a:t>: h = 1,4 m</a:t>
            </a:r>
            <a:endParaRPr lang="en-US" sz="2600" baseline="-25000" dirty="0"/>
          </a:p>
        </p:txBody>
      </p:sp>
      <p:sp>
        <p:nvSpPr>
          <p:cNvPr id="11" name="TextBox 10">
            <a:extLst>
              <a:ext uri="{FF2B5EF4-FFF2-40B4-BE49-F238E27FC236}">
                <a16:creationId xmlns:a16="http://schemas.microsoft.com/office/drawing/2014/main" xmlns="" id="{3E40BA02-A59A-3DC8-CD1D-E69615870327}"/>
              </a:ext>
            </a:extLst>
          </p:cNvPr>
          <p:cNvSpPr txBox="1"/>
          <p:nvPr/>
        </p:nvSpPr>
        <p:spPr>
          <a:xfrm>
            <a:off x="271668" y="2797057"/>
            <a:ext cx="4581026"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err="1"/>
              <a:t>W</a:t>
            </a:r>
            <a:r>
              <a:rPr lang="en-US" sz="2600" baseline="-25000" dirty="0" err="1"/>
              <a:t>t</a:t>
            </a:r>
            <a:r>
              <a:rPr lang="en-US" sz="2600" dirty="0"/>
              <a:t> = </a:t>
            </a:r>
            <a:r>
              <a:rPr lang="en-US" sz="2600" dirty="0" err="1"/>
              <a:t>P.h</a:t>
            </a:r>
            <a:r>
              <a:rPr lang="en-US" sz="2600" dirty="0"/>
              <a:t> = 500. 1,4 = 700 J</a:t>
            </a:r>
            <a:endParaRPr lang="en-US" sz="2600" baseline="-25000" dirty="0"/>
          </a:p>
        </p:txBody>
      </p:sp>
      <p:sp>
        <p:nvSpPr>
          <p:cNvPr id="12" name="TextBox 11">
            <a:extLst>
              <a:ext uri="{FF2B5EF4-FFF2-40B4-BE49-F238E27FC236}">
                <a16:creationId xmlns:a16="http://schemas.microsoft.com/office/drawing/2014/main" xmlns="" id="{0B368B91-188B-B540-7324-361AA35EFEB9}"/>
              </a:ext>
            </a:extLst>
          </p:cNvPr>
          <p:cNvSpPr txBox="1"/>
          <p:nvPr/>
        </p:nvSpPr>
        <p:spPr>
          <a:xfrm>
            <a:off x="271668" y="4182034"/>
            <a:ext cx="8977436"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pPr>
              <a:lnSpc>
                <a:spcPct val="150000"/>
              </a:lnSpc>
            </a:pPr>
            <a:r>
              <a:rPr lang="en-US" sz="2600" dirty="0"/>
              <a:t>Khi </a:t>
            </a:r>
            <a:r>
              <a:rPr lang="en-US" sz="2600" dirty="0" err="1"/>
              <a:t>chọn</a:t>
            </a:r>
            <a:r>
              <a:rPr lang="en-US" sz="2600" dirty="0"/>
              <a:t> </a:t>
            </a:r>
            <a:r>
              <a:rPr lang="en-US" sz="2600" dirty="0" err="1"/>
              <a:t>gốc</a:t>
            </a:r>
            <a:r>
              <a:rPr lang="en-US" sz="2600" dirty="0"/>
              <a:t> </a:t>
            </a:r>
            <a:r>
              <a:rPr lang="en-US" sz="2600" dirty="0" err="1"/>
              <a:t>thế</a:t>
            </a:r>
            <a:r>
              <a:rPr lang="en-US" sz="2600" dirty="0"/>
              <a:t> </a:t>
            </a:r>
            <a:r>
              <a:rPr lang="en-US" sz="2600" dirty="0" err="1"/>
              <a:t>năng</a:t>
            </a:r>
            <a:r>
              <a:rPr lang="en-US" sz="2600" dirty="0"/>
              <a:t> </a:t>
            </a:r>
            <a:r>
              <a:rPr lang="en-US" sz="2600" err="1"/>
              <a:t>là</a:t>
            </a:r>
            <a:r>
              <a:rPr lang="en-US" sz="2600"/>
              <a:t> </a:t>
            </a:r>
            <a:r>
              <a:rPr lang="en-US" sz="2600" smtClean="0"/>
              <a:t>mặt đất: </a:t>
            </a:r>
            <a:endParaRPr lang="en-US" sz="2600" dirty="0"/>
          </a:p>
          <a:p>
            <a:pPr>
              <a:lnSpc>
                <a:spcPct val="150000"/>
              </a:lnSpc>
            </a:pPr>
            <a:r>
              <a:rPr lang="en-US" sz="2600" dirty="0"/>
              <a:t>h = 20 + 1,4 = 21,4m</a:t>
            </a:r>
            <a:endParaRPr lang="en-US" sz="2600" baseline="-25000" dirty="0"/>
          </a:p>
        </p:txBody>
      </p:sp>
      <p:sp>
        <p:nvSpPr>
          <p:cNvPr id="18" name="TextBox 17">
            <a:extLst>
              <a:ext uri="{FF2B5EF4-FFF2-40B4-BE49-F238E27FC236}">
                <a16:creationId xmlns:a16="http://schemas.microsoft.com/office/drawing/2014/main" xmlns="" id="{BF84D885-304B-FB8B-3B69-B99D22BA5CEB}"/>
              </a:ext>
            </a:extLst>
          </p:cNvPr>
          <p:cNvSpPr txBox="1"/>
          <p:nvPr/>
        </p:nvSpPr>
        <p:spPr>
          <a:xfrm>
            <a:off x="264243" y="5590700"/>
            <a:ext cx="5547978"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err="1"/>
              <a:t>W</a:t>
            </a:r>
            <a:r>
              <a:rPr lang="en-US" sz="2600" baseline="-25000" dirty="0" err="1"/>
              <a:t>t</a:t>
            </a:r>
            <a:r>
              <a:rPr lang="en-US" sz="2600" dirty="0"/>
              <a:t> = </a:t>
            </a:r>
            <a:r>
              <a:rPr lang="en-US" sz="2600" dirty="0" err="1"/>
              <a:t>P.h</a:t>
            </a:r>
            <a:r>
              <a:rPr lang="en-US" sz="2600" dirty="0"/>
              <a:t> = 500. 21,4 = 10,700 J</a:t>
            </a:r>
            <a:endParaRPr lang="en-US" sz="2600" baseline="-25000" dirty="0"/>
          </a:p>
        </p:txBody>
      </p:sp>
    </p:spTree>
    <p:extLst>
      <p:ext uri="{BB962C8B-B14F-4D97-AF65-F5344CB8AC3E}">
        <p14:creationId xmlns:p14="http://schemas.microsoft.com/office/powerpoint/2010/main" val="8410276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P spid="11" grpId="0"/>
      <p:bldP spid="12"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pic>
        <p:nvPicPr>
          <p:cNvPr id="9220" name="Picture 4" descr="Free vector three wooden bookshelves with various books flat set for web design.">
            <a:extLst>
              <a:ext uri="{FF2B5EF4-FFF2-40B4-BE49-F238E27FC236}">
                <a16:creationId xmlns:a16="http://schemas.microsoft.com/office/drawing/2014/main" xmlns="" id="{B759CD77-B459-9775-20C7-08242B4A9C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4190" y="129114"/>
            <a:ext cx="3236432" cy="223344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Free vector cute boy playing football cartoon character isolated">
            <a:extLst>
              <a:ext uri="{FF2B5EF4-FFF2-40B4-BE49-F238E27FC236}">
                <a16:creationId xmlns:a16="http://schemas.microsoft.com/office/drawing/2014/main" xmlns="" id="{9CA3F400-D9F4-7D90-CD0F-65FACC801E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033102" y="3963830"/>
            <a:ext cx="2934019" cy="2849654"/>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Rounded Corners 80">
            <a:extLst>
              <a:ext uri="{FF2B5EF4-FFF2-40B4-BE49-F238E27FC236}">
                <a16:creationId xmlns:a16="http://schemas.microsoft.com/office/drawing/2014/main" xmlns="" id="{A97C1887-2291-578C-C363-BB9653E98CB6}"/>
              </a:ext>
            </a:extLst>
          </p:cNvPr>
          <p:cNvSpPr/>
          <p:nvPr/>
        </p:nvSpPr>
        <p:spPr>
          <a:xfrm>
            <a:off x="4992081" y="2769717"/>
            <a:ext cx="2264728" cy="1410454"/>
          </a:xfrm>
          <a:prstGeom prst="roundRect">
            <a:avLst/>
          </a:prstGeom>
          <a:solidFill>
            <a:schemeClr val="accent4">
              <a:lumMod val="40000"/>
              <a:lumOff val="60000"/>
            </a:schemeClr>
          </a:solidFill>
          <a:ln>
            <a:noFill/>
          </a:ln>
        </p:spPr>
        <p:txBody>
          <a:bodyPr spcFirstLastPara="1" wrap="square" lIns="121900" tIns="121900" rIns="121900" bIns="121900" anchor="ctr" anchorCtr="0">
            <a:noAutofit/>
          </a:bodyPr>
          <a:lstStyle/>
          <a:p>
            <a:pPr defTabSz="1219170">
              <a:buClr>
                <a:srgbClr val="000000"/>
              </a:buClr>
            </a:pPr>
            <a:endParaRPr lang="en-US" sz="1867" kern="0">
              <a:solidFill>
                <a:srgbClr val="000000"/>
              </a:solidFill>
              <a:latin typeface="Fira Sans Condensed Medium" panose="020B0603050000020004" pitchFamily="34" charset="0"/>
              <a:cs typeface="Arial"/>
            </a:endParaRPr>
          </a:p>
        </p:txBody>
      </p:sp>
      <p:cxnSp>
        <p:nvCxnSpPr>
          <p:cNvPr id="117" name="Connector: Elbow 116">
            <a:extLst>
              <a:ext uri="{FF2B5EF4-FFF2-40B4-BE49-F238E27FC236}">
                <a16:creationId xmlns:a16="http://schemas.microsoft.com/office/drawing/2014/main" xmlns="" id="{A17FC295-4F7F-4C39-A60C-D2A66BDF9780}"/>
              </a:ext>
            </a:extLst>
          </p:cNvPr>
          <p:cNvCxnSpPr>
            <a:cxnSpLocks/>
            <a:stCxn id="69" idx="3"/>
            <a:endCxn id="77" idx="1"/>
          </p:cNvCxnSpPr>
          <p:nvPr/>
        </p:nvCxnSpPr>
        <p:spPr>
          <a:xfrm>
            <a:off x="7202406" y="3429000"/>
            <a:ext cx="972313" cy="880242"/>
          </a:xfrm>
          <a:prstGeom prst="bentConnector3">
            <a:avLst>
              <a:gd name="adj1" fmla="val 50000"/>
            </a:avLst>
          </a:prstGeom>
          <a:ln w="19050">
            <a:solidFill>
              <a:srgbClr val="00A19D"/>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xmlns="" id="{4393A3EE-F712-4387-B0CF-EBD44E5B36C2}"/>
              </a:ext>
            </a:extLst>
          </p:cNvPr>
          <p:cNvCxnSpPr>
            <a:cxnSpLocks/>
            <a:stCxn id="81" idx="1"/>
            <a:endCxn id="67" idx="3"/>
          </p:cNvCxnSpPr>
          <p:nvPr/>
        </p:nvCxnSpPr>
        <p:spPr>
          <a:xfrm rot="10800000">
            <a:off x="3899339" y="2495772"/>
            <a:ext cx="1092743" cy="979173"/>
          </a:xfrm>
          <a:prstGeom prst="bentConnector3">
            <a:avLst>
              <a:gd name="adj1" fmla="val 50000"/>
            </a:avLst>
          </a:prstGeom>
          <a:ln w="19050">
            <a:solidFill>
              <a:srgbClr val="00A19D"/>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7" name="Rectangle: Rounded Corners 66">
            <a:extLst>
              <a:ext uri="{FF2B5EF4-FFF2-40B4-BE49-F238E27FC236}">
                <a16:creationId xmlns:a16="http://schemas.microsoft.com/office/drawing/2014/main" xmlns="" id="{0B2625A9-7F96-4EA0-9D0B-70C4A3478DA4}"/>
              </a:ext>
            </a:extLst>
          </p:cNvPr>
          <p:cNvSpPr/>
          <p:nvPr/>
        </p:nvSpPr>
        <p:spPr>
          <a:xfrm>
            <a:off x="220717" y="430051"/>
            <a:ext cx="3678621" cy="4131440"/>
          </a:xfrm>
          <a:prstGeom prst="roundRect">
            <a:avLst>
              <a:gd name="adj" fmla="val 11833"/>
            </a:avLst>
          </a:prstGeom>
          <a:solidFill>
            <a:srgbClr val="EAF7FA"/>
          </a:solidFill>
          <a:ln w="28575">
            <a:solidFill>
              <a:srgbClr val="002C7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DF2E9"/>
              </a:solidFill>
              <a:effectLst/>
              <a:uLnTx/>
              <a:uFillTx/>
              <a:latin typeface="Arial"/>
              <a:ea typeface="+mn-ea"/>
              <a:cs typeface="+mn-cs"/>
              <a:sym typeface="Arial"/>
            </a:endParaRPr>
          </a:p>
        </p:txBody>
      </p:sp>
      <p:sp>
        <p:nvSpPr>
          <p:cNvPr id="69" name="TextBox 68">
            <a:extLst>
              <a:ext uri="{FF2B5EF4-FFF2-40B4-BE49-F238E27FC236}">
                <a16:creationId xmlns:a16="http://schemas.microsoft.com/office/drawing/2014/main" xmlns="" id="{BCAFD906-078D-40A5-AB32-FF45700A8274}"/>
              </a:ext>
            </a:extLst>
          </p:cNvPr>
          <p:cNvSpPr txBox="1"/>
          <p:nvPr/>
        </p:nvSpPr>
        <p:spPr>
          <a:xfrm>
            <a:off x="5046483" y="2769717"/>
            <a:ext cx="2155923" cy="1318566"/>
          </a:xfrm>
          <a:prstGeom prst="rect">
            <a:avLst/>
          </a:prstGeom>
          <a:noFill/>
        </p:spPr>
        <p:txBody>
          <a:bodyPr wrap="square"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lang="en-US" sz="2800" b="1" kern="0" dirty="0">
                <a:solidFill>
                  <a:srgbClr val="00A19D"/>
                </a:solidFill>
                <a:latin typeface="Fira Sans Condensed Medium" panose="020B0603050000020004" pitchFamily="34" charset="0"/>
                <a:cs typeface="Arial"/>
                <a:sym typeface="Arial"/>
              </a:rPr>
              <a:t>ĐỘNG NĂNG</a:t>
            </a:r>
          </a:p>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00A19D"/>
                </a:solidFill>
                <a:effectLst/>
                <a:uLnTx/>
                <a:uFillTx/>
                <a:latin typeface="Fira Sans Condensed Medium" panose="020B0603050000020004" pitchFamily="34" charset="0"/>
                <a:ea typeface="+mn-ea"/>
                <a:cs typeface="Arial"/>
                <a:sym typeface="Arial"/>
              </a:rPr>
              <a:t>THẾ</a:t>
            </a:r>
            <a:r>
              <a:rPr kumimoji="0" lang="en-US" sz="2800" b="1" i="0" u="none" strike="noStrike" kern="0" cap="none" spc="0" normalizeH="0" noProof="0" dirty="0">
                <a:ln>
                  <a:noFill/>
                </a:ln>
                <a:solidFill>
                  <a:srgbClr val="00A19D"/>
                </a:solidFill>
                <a:effectLst/>
                <a:uLnTx/>
                <a:uFillTx/>
                <a:latin typeface="Fira Sans Condensed Medium" panose="020B0603050000020004" pitchFamily="34" charset="0"/>
                <a:ea typeface="+mn-ea"/>
                <a:cs typeface="Arial"/>
                <a:sym typeface="Arial"/>
              </a:rPr>
              <a:t> NĂNG</a:t>
            </a:r>
            <a:endParaRPr kumimoji="0" lang="en-US" sz="2800" b="1" i="0" u="none" strike="noStrike" kern="0" cap="none" spc="0" normalizeH="0" baseline="0" noProof="0" dirty="0">
              <a:ln>
                <a:noFill/>
              </a:ln>
              <a:solidFill>
                <a:srgbClr val="00A19D"/>
              </a:solidFill>
              <a:effectLst/>
              <a:uLnTx/>
              <a:uFillTx/>
              <a:latin typeface="Fira Sans Condensed Medium" panose="020B0603050000020004" pitchFamily="34" charset="0"/>
              <a:ea typeface="+mn-ea"/>
              <a:cs typeface="Arial"/>
              <a:sym typeface="Arial"/>
            </a:endParaRPr>
          </a:p>
        </p:txBody>
      </p:sp>
      <p:sp>
        <p:nvSpPr>
          <p:cNvPr id="70" name="TextBox 69">
            <a:extLst>
              <a:ext uri="{FF2B5EF4-FFF2-40B4-BE49-F238E27FC236}">
                <a16:creationId xmlns:a16="http://schemas.microsoft.com/office/drawing/2014/main" xmlns="" id="{4E6B2F02-0407-4432-B0A7-25C6DC0B9053}"/>
              </a:ext>
            </a:extLst>
          </p:cNvPr>
          <p:cNvSpPr txBox="1"/>
          <p:nvPr/>
        </p:nvSpPr>
        <p:spPr>
          <a:xfrm>
            <a:off x="415355" y="562096"/>
            <a:ext cx="3361177" cy="1045223"/>
          </a:xfrm>
          <a:prstGeom prst="rect">
            <a:avLst/>
          </a:prstGeom>
          <a:noFill/>
        </p:spPr>
        <p:txBody>
          <a:bodyPr wrap="square" rtlCol="0">
            <a:spAutoFit/>
          </a:bodyPr>
          <a:lstStyle/>
          <a:p>
            <a:pPr marL="0" marR="0" lvl="0" indent="0" defTabSz="914400" rtl="0" eaLnBrk="1" fontAlgn="auto" latinLnBrk="0" hangingPunct="1">
              <a:lnSpc>
                <a:spcPct val="150000"/>
              </a:lnSpc>
              <a:spcBef>
                <a:spcPct val="50000"/>
              </a:spcBef>
              <a:spcAft>
                <a:spcPts val="0"/>
              </a:spcAft>
              <a:buClrTx/>
              <a:buSzTx/>
              <a:buFontTx/>
              <a:buNone/>
              <a:tabLst/>
              <a:defRPr/>
            </a:pPr>
            <a:r>
              <a:rPr kumimoji="0" lang="en-US" altLang="x-none" sz="22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Năng</a:t>
            </a:r>
            <a:r>
              <a:rPr kumimoji="0" lang="en-US" altLang="x-none"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x-none"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lượng</a:t>
            </a:r>
            <a:r>
              <a:rPr kumimoji="0" lang="en-US" altLang="x-none"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x-none"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có</a:t>
            </a:r>
            <a:r>
              <a:rPr kumimoji="0" lang="en-US" altLang="x-none"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x-none"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được</a:t>
            </a:r>
            <a:r>
              <a:rPr kumimoji="0" lang="en-US" altLang="x-none"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x-none"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khi</a:t>
            </a:r>
            <a:r>
              <a:rPr kumimoji="0" lang="en-US" altLang="x-none"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x-none"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vật</a:t>
            </a:r>
            <a:r>
              <a:rPr kumimoji="0" lang="en-US" altLang="x-none"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x-none"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chuyển</a:t>
            </a:r>
            <a:r>
              <a:rPr kumimoji="0" lang="en-US" altLang="x-none"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lang="en-US" altLang="x-none"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động</a:t>
            </a:r>
            <a:endParaRPr kumimoji="0" lang="en-US" altLang="x-none" sz="22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77" name="Rectangle: Rounded Corners 76">
            <a:extLst>
              <a:ext uri="{FF2B5EF4-FFF2-40B4-BE49-F238E27FC236}">
                <a16:creationId xmlns:a16="http://schemas.microsoft.com/office/drawing/2014/main" xmlns="" id="{986D86B1-7B88-4864-8995-2A32B4560B1A}"/>
              </a:ext>
            </a:extLst>
          </p:cNvPr>
          <p:cNvSpPr/>
          <p:nvPr/>
        </p:nvSpPr>
        <p:spPr>
          <a:xfrm>
            <a:off x="8174719" y="2165131"/>
            <a:ext cx="3796564" cy="4288221"/>
          </a:xfrm>
          <a:prstGeom prst="roundRect">
            <a:avLst/>
          </a:prstGeom>
          <a:solidFill>
            <a:srgbClr val="FDF3ED"/>
          </a:solidFill>
          <a:ln w="28575">
            <a:solidFill>
              <a:srgbClr val="D35C2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DF2E9"/>
              </a:solidFill>
              <a:effectLst/>
              <a:uLnTx/>
              <a:uFillTx/>
              <a:latin typeface="Arial"/>
              <a:ea typeface="+mn-ea"/>
              <a:cs typeface="+mn-cs"/>
              <a:sym typeface="Arial"/>
            </a:endParaRPr>
          </a:p>
        </p:txBody>
      </p:sp>
      <p:sp>
        <p:nvSpPr>
          <p:cNvPr id="78" name="TextBox 77">
            <a:extLst>
              <a:ext uri="{FF2B5EF4-FFF2-40B4-BE49-F238E27FC236}">
                <a16:creationId xmlns:a16="http://schemas.microsoft.com/office/drawing/2014/main" xmlns="" id="{9F4C0328-651E-44B2-9703-9BEC3FA10C80}"/>
              </a:ext>
            </a:extLst>
          </p:cNvPr>
          <p:cNvSpPr txBox="1"/>
          <p:nvPr/>
        </p:nvSpPr>
        <p:spPr>
          <a:xfrm>
            <a:off x="8324658" y="2208832"/>
            <a:ext cx="3496685" cy="1553054"/>
          </a:xfrm>
          <a:prstGeom prst="rect">
            <a:avLst/>
          </a:prstGeom>
          <a:noFill/>
        </p:spPr>
        <p:txBody>
          <a:bodyPr wrap="square" rtlCol="0">
            <a:spAutoFit/>
          </a:bodyPr>
          <a:lstStyle/>
          <a:p>
            <a:pPr marL="0" marR="0" lvl="0" indent="0" algn="l" defTabSz="1219170" rtl="0" eaLnBrk="1" fontAlgn="auto" latinLnBrk="0" hangingPunct="1">
              <a:lnSpc>
                <a:spcPct val="150000"/>
              </a:lnSpc>
              <a:spcBef>
                <a:spcPts val="0"/>
              </a:spcBef>
              <a:spcAft>
                <a:spcPts val="0"/>
              </a:spcAft>
              <a:buClr>
                <a:srgbClr val="000000"/>
              </a:buClr>
              <a:buSzTx/>
              <a:buFontTx/>
              <a:buNone/>
              <a:tabLst/>
              <a:defRPr/>
            </a:pPr>
            <a:r>
              <a:rPr kumimoji="0" lang="en-US" sz="2200" b="0" i="0" u="none" strike="noStrike" kern="0" cap="none" spc="0" normalizeH="0" baseline="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Năng</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lượng</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của</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một</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vật</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khi</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ở 1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độ</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cao</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nhất</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định</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so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với</a:t>
            </a:r>
            <a:r>
              <a:rPr kumimoji="0" lang="en-US" sz="2200" b="0" i="0" u="none" strike="noStrike" kern="0" cap="none" spc="0" normalizeH="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 </a:t>
            </a:r>
            <a:r>
              <a:rPr kumimoji="0" lang="en-US" sz="2200" b="0" i="0" u="none" strike="noStrike" kern="0" cap="none" spc="0" normalizeH="0" noProof="0" dirty="0" err="1">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rPr>
              <a:t>mốc</a:t>
            </a:r>
            <a:endParaRPr kumimoji="0" lang="en-US" sz="2200" b="0" i="0" u="none" strike="noStrike" kern="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sym typeface="Arial"/>
            </a:endParaRPr>
          </a:p>
        </p:txBody>
      </p:sp>
      <p:pic>
        <p:nvPicPr>
          <p:cNvPr id="86" name="Picture 85">
            <a:extLst>
              <a:ext uri="{FF2B5EF4-FFF2-40B4-BE49-F238E27FC236}">
                <a16:creationId xmlns:a16="http://schemas.microsoft.com/office/drawing/2014/main" xmlns="" id="{AF5708D1-622C-D092-6C7C-E2B44DBC8C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009" y="1723730"/>
            <a:ext cx="2107867" cy="1045223"/>
          </a:xfrm>
          <a:prstGeom prst="rect">
            <a:avLst/>
          </a:prstGeom>
        </p:spPr>
      </p:pic>
      <p:sp>
        <p:nvSpPr>
          <p:cNvPr id="87" name="TextBox 86">
            <a:extLst>
              <a:ext uri="{FF2B5EF4-FFF2-40B4-BE49-F238E27FC236}">
                <a16:creationId xmlns:a16="http://schemas.microsoft.com/office/drawing/2014/main" xmlns="" id="{98067057-D6FA-70CE-29D0-C6717815AE90}"/>
              </a:ext>
            </a:extLst>
          </p:cNvPr>
          <p:cNvSpPr txBox="1"/>
          <p:nvPr/>
        </p:nvSpPr>
        <p:spPr>
          <a:xfrm>
            <a:off x="415355" y="2846009"/>
            <a:ext cx="3361177" cy="1612301"/>
          </a:xfrm>
          <a:prstGeom prst="rect">
            <a:avLst/>
          </a:prstGeom>
          <a:noFill/>
        </p:spPr>
        <p:txBody>
          <a:bodyPr wrap="square" rtlCol="0">
            <a:spAutoFit/>
          </a:bodyPr>
          <a:lstStyle>
            <a:defPPr>
              <a:defRPr lang="en-US"/>
            </a:defPPr>
            <a:lvl1pPr marR="0" lvl="0" indent="0" fontAlgn="auto">
              <a:lnSpc>
                <a:spcPct val="150000"/>
              </a:lnSpc>
              <a:spcBef>
                <a:spcPct val="50000"/>
              </a:spcBef>
              <a:spcAft>
                <a:spcPts val="0"/>
              </a:spcAft>
              <a:buClrTx/>
              <a:buSzTx/>
              <a:buFontTx/>
              <a:buNone/>
              <a:tabLst/>
              <a:defRPr kumimoji="0" sz="22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a:lnSpc>
                <a:spcPct val="120000"/>
              </a:lnSpc>
            </a:pPr>
            <a:r>
              <a:rPr lang="vi-VN" dirty="0"/>
              <a:t>m</a:t>
            </a:r>
            <a:r>
              <a:rPr lang="en-US" dirty="0"/>
              <a:t>: </a:t>
            </a:r>
            <a:r>
              <a:rPr lang="vi-VN" dirty="0"/>
              <a:t>khối lượng </a:t>
            </a:r>
            <a:r>
              <a:rPr lang="en-US" altLang="vi-VN" dirty="0"/>
              <a:t>(kg)</a:t>
            </a:r>
          </a:p>
          <a:p>
            <a:pPr>
              <a:lnSpc>
                <a:spcPct val="120000"/>
              </a:lnSpc>
            </a:pPr>
            <a:r>
              <a:rPr lang="en-US" dirty="0"/>
              <a:t>v: </a:t>
            </a:r>
            <a:r>
              <a:rPr lang="en-US" dirty="0" err="1"/>
              <a:t>tốc</a:t>
            </a:r>
            <a:r>
              <a:rPr lang="en-US" dirty="0"/>
              <a:t> </a:t>
            </a:r>
            <a:r>
              <a:rPr lang="en-US" dirty="0" err="1"/>
              <a:t>độ</a:t>
            </a:r>
            <a:r>
              <a:rPr lang="en-US" dirty="0"/>
              <a:t> </a:t>
            </a:r>
            <a:r>
              <a:rPr lang="en-US" altLang="vi-VN" dirty="0"/>
              <a:t>(m/s)</a:t>
            </a:r>
            <a:endParaRPr lang="en-US" dirty="0">
              <a:sym typeface="Arial"/>
            </a:endParaRPr>
          </a:p>
          <a:p>
            <a:pPr>
              <a:lnSpc>
                <a:spcPct val="120000"/>
              </a:lnSpc>
            </a:pPr>
            <a:r>
              <a:rPr lang="en-US" dirty="0" err="1"/>
              <a:t>W</a:t>
            </a:r>
            <a:r>
              <a:rPr lang="en-US" baseline="-25000" dirty="0" err="1"/>
              <a:t>đ</a:t>
            </a:r>
            <a:r>
              <a:rPr lang="en-US" dirty="0"/>
              <a:t>: </a:t>
            </a:r>
            <a:r>
              <a:rPr lang="en-US" dirty="0" err="1"/>
              <a:t>động</a:t>
            </a:r>
            <a:r>
              <a:rPr lang="en-US" dirty="0"/>
              <a:t> </a:t>
            </a:r>
            <a:r>
              <a:rPr lang="en-US" dirty="0" err="1"/>
              <a:t>năng</a:t>
            </a:r>
            <a:r>
              <a:rPr lang="en-US" dirty="0"/>
              <a:t> </a:t>
            </a:r>
            <a:r>
              <a:rPr lang="en-US" altLang="vi-VN" dirty="0"/>
              <a:t>(J)</a:t>
            </a:r>
            <a:endParaRPr lang="en-US" dirty="0">
              <a:sym typeface="Arial"/>
            </a:endParaRPr>
          </a:p>
        </p:txBody>
      </p:sp>
      <p:pic>
        <p:nvPicPr>
          <p:cNvPr id="108" name="Picture 107">
            <a:extLst>
              <a:ext uri="{FF2B5EF4-FFF2-40B4-BE49-F238E27FC236}">
                <a16:creationId xmlns:a16="http://schemas.microsoft.com/office/drawing/2014/main" xmlns="" id="{7769F88E-F009-4C22-450E-F50C19B2B0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7032" y="3913362"/>
            <a:ext cx="2028141" cy="796171"/>
          </a:xfrm>
          <a:prstGeom prst="rect">
            <a:avLst/>
          </a:prstGeom>
        </p:spPr>
      </p:pic>
      <p:sp>
        <p:nvSpPr>
          <p:cNvPr id="111" name="TextBox 110">
            <a:extLst>
              <a:ext uri="{FF2B5EF4-FFF2-40B4-BE49-F238E27FC236}">
                <a16:creationId xmlns:a16="http://schemas.microsoft.com/office/drawing/2014/main" xmlns="" id="{45A2D89A-5E43-4137-ED05-EA85F3ECAEAF}"/>
              </a:ext>
            </a:extLst>
          </p:cNvPr>
          <p:cNvSpPr txBox="1"/>
          <p:nvPr/>
        </p:nvSpPr>
        <p:spPr>
          <a:xfrm>
            <a:off x="8480513" y="4730975"/>
            <a:ext cx="3361177" cy="1612301"/>
          </a:xfrm>
          <a:prstGeom prst="rect">
            <a:avLst/>
          </a:prstGeom>
          <a:noFill/>
        </p:spPr>
        <p:txBody>
          <a:bodyPr wrap="square" rtlCol="0">
            <a:spAutoFit/>
          </a:bodyPr>
          <a:lstStyle>
            <a:defPPr>
              <a:defRPr lang="en-US"/>
            </a:defPPr>
            <a:lvl1pPr marR="0" lvl="0" indent="0" fontAlgn="auto">
              <a:lnSpc>
                <a:spcPct val="150000"/>
              </a:lnSpc>
              <a:spcBef>
                <a:spcPct val="50000"/>
              </a:spcBef>
              <a:spcAft>
                <a:spcPts val="0"/>
              </a:spcAft>
              <a:buClrTx/>
              <a:buSzTx/>
              <a:buFontTx/>
              <a:buNone/>
              <a:tabLst/>
              <a:defRPr kumimoji="0" sz="2200" b="0" i="0" u="none" strike="noStrike" kern="0" cap="none" spc="0" normalizeH="0" baseline="0">
                <a:ln>
                  <a:noFill/>
                </a:ln>
                <a:solidFill>
                  <a:prstClr val="black">
                    <a:lumMod val="85000"/>
                    <a:lumOff val="15000"/>
                  </a:prstClr>
                </a:solidFill>
                <a:effectLst/>
                <a:uLnTx/>
                <a:uFillTx/>
                <a:latin typeface="Arial" panose="020B0604020202020204" pitchFamily="34" charset="0"/>
                <a:cs typeface="Arial" panose="020B0604020202020204" pitchFamily="34" charset="0"/>
              </a:defRPr>
            </a:lvl1pPr>
          </a:lstStyle>
          <a:p>
            <a:pPr>
              <a:lnSpc>
                <a:spcPct val="120000"/>
              </a:lnSpc>
            </a:pPr>
            <a:r>
              <a:rPr lang="en-US" dirty="0"/>
              <a:t>P: </a:t>
            </a:r>
            <a:r>
              <a:rPr lang="en-US" dirty="0" err="1"/>
              <a:t>trọng</a:t>
            </a:r>
            <a:r>
              <a:rPr lang="vi-VN" dirty="0"/>
              <a:t> lượng </a:t>
            </a:r>
            <a:r>
              <a:rPr lang="en-US" altLang="vi-VN" dirty="0"/>
              <a:t>(P)</a:t>
            </a:r>
          </a:p>
          <a:p>
            <a:pPr>
              <a:lnSpc>
                <a:spcPct val="120000"/>
              </a:lnSpc>
            </a:pPr>
            <a:r>
              <a:rPr lang="en-US" dirty="0"/>
              <a:t>h: </a:t>
            </a:r>
            <a:r>
              <a:rPr lang="en-US" dirty="0" err="1"/>
              <a:t>độ</a:t>
            </a:r>
            <a:r>
              <a:rPr lang="en-US" dirty="0"/>
              <a:t> </a:t>
            </a:r>
            <a:r>
              <a:rPr lang="en-US" dirty="0" err="1"/>
              <a:t>cao</a:t>
            </a:r>
            <a:r>
              <a:rPr lang="en-US" dirty="0"/>
              <a:t> so </a:t>
            </a:r>
            <a:r>
              <a:rPr lang="en-US" dirty="0" err="1"/>
              <a:t>với</a:t>
            </a:r>
            <a:r>
              <a:rPr lang="en-US" dirty="0"/>
              <a:t> </a:t>
            </a:r>
            <a:r>
              <a:rPr lang="en-US" dirty="0" err="1"/>
              <a:t>mốc</a:t>
            </a:r>
            <a:r>
              <a:rPr lang="en-US" dirty="0"/>
              <a:t> </a:t>
            </a:r>
            <a:r>
              <a:rPr lang="en-US" altLang="vi-VN" dirty="0"/>
              <a:t>(m)</a:t>
            </a:r>
            <a:endParaRPr lang="en-US" dirty="0">
              <a:sym typeface="Arial"/>
            </a:endParaRPr>
          </a:p>
          <a:p>
            <a:pPr>
              <a:lnSpc>
                <a:spcPct val="120000"/>
              </a:lnSpc>
            </a:pPr>
            <a:r>
              <a:rPr lang="en-US" dirty="0" err="1"/>
              <a:t>W</a:t>
            </a:r>
            <a:r>
              <a:rPr lang="en-US" baseline="-25000" dirty="0" err="1"/>
              <a:t>t</a:t>
            </a:r>
            <a:r>
              <a:rPr lang="en-US" dirty="0"/>
              <a:t>: </a:t>
            </a:r>
            <a:r>
              <a:rPr lang="en-US" dirty="0" err="1"/>
              <a:t>thế</a:t>
            </a:r>
            <a:r>
              <a:rPr lang="en-US" dirty="0"/>
              <a:t> </a:t>
            </a:r>
            <a:r>
              <a:rPr lang="en-US" dirty="0" err="1"/>
              <a:t>năng</a:t>
            </a:r>
            <a:r>
              <a:rPr lang="en-US" dirty="0"/>
              <a:t> </a:t>
            </a:r>
            <a:r>
              <a:rPr lang="en-US" altLang="vi-VN" dirty="0"/>
              <a:t>(J)</a:t>
            </a:r>
            <a:endParaRPr lang="en-US" dirty="0">
              <a:sym typeface="Arial"/>
            </a:endParaRPr>
          </a:p>
        </p:txBody>
      </p:sp>
    </p:spTree>
    <p:extLst>
      <p:ext uri="{BB962C8B-B14F-4D97-AF65-F5344CB8AC3E}">
        <p14:creationId xmlns:p14="http://schemas.microsoft.com/office/powerpoint/2010/main" val="2386433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9"/>
                                        </p:tgtEl>
                                        <p:attrNameLst>
                                          <p:attrName>style.visibility</p:attrName>
                                        </p:attrNameLst>
                                      </p:cBhvr>
                                      <p:to>
                                        <p:strVal val="visible"/>
                                      </p:to>
                                    </p:set>
                                    <p:animEffect transition="in" filter="wipe(left)">
                                      <p:cBhvr>
                                        <p:cTn id="10" dur="500"/>
                                        <p:tgtEl>
                                          <p:spTgt spid="6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right)">
                                      <p:cBhvr>
                                        <p:cTn id="19" dur="500"/>
                                        <p:tgtEl>
                                          <p:spTgt spid="67"/>
                                        </p:tgtEl>
                                      </p:cBhvr>
                                    </p:animEffect>
                                  </p:childTnLst>
                                </p:cTn>
                              </p:par>
                            </p:childTnLst>
                          </p:cTn>
                        </p:par>
                        <p:par>
                          <p:cTn id="20" fill="hold">
                            <p:stCondLst>
                              <p:cond delay="1000"/>
                            </p:stCondLst>
                            <p:childTnLst>
                              <p:par>
                                <p:cTn id="21" presetID="22" presetClass="entr" presetSubtype="8" fill="hold" grpId="0" nodeType="afterEffect">
                                  <p:stCondLst>
                                    <p:cond delay="0"/>
                                  </p:stCondLst>
                                  <p:iterate type="lt">
                                    <p:tmPct val="5000"/>
                                  </p:iterate>
                                  <p:childTnLst>
                                    <p:set>
                                      <p:cBhvr>
                                        <p:cTn id="22" dur="1" fill="hold">
                                          <p:stCondLst>
                                            <p:cond delay="0"/>
                                          </p:stCondLst>
                                        </p:cTn>
                                        <p:tgtEl>
                                          <p:spTgt spid="70"/>
                                        </p:tgtEl>
                                        <p:attrNameLst>
                                          <p:attrName>style.visibility</p:attrName>
                                        </p:attrNameLst>
                                      </p:cBhvr>
                                      <p:to>
                                        <p:strVal val="visible"/>
                                      </p:to>
                                    </p:set>
                                    <p:animEffect transition="in" filter="wipe(left)">
                                      <p:cBhvr>
                                        <p:cTn id="23" dur="500"/>
                                        <p:tgtEl>
                                          <p:spTgt spid="70"/>
                                        </p:tgtEl>
                                      </p:cBhvr>
                                    </p:animEffect>
                                  </p:childTnLst>
                                </p:cTn>
                              </p:par>
                            </p:childTnLst>
                          </p:cTn>
                        </p:par>
                        <p:par>
                          <p:cTn id="24" fill="hold">
                            <p:stCondLst>
                              <p:cond delay="2250"/>
                            </p:stCondLst>
                            <p:childTnLst>
                              <p:par>
                                <p:cTn id="25" presetID="14" presetClass="entr" presetSubtype="1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randombar(horizontal)">
                                      <p:cBhvr>
                                        <p:cTn id="27" dur="500"/>
                                        <p:tgtEl>
                                          <p:spTgt spid="86"/>
                                        </p:tgtEl>
                                      </p:cBhvr>
                                    </p:animEffect>
                                  </p:childTnLst>
                                </p:cTn>
                              </p:par>
                            </p:childTnLst>
                          </p:cTn>
                        </p:par>
                        <p:par>
                          <p:cTn id="28" fill="hold">
                            <p:stCondLst>
                              <p:cond delay="2750"/>
                            </p:stCondLst>
                            <p:childTnLst>
                              <p:par>
                                <p:cTn id="29" presetID="22" presetClass="entr" presetSubtype="8" fill="hold" grpId="0" nodeType="afterEffect">
                                  <p:stCondLst>
                                    <p:cond delay="0"/>
                                  </p:stCondLst>
                                  <p:iterate type="lt">
                                    <p:tmPct val="5000"/>
                                  </p:iterate>
                                  <p:childTnLst>
                                    <p:set>
                                      <p:cBhvr>
                                        <p:cTn id="30" dur="1" fill="hold">
                                          <p:stCondLst>
                                            <p:cond delay="0"/>
                                          </p:stCondLst>
                                        </p:cTn>
                                        <p:tgtEl>
                                          <p:spTgt spid="87"/>
                                        </p:tgtEl>
                                        <p:attrNameLst>
                                          <p:attrName>style.visibility</p:attrName>
                                        </p:attrNameLst>
                                      </p:cBhvr>
                                      <p:to>
                                        <p:strVal val="visible"/>
                                      </p:to>
                                    </p:set>
                                    <p:animEffect transition="in" filter="wipe(left)">
                                      <p:cBhvr>
                                        <p:cTn id="31" dur="500"/>
                                        <p:tgtEl>
                                          <p:spTgt spid="8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up)">
                                      <p:cBhvr>
                                        <p:cTn id="36" dur="500"/>
                                        <p:tgtEl>
                                          <p:spTgt spid="117"/>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1000"/>
                            </p:stCondLst>
                            <p:childTnLst>
                              <p:par>
                                <p:cTn id="42" presetID="22" presetClass="entr" presetSubtype="8" fill="hold" grpId="0" nodeType="afterEffect">
                                  <p:stCondLst>
                                    <p:cond delay="0"/>
                                  </p:stCondLst>
                                  <p:iterate type="lt">
                                    <p:tmPct val="5000"/>
                                  </p:iterate>
                                  <p:childTnLst>
                                    <p:set>
                                      <p:cBhvr>
                                        <p:cTn id="43" dur="1" fill="hold">
                                          <p:stCondLst>
                                            <p:cond delay="0"/>
                                          </p:stCondLst>
                                        </p:cTn>
                                        <p:tgtEl>
                                          <p:spTgt spid="78"/>
                                        </p:tgtEl>
                                        <p:attrNameLst>
                                          <p:attrName>style.visibility</p:attrName>
                                        </p:attrNameLst>
                                      </p:cBhvr>
                                      <p:to>
                                        <p:strVal val="visible"/>
                                      </p:to>
                                    </p:set>
                                    <p:animEffect transition="in" filter="wipe(left)">
                                      <p:cBhvr>
                                        <p:cTn id="44" dur="500"/>
                                        <p:tgtEl>
                                          <p:spTgt spid="78"/>
                                        </p:tgtEl>
                                      </p:cBhvr>
                                    </p:animEffect>
                                  </p:childTnLst>
                                </p:cTn>
                              </p:par>
                            </p:childTnLst>
                          </p:cTn>
                        </p:par>
                        <p:par>
                          <p:cTn id="45" fill="hold">
                            <p:stCondLst>
                              <p:cond delay="2575"/>
                            </p:stCondLst>
                            <p:childTnLst>
                              <p:par>
                                <p:cTn id="46" presetID="22" presetClass="entr" presetSubtype="8" fill="hold" grpId="0" nodeType="afterEffect">
                                  <p:stCondLst>
                                    <p:cond delay="0"/>
                                  </p:stCondLst>
                                  <p:iterate type="lt">
                                    <p:tmPct val="5000"/>
                                  </p:iterate>
                                  <p:childTnLst>
                                    <p:set>
                                      <p:cBhvr>
                                        <p:cTn id="47" dur="1" fill="hold">
                                          <p:stCondLst>
                                            <p:cond delay="0"/>
                                          </p:stCondLst>
                                        </p:cTn>
                                        <p:tgtEl>
                                          <p:spTgt spid="111"/>
                                        </p:tgtEl>
                                        <p:attrNameLst>
                                          <p:attrName>style.visibility</p:attrName>
                                        </p:attrNameLst>
                                      </p:cBhvr>
                                      <p:to>
                                        <p:strVal val="visible"/>
                                      </p:to>
                                    </p:set>
                                    <p:animEffect transition="in" filter="wipe(left)">
                                      <p:cBhvr>
                                        <p:cTn id="4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67" grpId="0" animBg="1"/>
      <p:bldP spid="69" grpId="0"/>
      <p:bldP spid="70" grpId="0"/>
      <p:bldP spid="77" grpId="0" animBg="1"/>
      <p:bldP spid="78" grpId="0"/>
      <p:bldP spid="87" grpId="0"/>
      <p:bldP spid="11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281" name="Google Shape;2657;p49">
            <a:extLst>
              <a:ext uri="{FF2B5EF4-FFF2-40B4-BE49-F238E27FC236}">
                <a16:creationId xmlns:a16="http://schemas.microsoft.com/office/drawing/2014/main" xmlns="" id="{1207BAB2-711A-4C81-84A0-D31B05B1E4D5}"/>
              </a:ext>
            </a:extLst>
          </p:cNvPr>
          <p:cNvSpPr txBox="1">
            <a:spLocks/>
          </p:cNvSpPr>
          <p:nvPr/>
        </p:nvSpPr>
        <p:spPr>
          <a:xfrm>
            <a:off x="3844955" y="421453"/>
            <a:ext cx="4502089" cy="1758779"/>
          </a:xfrm>
          <a:prstGeom prst="rect">
            <a:avLst/>
          </a:prstGeom>
        </p:spPr>
        <p:txBody>
          <a:bodyPr spcFirstLastPara="1" wrap="square" lIns="121900" tIns="121900" rIns="121900" bIns="12190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7200"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rPr>
              <a:t>CỦNG</a:t>
            </a:r>
            <a:r>
              <a:rPr kumimoji="0" lang="en-US" sz="7200" b="0" i="0" u="none" strike="noStrike" kern="1200" cap="none" spc="0" normalizeH="0" noProof="0" dirty="0">
                <a:ln>
                  <a:noFill/>
                </a:ln>
                <a:solidFill>
                  <a:srgbClr val="002C74"/>
                </a:solidFill>
                <a:effectLst/>
                <a:uLnTx/>
                <a:uFillTx/>
                <a:latin typeface="Fira Sans Black" panose="020B0A03050000020004" pitchFamily="34" charset="0"/>
                <a:ea typeface="+mj-ea"/>
                <a:cs typeface="+mj-cs"/>
              </a:rPr>
              <a:t> CỐ</a:t>
            </a:r>
            <a:endParaRPr kumimoji="0" lang="en-US" sz="7200"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endParaRPr>
          </a:p>
        </p:txBody>
      </p:sp>
      <p:pic>
        <p:nvPicPr>
          <p:cNvPr id="4" name="Picture 3">
            <a:extLst>
              <a:ext uri="{FF2B5EF4-FFF2-40B4-BE49-F238E27FC236}">
                <a16:creationId xmlns:a16="http://schemas.microsoft.com/office/drawing/2014/main" xmlns="" id="{ED226AD7-DE01-4A67-E4C7-80127CFE3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3554" y="2180232"/>
            <a:ext cx="7353355" cy="4535878"/>
          </a:xfrm>
          <a:prstGeom prst="rect">
            <a:avLst/>
          </a:prstGeom>
        </p:spPr>
      </p:pic>
    </p:spTree>
    <p:extLst>
      <p:ext uri="{BB962C8B-B14F-4D97-AF65-F5344CB8AC3E}">
        <p14:creationId xmlns:p14="http://schemas.microsoft.com/office/powerpoint/2010/main" val="28015638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wipe(up)">
                                      <p:cBhvr>
                                        <p:cTn id="7" dur="75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2F1023-5267-1583-D8BB-A234C12388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808" b="7808"/>
          <a:stretch/>
        </p:blipFill>
        <p:spPr>
          <a:xfrm>
            <a:off x="0" y="0"/>
            <a:ext cx="12192000" cy="6858000"/>
          </a:xfrm>
          <a:prstGeom prst="rect">
            <a:avLst/>
          </a:prstGeom>
        </p:spPr>
      </p:pic>
      <p:sp>
        <p:nvSpPr>
          <p:cNvPr id="2" name="Rectangle 1">
            <a:extLst>
              <a:ext uri="{FF2B5EF4-FFF2-40B4-BE49-F238E27FC236}">
                <a16:creationId xmlns:a16="http://schemas.microsoft.com/office/drawing/2014/main" xmlns="" id="{D474E745-BAD1-30B8-6398-8BCCAEE6702F}"/>
              </a:ext>
            </a:extLst>
          </p:cNvPr>
          <p:cNvSpPr/>
          <p:nvPr/>
        </p:nvSpPr>
        <p:spPr>
          <a:xfrm>
            <a:off x="335902" y="382820"/>
            <a:ext cx="11504645" cy="6092360"/>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304;p46">
            <a:extLst>
              <a:ext uri="{FF2B5EF4-FFF2-40B4-BE49-F238E27FC236}">
                <a16:creationId xmlns:a16="http://schemas.microsoft.com/office/drawing/2014/main" xmlns="" id="{6D1523B1-BDBA-22A4-C6AB-AEF61F12EFB9}"/>
              </a:ext>
            </a:extLst>
          </p:cNvPr>
          <p:cNvSpPr txBox="1">
            <a:spLocks/>
          </p:cNvSpPr>
          <p:nvPr/>
        </p:nvSpPr>
        <p:spPr>
          <a:xfrm>
            <a:off x="669495" y="1203996"/>
            <a:ext cx="9585199"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800" b="0" i="0" u="none" strike="noStrike" cap="none" spc="-150" normalizeH="0" baseline="0">
                <a:ln>
                  <a:noFill/>
                </a:ln>
                <a:effectLst/>
                <a:uLnTx/>
                <a:uFillTx/>
                <a:latin typeface="Fira Sans Black" panose="020B0A03050000020004" pitchFamily="34" charset="0"/>
              </a:defRPr>
            </a:lvl1pPr>
            <a:lvl2pPr marL="914400" marR="0" lvl="1"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2pPr>
            <a:lvl3pPr marL="1371600" marR="0" lvl="2"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3pPr>
            <a:lvl4pPr marL="1828800" marR="0" lvl="3"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4pPr>
            <a:lvl5pPr marL="2286000" marR="0" lvl="4"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5pPr>
            <a:lvl6pPr marL="2743200" marR="0" lvl="5"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6pPr>
            <a:lvl7pPr marL="3200400" marR="0" lvl="6"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7pPr>
            <a:lvl8pPr marL="3657600" marR="0" lvl="7"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8pPr>
            <a:lvl9pPr marL="4114800" marR="0" lvl="8" indent="-317500" algn="ctr" rtl="0">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9pPr>
          </a:lstStyle>
          <a:p>
            <a:r>
              <a:rPr lang="en-US" altLang="en-GB" dirty="0" err="1"/>
              <a:t>Câu</a:t>
            </a:r>
            <a:r>
              <a:rPr lang="en-US" altLang="en-GB" dirty="0"/>
              <a:t> 1: </a:t>
            </a:r>
            <a:r>
              <a:rPr lang="en-GB" dirty="0" err="1"/>
              <a:t>Thế</a:t>
            </a:r>
            <a:r>
              <a:rPr lang="en-GB" dirty="0"/>
              <a:t> </a:t>
            </a:r>
            <a:r>
              <a:rPr lang="en-GB" dirty="0" err="1"/>
              <a:t>năng</a:t>
            </a:r>
            <a:r>
              <a:rPr lang="en-GB" dirty="0"/>
              <a:t> </a:t>
            </a:r>
            <a:r>
              <a:rPr lang="en-GB" dirty="0" err="1"/>
              <a:t>trọng</a:t>
            </a:r>
            <a:r>
              <a:rPr lang="en-GB" dirty="0"/>
              <a:t> </a:t>
            </a:r>
            <a:r>
              <a:rPr lang="en-GB" dirty="0" err="1"/>
              <a:t>trường</a:t>
            </a:r>
            <a:r>
              <a:rPr lang="en-GB" dirty="0"/>
              <a:t> </a:t>
            </a:r>
            <a:r>
              <a:rPr lang="en-GB" dirty="0" err="1"/>
              <a:t>phụ</a:t>
            </a:r>
            <a:r>
              <a:rPr lang="en-GB" dirty="0"/>
              <a:t> </a:t>
            </a:r>
            <a:r>
              <a:rPr lang="en-GB" dirty="0" err="1"/>
              <a:t>thuộc</a:t>
            </a:r>
            <a:r>
              <a:rPr lang="en-GB" dirty="0"/>
              <a:t> </a:t>
            </a:r>
            <a:r>
              <a:rPr lang="en-GB" dirty="0" err="1"/>
              <a:t>vào</a:t>
            </a:r>
            <a:r>
              <a:rPr lang="en-GB" dirty="0"/>
              <a:t> </a:t>
            </a:r>
            <a:r>
              <a:rPr lang="en-GB" dirty="0" err="1"/>
              <a:t>những</a:t>
            </a:r>
            <a:r>
              <a:rPr lang="en-GB" dirty="0"/>
              <a:t> </a:t>
            </a:r>
            <a:r>
              <a:rPr lang="en-GB" dirty="0" err="1"/>
              <a:t>yếu</a:t>
            </a:r>
            <a:r>
              <a:rPr lang="en-GB" dirty="0"/>
              <a:t> </a:t>
            </a:r>
            <a:r>
              <a:rPr lang="en-GB" dirty="0" err="1"/>
              <a:t>tố</a:t>
            </a:r>
            <a:r>
              <a:rPr lang="en-GB" dirty="0"/>
              <a:t> </a:t>
            </a:r>
            <a:r>
              <a:rPr lang="en-GB" dirty="0" err="1"/>
              <a:t>nào</a:t>
            </a:r>
            <a:r>
              <a:rPr lang="en-GB" dirty="0"/>
              <a:t>?</a:t>
            </a:r>
          </a:p>
        </p:txBody>
      </p:sp>
      <p:sp>
        <p:nvSpPr>
          <p:cNvPr id="9" name="Google Shape;2308;p46">
            <a:extLst>
              <a:ext uri="{FF2B5EF4-FFF2-40B4-BE49-F238E27FC236}">
                <a16:creationId xmlns:a16="http://schemas.microsoft.com/office/drawing/2014/main" xmlns="" id="{48069B5E-C9D0-450D-BE04-CF96DD760525}"/>
              </a:ext>
            </a:extLst>
          </p:cNvPr>
          <p:cNvSpPr txBox="1">
            <a:spLocks/>
          </p:cNvSpPr>
          <p:nvPr/>
        </p:nvSpPr>
        <p:spPr>
          <a:xfrm>
            <a:off x="2710603" y="2199409"/>
            <a:ext cx="4755727"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000" b="0" i="0" u="none" strike="noStrike" cap="none" spc="0" normalizeH="0" baseline="0">
                <a:ln>
                  <a:noFill/>
                </a:ln>
                <a:effectLst/>
                <a:uLnTx/>
                <a:uFillTx/>
                <a:latin typeface="Fira Sans Condensed Medium" panose="020B0603050000020004" pitchFamily="34" charset="0"/>
              </a:defRPr>
            </a:lvl1pPr>
            <a:lvl2pPr marL="914400" marR="0" lvl="1"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2pPr>
            <a:lvl3pPr marL="1371600" marR="0" lvl="2"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3pPr>
            <a:lvl4pPr marL="1828800" marR="0" lvl="3"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4pPr>
            <a:lvl5pPr marL="2286000" marR="0" lvl="4"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5pPr>
            <a:lvl6pPr marL="2743200" marR="0" lvl="5"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6pPr>
            <a:lvl7pPr marL="3200400" marR="0" lvl="6"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7pPr>
            <a:lvl8pPr marL="3657600" marR="0" lvl="7"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8pPr>
            <a:lvl9pPr marL="4114800" marR="0" lvl="8" indent="-317500" algn="ctr" rtl="0">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9pPr>
          </a:lstStyle>
          <a:p>
            <a:r>
              <a:rPr lang="en-GB" sz="2400" dirty="0" err="1"/>
              <a:t>Khối</a:t>
            </a:r>
            <a:r>
              <a:rPr lang="en-GB" sz="2400" dirty="0"/>
              <a:t> </a:t>
            </a:r>
            <a:r>
              <a:rPr lang="en-GB" sz="2400" dirty="0" err="1"/>
              <a:t>lượng</a:t>
            </a:r>
            <a:r>
              <a:rPr lang="en-GB" sz="2400" dirty="0"/>
              <a:t>.</a:t>
            </a:r>
          </a:p>
        </p:txBody>
      </p:sp>
      <p:sp>
        <p:nvSpPr>
          <p:cNvPr id="10" name="Google Shape;2310;p46">
            <a:extLst>
              <a:ext uri="{FF2B5EF4-FFF2-40B4-BE49-F238E27FC236}">
                <a16:creationId xmlns:a16="http://schemas.microsoft.com/office/drawing/2014/main" xmlns="" id="{9BFA4F4C-B5E6-C65A-8342-086EFEF95109}"/>
              </a:ext>
            </a:extLst>
          </p:cNvPr>
          <p:cNvSpPr txBox="1">
            <a:spLocks/>
          </p:cNvSpPr>
          <p:nvPr/>
        </p:nvSpPr>
        <p:spPr>
          <a:xfrm>
            <a:off x="2710603" y="3118257"/>
            <a:ext cx="4755727"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a:t> </a:t>
            </a:r>
            <a:r>
              <a:rPr lang="en-GB" dirty="0" err="1"/>
              <a:t>Độ</a:t>
            </a:r>
            <a:r>
              <a:rPr lang="en-GB" dirty="0"/>
              <a:t> </a:t>
            </a:r>
            <a:r>
              <a:rPr lang="en-GB" dirty="0" err="1"/>
              <a:t>cao</a:t>
            </a:r>
            <a:r>
              <a:rPr lang="en-GB" dirty="0"/>
              <a:t> </a:t>
            </a:r>
            <a:r>
              <a:rPr lang="en-GB" dirty="0" err="1"/>
              <a:t>nhất</a:t>
            </a:r>
            <a:r>
              <a:rPr lang="en-GB" dirty="0"/>
              <a:t> </a:t>
            </a:r>
            <a:r>
              <a:rPr lang="en-GB" dirty="0" err="1"/>
              <a:t>định</a:t>
            </a:r>
            <a:r>
              <a:rPr lang="en-GB" dirty="0"/>
              <a:t> so </a:t>
            </a:r>
            <a:r>
              <a:rPr lang="en-GB" dirty="0" err="1"/>
              <a:t>với</a:t>
            </a:r>
            <a:r>
              <a:rPr lang="en-GB" dirty="0"/>
              <a:t> </a:t>
            </a:r>
            <a:r>
              <a:rPr lang="en-GB" dirty="0" err="1"/>
              <a:t>mặt</a:t>
            </a:r>
            <a:r>
              <a:rPr lang="en-GB" dirty="0"/>
              <a:t> </a:t>
            </a:r>
            <a:r>
              <a:rPr lang="en-GB" dirty="0" err="1"/>
              <a:t>đất</a:t>
            </a:r>
            <a:endParaRPr lang="en-GB" dirty="0"/>
          </a:p>
        </p:txBody>
      </p:sp>
      <p:sp>
        <p:nvSpPr>
          <p:cNvPr id="11" name="Google Shape;2311;p46">
            <a:extLst>
              <a:ext uri="{FF2B5EF4-FFF2-40B4-BE49-F238E27FC236}">
                <a16:creationId xmlns:a16="http://schemas.microsoft.com/office/drawing/2014/main" xmlns="" id="{F718C91E-64E5-BDBE-9FEE-4B30D3D4A005}"/>
              </a:ext>
            </a:extLst>
          </p:cNvPr>
          <p:cNvSpPr txBox="1">
            <a:spLocks/>
          </p:cNvSpPr>
          <p:nvPr/>
        </p:nvSpPr>
        <p:spPr>
          <a:xfrm>
            <a:off x="2710603" y="4037105"/>
            <a:ext cx="4755727"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a:t>Độ biến dạng của vật đàn hồi.</a:t>
            </a:r>
            <a:endParaRPr lang="en-GB" dirty="0"/>
          </a:p>
        </p:txBody>
      </p:sp>
      <p:sp>
        <p:nvSpPr>
          <p:cNvPr id="12" name="Google Shape;2312;p46">
            <a:extLst>
              <a:ext uri="{FF2B5EF4-FFF2-40B4-BE49-F238E27FC236}">
                <a16:creationId xmlns:a16="http://schemas.microsoft.com/office/drawing/2014/main" xmlns="" id="{E8E7C28E-79AC-CF8A-01DE-4B441D8BC711}"/>
              </a:ext>
            </a:extLst>
          </p:cNvPr>
          <p:cNvSpPr txBox="1">
            <a:spLocks/>
          </p:cNvSpPr>
          <p:nvPr/>
        </p:nvSpPr>
        <p:spPr>
          <a:xfrm>
            <a:off x="2710603" y="4955953"/>
            <a:ext cx="4336800"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err="1"/>
              <a:t>Vận</a:t>
            </a:r>
            <a:r>
              <a:rPr lang="en-GB" dirty="0"/>
              <a:t> </a:t>
            </a:r>
            <a:r>
              <a:rPr lang="en-GB" dirty="0" err="1"/>
              <a:t>tốc</a:t>
            </a:r>
            <a:r>
              <a:rPr lang="en-GB" dirty="0"/>
              <a:t> </a:t>
            </a:r>
            <a:r>
              <a:rPr lang="en-GB" dirty="0" err="1"/>
              <a:t>của</a:t>
            </a:r>
            <a:r>
              <a:rPr lang="en-GB" dirty="0"/>
              <a:t> </a:t>
            </a:r>
            <a:r>
              <a:rPr lang="en-GB" dirty="0" err="1"/>
              <a:t>vật</a:t>
            </a:r>
            <a:r>
              <a:rPr lang="en-GB" dirty="0"/>
              <a:t>.</a:t>
            </a:r>
          </a:p>
        </p:txBody>
      </p:sp>
      <p:sp>
        <p:nvSpPr>
          <p:cNvPr id="13" name="Google Shape;2335;p46">
            <a:extLst>
              <a:ext uri="{FF2B5EF4-FFF2-40B4-BE49-F238E27FC236}">
                <a16:creationId xmlns:a16="http://schemas.microsoft.com/office/drawing/2014/main" xmlns="" id="{231F7F5E-DE42-F9C1-7F48-3984962303E7}"/>
              </a:ext>
            </a:extLst>
          </p:cNvPr>
          <p:cNvSpPr/>
          <p:nvPr/>
        </p:nvSpPr>
        <p:spPr>
          <a:xfrm>
            <a:off x="2068239" y="2204942"/>
            <a:ext cx="490582" cy="490467"/>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Fira Sans Black" panose="020B0A03050000020004" pitchFamily="34" charset="0"/>
                <a:cs typeface="Arial" panose="020B0604020202020204"/>
                <a:sym typeface="Arial" panose="020B0604020202020204"/>
              </a:rPr>
              <a:t>A </a:t>
            </a:r>
          </a:p>
        </p:txBody>
      </p:sp>
      <p:sp>
        <p:nvSpPr>
          <p:cNvPr id="14" name="Google Shape;2337;p46">
            <a:extLst>
              <a:ext uri="{FF2B5EF4-FFF2-40B4-BE49-F238E27FC236}">
                <a16:creationId xmlns:a16="http://schemas.microsoft.com/office/drawing/2014/main" xmlns="" id="{DC0603B4-A65C-C455-453C-43DD149B64E6}"/>
              </a:ext>
            </a:extLst>
          </p:cNvPr>
          <p:cNvSpPr/>
          <p:nvPr/>
        </p:nvSpPr>
        <p:spPr>
          <a:xfrm>
            <a:off x="2068239" y="3115940"/>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B</a:t>
            </a:r>
          </a:p>
        </p:txBody>
      </p:sp>
      <p:sp>
        <p:nvSpPr>
          <p:cNvPr id="15" name="Google Shape;2338;p46">
            <a:extLst>
              <a:ext uri="{FF2B5EF4-FFF2-40B4-BE49-F238E27FC236}">
                <a16:creationId xmlns:a16="http://schemas.microsoft.com/office/drawing/2014/main" xmlns="" id="{AF3DEEB0-38EC-AD96-8FFD-4A9F24A32790}"/>
              </a:ext>
            </a:extLst>
          </p:cNvPr>
          <p:cNvSpPr/>
          <p:nvPr/>
        </p:nvSpPr>
        <p:spPr>
          <a:xfrm>
            <a:off x="2068239" y="4028385"/>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C</a:t>
            </a:r>
          </a:p>
        </p:txBody>
      </p:sp>
      <p:sp>
        <p:nvSpPr>
          <p:cNvPr id="16" name="Google Shape;2339;p46">
            <a:extLst>
              <a:ext uri="{FF2B5EF4-FFF2-40B4-BE49-F238E27FC236}">
                <a16:creationId xmlns:a16="http://schemas.microsoft.com/office/drawing/2014/main" xmlns="" id="{88A0E023-50FD-92BC-C86F-5628AAB50ADF}"/>
              </a:ext>
            </a:extLst>
          </p:cNvPr>
          <p:cNvSpPr/>
          <p:nvPr/>
        </p:nvSpPr>
        <p:spPr>
          <a:xfrm>
            <a:off x="2068239" y="4940829"/>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D</a:t>
            </a:r>
          </a:p>
        </p:txBody>
      </p:sp>
      <p:sp>
        <p:nvSpPr>
          <p:cNvPr id="17" name="Rectangle: Rounded Corners 16">
            <a:extLst>
              <a:ext uri="{FF2B5EF4-FFF2-40B4-BE49-F238E27FC236}">
                <a16:creationId xmlns:a16="http://schemas.microsoft.com/office/drawing/2014/main" xmlns="" id="{CBBEBB21-F3E9-DBCE-63B7-C61BEFF35F6E}"/>
              </a:ext>
            </a:extLst>
          </p:cNvPr>
          <p:cNvSpPr/>
          <p:nvPr/>
        </p:nvSpPr>
        <p:spPr>
          <a:xfrm>
            <a:off x="1886673" y="3001348"/>
            <a:ext cx="5822066" cy="767327"/>
          </a:xfrm>
          <a:prstGeom prst="roundRect">
            <a:avLst/>
          </a:prstGeom>
          <a:noFill/>
          <a:ln w="38100">
            <a:solidFill>
              <a:srgbClr val="D35C2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616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additive="base">
                                        <p:cTn id="24"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additive="base">
                                        <p:cTn id="35"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 calcmode="lin" valueType="num">
                                      <p:cBhvr additive="base">
                                        <p:cTn id="46"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P spid="11" grpId="0" build="p"/>
      <p:bldP spid="12" grpId="0" build="p"/>
      <p:bldP spid="13" grpId="0" bldLvl="0" animBg="1"/>
      <p:bldP spid="14" grpId="0" bldLvl="0" animBg="1"/>
      <p:bldP spid="15" grpId="0" bldLvl="0" animBg="1"/>
      <p:bldP spid="16" grpId="0" bldLvl="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2F1023-5267-1583-D8BB-A234C12388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808" b="7808"/>
          <a:stretch/>
        </p:blipFill>
        <p:spPr>
          <a:xfrm>
            <a:off x="0" y="0"/>
            <a:ext cx="12192000" cy="6858000"/>
          </a:xfrm>
          <a:prstGeom prst="rect">
            <a:avLst/>
          </a:prstGeom>
        </p:spPr>
      </p:pic>
      <p:sp>
        <p:nvSpPr>
          <p:cNvPr id="2" name="Rectangle 1">
            <a:extLst>
              <a:ext uri="{FF2B5EF4-FFF2-40B4-BE49-F238E27FC236}">
                <a16:creationId xmlns:a16="http://schemas.microsoft.com/office/drawing/2014/main" xmlns="" id="{D474E745-BAD1-30B8-6398-8BCCAEE6702F}"/>
              </a:ext>
            </a:extLst>
          </p:cNvPr>
          <p:cNvSpPr/>
          <p:nvPr/>
        </p:nvSpPr>
        <p:spPr>
          <a:xfrm>
            <a:off x="335902" y="382820"/>
            <a:ext cx="11504645" cy="6092360"/>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304;p46">
            <a:extLst>
              <a:ext uri="{FF2B5EF4-FFF2-40B4-BE49-F238E27FC236}">
                <a16:creationId xmlns:a16="http://schemas.microsoft.com/office/drawing/2014/main" xmlns="" id="{6D1523B1-BDBA-22A4-C6AB-AEF61F12EFB9}"/>
              </a:ext>
            </a:extLst>
          </p:cNvPr>
          <p:cNvSpPr txBox="1">
            <a:spLocks/>
          </p:cNvSpPr>
          <p:nvPr/>
        </p:nvSpPr>
        <p:spPr>
          <a:xfrm>
            <a:off x="669495" y="1203996"/>
            <a:ext cx="10982035"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800" b="0" i="0" u="none" strike="noStrike" cap="none" spc="-150" normalizeH="0" baseline="0">
                <a:ln>
                  <a:noFill/>
                </a:ln>
                <a:effectLst/>
                <a:uLnTx/>
                <a:uFillTx/>
                <a:latin typeface="Fira Sans Black" panose="020B0A03050000020004" pitchFamily="34" charset="0"/>
              </a:defRPr>
            </a:lvl1pPr>
            <a:lvl2pPr marL="914400" marR="0" lvl="1"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2pPr>
            <a:lvl3pPr marL="1371600" marR="0" lvl="2"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3pPr>
            <a:lvl4pPr marL="1828800" marR="0" lvl="3"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4pPr>
            <a:lvl5pPr marL="2286000" marR="0" lvl="4"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5pPr>
            <a:lvl6pPr marL="2743200" marR="0" lvl="5"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6pPr>
            <a:lvl7pPr marL="3200400" marR="0" lvl="6"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7pPr>
            <a:lvl8pPr marL="3657600" marR="0" lvl="7"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8pPr>
            <a:lvl9pPr marL="4114800" marR="0" lvl="8" indent="-317500" algn="ctr" rtl="0">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9pPr>
          </a:lstStyle>
          <a:p>
            <a:r>
              <a:rPr lang="en-US" altLang="en-GB" dirty="0" err="1"/>
              <a:t>Câu</a:t>
            </a:r>
            <a:r>
              <a:rPr lang="en-US" altLang="en-GB" dirty="0"/>
              <a:t> 2:  </a:t>
            </a:r>
            <a:r>
              <a:rPr lang="en-US" dirty="0"/>
              <a:t>Trong </a:t>
            </a:r>
            <a:r>
              <a:rPr lang="en-US" dirty="0" err="1"/>
              <a:t>các</a:t>
            </a:r>
            <a:r>
              <a:rPr lang="en-US" dirty="0"/>
              <a:t> </a:t>
            </a:r>
            <a:r>
              <a:rPr lang="en-US" dirty="0" err="1"/>
              <a:t>vật</a:t>
            </a:r>
            <a:r>
              <a:rPr lang="en-US" dirty="0"/>
              <a:t> </a:t>
            </a:r>
            <a:r>
              <a:rPr lang="en-US" dirty="0" err="1"/>
              <a:t>sau</a:t>
            </a:r>
            <a:r>
              <a:rPr lang="en-US" dirty="0"/>
              <a:t>, </a:t>
            </a:r>
            <a:r>
              <a:rPr lang="en-US" dirty="0" err="1"/>
              <a:t>vật</a:t>
            </a:r>
            <a:r>
              <a:rPr lang="en-US" dirty="0"/>
              <a:t> </a:t>
            </a:r>
            <a:r>
              <a:rPr lang="en-US" dirty="0" err="1"/>
              <a:t>nào</a:t>
            </a:r>
            <a:r>
              <a:rPr lang="en-US" dirty="0"/>
              <a:t> </a:t>
            </a:r>
            <a:r>
              <a:rPr lang="en-US" dirty="0" err="1"/>
              <a:t>không</a:t>
            </a:r>
            <a:r>
              <a:rPr lang="en-US" dirty="0"/>
              <a:t> </a:t>
            </a:r>
            <a:r>
              <a:rPr lang="en-US" dirty="0" err="1"/>
              <a:t>có</a:t>
            </a:r>
            <a:r>
              <a:rPr lang="en-US" dirty="0"/>
              <a:t> </a:t>
            </a:r>
            <a:r>
              <a:rPr lang="en-US" dirty="0" err="1"/>
              <a:t>thế</a:t>
            </a:r>
            <a:r>
              <a:rPr lang="en-US" dirty="0"/>
              <a:t> </a:t>
            </a:r>
            <a:r>
              <a:rPr lang="en-US" dirty="0" err="1"/>
              <a:t>năng</a:t>
            </a:r>
            <a:r>
              <a:rPr lang="en-US" dirty="0"/>
              <a:t> (so </a:t>
            </a:r>
            <a:r>
              <a:rPr lang="en-US" dirty="0" err="1"/>
              <a:t>với</a:t>
            </a:r>
            <a:r>
              <a:rPr lang="en-US" dirty="0"/>
              <a:t> </a:t>
            </a:r>
            <a:r>
              <a:rPr lang="en-US" dirty="0" err="1"/>
              <a:t>mặt</a:t>
            </a:r>
            <a:r>
              <a:rPr lang="en-US" dirty="0"/>
              <a:t> </a:t>
            </a:r>
            <a:r>
              <a:rPr lang="en-US" dirty="0" err="1"/>
              <a:t>đất</a:t>
            </a:r>
            <a:r>
              <a:rPr lang="en-US" dirty="0"/>
              <a:t>)?</a:t>
            </a:r>
            <a:endParaRPr lang="en-GB" dirty="0"/>
          </a:p>
        </p:txBody>
      </p:sp>
      <p:sp>
        <p:nvSpPr>
          <p:cNvPr id="9" name="Google Shape;2308;p46">
            <a:extLst>
              <a:ext uri="{FF2B5EF4-FFF2-40B4-BE49-F238E27FC236}">
                <a16:creationId xmlns:a16="http://schemas.microsoft.com/office/drawing/2014/main" xmlns="" id="{48069B5E-C9D0-450D-BE04-CF96DD760525}"/>
              </a:ext>
            </a:extLst>
          </p:cNvPr>
          <p:cNvSpPr txBox="1">
            <a:spLocks/>
          </p:cNvSpPr>
          <p:nvPr/>
        </p:nvSpPr>
        <p:spPr>
          <a:xfrm>
            <a:off x="2710603" y="2199409"/>
            <a:ext cx="4755727" cy="83099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err="1"/>
              <a:t>Chiếc</a:t>
            </a:r>
            <a:r>
              <a:rPr lang="en-GB" dirty="0"/>
              <a:t> </a:t>
            </a:r>
            <a:r>
              <a:rPr lang="en-GB" dirty="0" err="1"/>
              <a:t>bàn</a:t>
            </a:r>
            <a:r>
              <a:rPr lang="en-GB" dirty="0"/>
              <a:t> </a:t>
            </a:r>
            <a:r>
              <a:rPr lang="en-GB" dirty="0" err="1"/>
              <a:t>đứng</a:t>
            </a:r>
            <a:r>
              <a:rPr lang="en-GB" dirty="0"/>
              <a:t> </a:t>
            </a:r>
            <a:r>
              <a:rPr lang="en-GB" dirty="0" err="1"/>
              <a:t>yên</a:t>
            </a:r>
            <a:r>
              <a:rPr lang="en-GB" dirty="0"/>
              <a:t> </a:t>
            </a:r>
            <a:r>
              <a:rPr lang="en-GB" dirty="0" err="1"/>
              <a:t>trên</a:t>
            </a:r>
            <a:r>
              <a:rPr lang="en-GB" dirty="0"/>
              <a:t> </a:t>
            </a:r>
            <a:r>
              <a:rPr lang="en-GB" dirty="0" err="1"/>
              <a:t>sàn</a:t>
            </a:r>
            <a:r>
              <a:rPr lang="en-GB" dirty="0"/>
              <a:t> </a:t>
            </a:r>
            <a:r>
              <a:rPr lang="en-GB" dirty="0" err="1"/>
              <a:t>nhà</a:t>
            </a:r>
            <a:r>
              <a:rPr lang="en-GB" dirty="0"/>
              <a:t>.</a:t>
            </a:r>
          </a:p>
        </p:txBody>
      </p:sp>
      <p:sp>
        <p:nvSpPr>
          <p:cNvPr id="10" name="Google Shape;2310;p46">
            <a:extLst>
              <a:ext uri="{FF2B5EF4-FFF2-40B4-BE49-F238E27FC236}">
                <a16:creationId xmlns:a16="http://schemas.microsoft.com/office/drawing/2014/main" xmlns="" id="{9BFA4F4C-B5E6-C65A-8342-086EFEF95109}"/>
              </a:ext>
            </a:extLst>
          </p:cNvPr>
          <p:cNvSpPr txBox="1">
            <a:spLocks/>
          </p:cNvSpPr>
          <p:nvPr/>
        </p:nvSpPr>
        <p:spPr>
          <a:xfrm>
            <a:off x="2710603" y="3118257"/>
            <a:ext cx="4755727"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err="1"/>
              <a:t>Chiếc</a:t>
            </a:r>
            <a:r>
              <a:rPr lang="en-GB" dirty="0"/>
              <a:t> </a:t>
            </a:r>
            <a:r>
              <a:rPr lang="en-GB" dirty="0" err="1"/>
              <a:t>lá</a:t>
            </a:r>
            <a:r>
              <a:rPr lang="en-GB" dirty="0"/>
              <a:t> </a:t>
            </a:r>
            <a:r>
              <a:rPr lang="en-GB" dirty="0" err="1"/>
              <a:t>đang</a:t>
            </a:r>
            <a:r>
              <a:rPr lang="en-GB" dirty="0"/>
              <a:t> </a:t>
            </a:r>
            <a:r>
              <a:rPr lang="en-GB" dirty="0" err="1"/>
              <a:t>rơi</a:t>
            </a:r>
            <a:r>
              <a:rPr lang="en-GB" dirty="0"/>
              <a:t>.</a:t>
            </a:r>
          </a:p>
        </p:txBody>
      </p:sp>
      <p:sp>
        <p:nvSpPr>
          <p:cNvPr id="11" name="Google Shape;2311;p46">
            <a:extLst>
              <a:ext uri="{FF2B5EF4-FFF2-40B4-BE49-F238E27FC236}">
                <a16:creationId xmlns:a16="http://schemas.microsoft.com/office/drawing/2014/main" xmlns="" id="{F718C91E-64E5-BDBE-9FEE-4B30D3D4A005}"/>
              </a:ext>
            </a:extLst>
          </p:cNvPr>
          <p:cNvSpPr txBox="1">
            <a:spLocks/>
          </p:cNvSpPr>
          <p:nvPr/>
        </p:nvSpPr>
        <p:spPr>
          <a:xfrm>
            <a:off x="2710603" y="4037105"/>
            <a:ext cx="6018618"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err="1"/>
              <a:t>Một</a:t>
            </a:r>
            <a:r>
              <a:rPr lang="en-GB" dirty="0"/>
              <a:t> </a:t>
            </a:r>
            <a:r>
              <a:rPr lang="en-GB" dirty="0" err="1"/>
              <a:t>người</a:t>
            </a:r>
            <a:r>
              <a:rPr lang="en-GB" dirty="0"/>
              <a:t> </a:t>
            </a:r>
            <a:r>
              <a:rPr lang="en-GB" dirty="0" err="1"/>
              <a:t>đứng</a:t>
            </a:r>
            <a:r>
              <a:rPr lang="en-GB" dirty="0"/>
              <a:t> </a:t>
            </a:r>
            <a:r>
              <a:rPr lang="en-GB" dirty="0" err="1"/>
              <a:t>trên</a:t>
            </a:r>
            <a:r>
              <a:rPr lang="en-GB" dirty="0"/>
              <a:t> </a:t>
            </a:r>
            <a:r>
              <a:rPr lang="en-GB" dirty="0" err="1"/>
              <a:t>tầng</a:t>
            </a:r>
            <a:r>
              <a:rPr lang="en-GB" dirty="0"/>
              <a:t> </a:t>
            </a:r>
            <a:r>
              <a:rPr lang="en-GB" dirty="0" err="1"/>
              <a:t>ba</a:t>
            </a:r>
            <a:r>
              <a:rPr lang="en-GB" dirty="0"/>
              <a:t> </a:t>
            </a:r>
            <a:r>
              <a:rPr lang="en-GB" dirty="0" err="1"/>
              <a:t>của</a:t>
            </a:r>
            <a:r>
              <a:rPr lang="en-GB" dirty="0"/>
              <a:t> </a:t>
            </a:r>
            <a:r>
              <a:rPr lang="en-GB" dirty="0" err="1"/>
              <a:t>tòa</a:t>
            </a:r>
            <a:r>
              <a:rPr lang="en-GB" dirty="0"/>
              <a:t> </a:t>
            </a:r>
            <a:r>
              <a:rPr lang="en-GB" dirty="0" err="1"/>
              <a:t>nhà</a:t>
            </a:r>
            <a:endParaRPr lang="en-GB" dirty="0"/>
          </a:p>
        </p:txBody>
      </p:sp>
      <p:sp>
        <p:nvSpPr>
          <p:cNvPr id="12" name="Google Shape;2312;p46">
            <a:extLst>
              <a:ext uri="{FF2B5EF4-FFF2-40B4-BE49-F238E27FC236}">
                <a16:creationId xmlns:a16="http://schemas.microsoft.com/office/drawing/2014/main" xmlns="" id="{E8E7C28E-79AC-CF8A-01DE-4B441D8BC711}"/>
              </a:ext>
            </a:extLst>
          </p:cNvPr>
          <p:cNvSpPr txBox="1">
            <a:spLocks/>
          </p:cNvSpPr>
          <p:nvPr/>
        </p:nvSpPr>
        <p:spPr>
          <a:xfrm>
            <a:off x="2710603" y="4955953"/>
            <a:ext cx="4336800"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a:t>Quả bóng đang</a:t>
            </a:r>
            <a:r>
              <a:rPr lang="en-GB" dirty="0"/>
              <a:t> </a:t>
            </a:r>
            <a:r>
              <a:rPr lang="en-GB"/>
              <a:t>bay trên cao.</a:t>
            </a:r>
            <a:endParaRPr lang="en-GB" dirty="0"/>
          </a:p>
        </p:txBody>
      </p:sp>
      <p:sp>
        <p:nvSpPr>
          <p:cNvPr id="13" name="Google Shape;2335;p46">
            <a:extLst>
              <a:ext uri="{FF2B5EF4-FFF2-40B4-BE49-F238E27FC236}">
                <a16:creationId xmlns:a16="http://schemas.microsoft.com/office/drawing/2014/main" xmlns="" id="{231F7F5E-DE42-F9C1-7F48-3984962303E7}"/>
              </a:ext>
            </a:extLst>
          </p:cNvPr>
          <p:cNvSpPr/>
          <p:nvPr/>
        </p:nvSpPr>
        <p:spPr>
          <a:xfrm>
            <a:off x="2068239" y="2204942"/>
            <a:ext cx="490582" cy="490467"/>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Fira Sans Black" panose="020B0A03050000020004" pitchFamily="34" charset="0"/>
                <a:cs typeface="Arial" panose="020B0604020202020204"/>
                <a:sym typeface="Arial" panose="020B0604020202020204"/>
              </a:rPr>
              <a:t>A </a:t>
            </a:r>
          </a:p>
        </p:txBody>
      </p:sp>
      <p:sp>
        <p:nvSpPr>
          <p:cNvPr id="14" name="Google Shape;2337;p46">
            <a:extLst>
              <a:ext uri="{FF2B5EF4-FFF2-40B4-BE49-F238E27FC236}">
                <a16:creationId xmlns:a16="http://schemas.microsoft.com/office/drawing/2014/main" xmlns="" id="{DC0603B4-A65C-C455-453C-43DD149B64E6}"/>
              </a:ext>
            </a:extLst>
          </p:cNvPr>
          <p:cNvSpPr/>
          <p:nvPr/>
        </p:nvSpPr>
        <p:spPr>
          <a:xfrm>
            <a:off x="2068239" y="3115940"/>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B</a:t>
            </a:r>
          </a:p>
        </p:txBody>
      </p:sp>
      <p:sp>
        <p:nvSpPr>
          <p:cNvPr id="15" name="Google Shape;2338;p46">
            <a:extLst>
              <a:ext uri="{FF2B5EF4-FFF2-40B4-BE49-F238E27FC236}">
                <a16:creationId xmlns:a16="http://schemas.microsoft.com/office/drawing/2014/main" xmlns="" id="{AF3DEEB0-38EC-AD96-8FFD-4A9F24A32790}"/>
              </a:ext>
            </a:extLst>
          </p:cNvPr>
          <p:cNvSpPr/>
          <p:nvPr/>
        </p:nvSpPr>
        <p:spPr>
          <a:xfrm>
            <a:off x="2068239" y="4028385"/>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C</a:t>
            </a:r>
          </a:p>
        </p:txBody>
      </p:sp>
      <p:sp>
        <p:nvSpPr>
          <p:cNvPr id="16" name="Google Shape;2339;p46">
            <a:extLst>
              <a:ext uri="{FF2B5EF4-FFF2-40B4-BE49-F238E27FC236}">
                <a16:creationId xmlns:a16="http://schemas.microsoft.com/office/drawing/2014/main" xmlns="" id="{88A0E023-50FD-92BC-C86F-5628AAB50ADF}"/>
              </a:ext>
            </a:extLst>
          </p:cNvPr>
          <p:cNvSpPr/>
          <p:nvPr/>
        </p:nvSpPr>
        <p:spPr>
          <a:xfrm>
            <a:off x="2068239" y="4940829"/>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D</a:t>
            </a:r>
          </a:p>
        </p:txBody>
      </p:sp>
      <p:sp>
        <p:nvSpPr>
          <p:cNvPr id="3" name="Rectangle: Rounded Corners 2">
            <a:extLst>
              <a:ext uri="{FF2B5EF4-FFF2-40B4-BE49-F238E27FC236}">
                <a16:creationId xmlns:a16="http://schemas.microsoft.com/office/drawing/2014/main" xmlns="" id="{EEA3D3FB-12E4-915C-C408-AB08D362CB9E}"/>
              </a:ext>
            </a:extLst>
          </p:cNvPr>
          <p:cNvSpPr/>
          <p:nvPr/>
        </p:nvSpPr>
        <p:spPr>
          <a:xfrm>
            <a:off x="1967970" y="2037914"/>
            <a:ext cx="5822066" cy="767327"/>
          </a:xfrm>
          <a:prstGeom prst="roundRect">
            <a:avLst/>
          </a:prstGeom>
          <a:noFill/>
          <a:ln w="38100">
            <a:solidFill>
              <a:srgbClr val="D35C2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723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additive="base">
                                        <p:cTn id="24"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additive="base">
                                        <p:cTn id="35"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 calcmode="lin" valueType="num">
                                      <p:cBhvr additive="base">
                                        <p:cTn id="46"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P spid="11" grpId="0" build="p"/>
      <p:bldP spid="12" grpId="0" build="p"/>
      <p:bldP spid="13" grpId="0" bldLvl="0" animBg="1"/>
      <p:bldP spid="14" grpId="0" bldLvl="0" animBg="1"/>
      <p:bldP spid="15" grpId="0" bldLvl="0" animBg="1"/>
      <p:bldP spid="16" grpId="0" bldLvl="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2F1023-5267-1583-D8BB-A234C12388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808" b="7808"/>
          <a:stretch/>
        </p:blipFill>
        <p:spPr>
          <a:xfrm>
            <a:off x="0" y="0"/>
            <a:ext cx="12192000" cy="6858000"/>
          </a:xfrm>
          <a:prstGeom prst="rect">
            <a:avLst/>
          </a:prstGeom>
        </p:spPr>
      </p:pic>
      <p:sp>
        <p:nvSpPr>
          <p:cNvPr id="2" name="Rectangle 1">
            <a:extLst>
              <a:ext uri="{FF2B5EF4-FFF2-40B4-BE49-F238E27FC236}">
                <a16:creationId xmlns:a16="http://schemas.microsoft.com/office/drawing/2014/main" xmlns="" id="{D474E745-BAD1-30B8-6398-8BCCAEE6702F}"/>
              </a:ext>
            </a:extLst>
          </p:cNvPr>
          <p:cNvSpPr/>
          <p:nvPr/>
        </p:nvSpPr>
        <p:spPr>
          <a:xfrm>
            <a:off x="335902" y="382820"/>
            <a:ext cx="11504645" cy="6092360"/>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304;p46">
            <a:extLst>
              <a:ext uri="{FF2B5EF4-FFF2-40B4-BE49-F238E27FC236}">
                <a16:creationId xmlns:a16="http://schemas.microsoft.com/office/drawing/2014/main" xmlns="" id="{6D1523B1-BDBA-22A4-C6AB-AEF61F12EFB9}"/>
              </a:ext>
            </a:extLst>
          </p:cNvPr>
          <p:cNvSpPr txBox="1">
            <a:spLocks/>
          </p:cNvSpPr>
          <p:nvPr/>
        </p:nvSpPr>
        <p:spPr>
          <a:xfrm>
            <a:off x="669495" y="1203996"/>
            <a:ext cx="10982035"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800" b="0" i="0" u="none" strike="noStrike" cap="none" spc="-150" normalizeH="0" baseline="0">
                <a:ln>
                  <a:noFill/>
                </a:ln>
                <a:effectLst/>
                <a:uLnTx/>
                <a:uFillTx/>
                <a:latin typeface="Fira Sans Black" panose="020B0A03050000020004" pitchFamily="34" charset="0"/>
              </a:defRPr>
            </a:lvl1pPr>
            <a:lvl2pPr marL="914400" marR="0" lvl="1"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2pPr>
            <a:lvl3pPr marL="1371600" marR="0" lvl="2"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3pPr>
            <a:lvl4pPr marL="1828800" marR="0" lvl="3"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4pPr>
            <a:lvl5pPr marL="2286000" marR="0" lvl="4"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5pPr>
            <a:lvl6pPr marL="2743200" marR="0" lvl="5"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6pPr>
            <a:lvl7pPr marL="3200400" marR="0" lvl="6"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7pPr>
            <a:lvl8pPr marL="3657600" marR="0" lvl="7"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8pPr>
            <a:lvl9pPr marL="4114800" marR="0" lvl="8" indent="-317500" algn="ctr" rtl="0">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9pPr>
          </a:lstStyle>
          <a:p>
            <a:r>
              <a:rPr lang="en-US" altLang="en-GB" dirty="0" err="1"/>
              <a:t>Câu</a:t>
            </a:r>
            <a:r>
              <a:rPr lang="en-US" altLang="en-GB" dirty="0"/>
              <a:t> 3:  </a:t>
            </a:r>
            <a:r>
              <a:rPr lang="en-US" dirty="0" err="1"/>
              <a:t>Động</a:t>
            </a:r>
            <a:r>
              <a:rPr lang="en-US" dirty="0"/>
              <a:t> </a:t>
            </a:r>
            <a:r>
              <a:rPr lang="en-US" dirty="0" err="1"/>
              <a:t>năng</a:t>
            </a:r>
            <a:r>
              <a:rPr lang="en-US" dirty="0"/>
              <a:t> </a:t>
            </a:r>
            <a:r>
              <a:rPr lang="en-US" dirty="0" err="1"/>
              <a:t>của</a:t>
            </a:r>
            <a:r>
              <a:rPr lang="en-US" dirty="0"/>
              <a:t> </a:t>
            </a:r>
            <a:r>
              <a:rPr lang="en-US" dirty="0" err="1"/>
              <a:t>vật</a:t>
            </a:r>
            <a:r>
              <a:rPr lang="en-US" dirty="0"/>
              <a:t> </a:t>
            </a:r>
            <a:r>
              <a:rPr lang="en-US" dirty="0" err="1"/>
              <a:t>phụ</a:t>
            </a:r>
            <a:r>
              <a:rPr lang="en-US" dirty="0"/>
              <a:t> </a:t>
            </a:r>
            <a:r>
              <a:rPr lang="en-US" dirty="0" err="1"/>
              <a:t>thuộc</a:t>
            </a:r>
            <a:r>
              <a:rPr lang="en-US" dirty="0"/>
              <a:t> </a:t>
            </a:r>
            <a:r>
              <a:rPr lang="en-US" dirty="0" err="1"/>
              <a:t>vào</a:t>
            </a:r>
            <a:r>
              <a:rPr lang="en-US" dirty="0"/>
              <a:t> </a:t>
            </a:r>
            <a:r>
              <a:rPr lang="en-US" dirty="0" err="1"/>
              <a:t>yếu</a:t>
            </a:r>
            <a:r>
              <a:rPr lang="en-US" dirty="0"/>
              <a:t> </a:t>
            </a:r>
            <a:r>
              <a:rPr lang="en-US" dirty="0" err="1"/>
              <a:t>tố</a:t>
            </a:r>
            <a:r>
              <a:rPr lang="en-US" dirty="0"/>
              <a:t> </a:t>
            </a:r>
            <a:r>
              <a:rPr lang="en-US" dirty="0" err="1"/>
              <a:t>nào</a:t>
            </a:r>
            <a:r>
              <a:rPr lang="en-US" dirty="0"/>
              <a:t>?</a:t>
            </a:r>
            <a:endParaRPr lang="en-GB" dirty="0"/>
          </a:p>
        </p:txBody>
      </p:sp>
      <p:sp>
        <p:nvSpPr>
          <p:cNvPr id="9" name="Google Shape;2308;p46">
            <a:extLst>
              <a:ext uri="{FF2B5EF4-FFF2-40B4-BE49-F238E27FC236}">
                <a16:creationId xmlns:a16="http://schemas.microsoft.com/office/drawing/2014/main" xmlns="" id="{48069B5E-C9D0-450D-BE04-CF96DD760525}"/>
              </a:ext>
            </a:extLst>
          </p:cNvPr>
          <p:cNvSpPr txBox="1">
            <a:spLocks/>
          </p:cNvSpPr>
          <p:nvPr/>
        </p:nvSpPr>
        <p:spPr>
          <a:xfrm>
            <a:off x="2710603" y="2199409"/>
            <a:ext cx="5079433"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err="1"/>
              <a:t>Khối</a:t>
            </a:r>
            <a:r>
              <a:rPr lang="en-GB" dirty="0"/>
              <a:t> </a:t>
            </a:r>
            <a:r>
              <a:rPr lang="en-GB" dirty="0" err="1"/>
              <a:t>lượng</a:t>
            </a:r>
            <a:r>
              <a:rPr lang="en-GB" dirty="0"/>
              <a:t>.</a:t>
            </a:r>
          </a:p>
        </p:txBody>
      </p:sp>
      <p:sp>
        <p:nvSpPr>
          <p:cNvPr id="10" name="Google Shape;2310;p46">
            <a:extLst>
              <a:ext uri="{FF2B5EF4-FFF2-40B4-BE49-F238E27FC236}">
                <a16:creationId xmlns:a16="http://schemas.microsoft.com/office/drawing/2014/main" xmlns="" id="{9BFA4F4C-B5E6-C65A-8342-086EFEF95109}"/>
              </a:ext>
            </a:extLst>
          </p:cNvPr>
          <p:cNvSpPr txBox="1">
            <a:spLocks/>
          </p:cNvSpPr>
          <p:nvPr/>
        </p:nvSpPr>
        <p:spPr>
          <a:xfrm>
            <a:off x="2710603" y="3118257"/>
            <a:ext cx="4755727"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a:t>Vận tốc của vật.</a:t>
            </a:r>
            <a:endParaRPr lang="en-GB" dirty="0"/>
          </a:p>
        </p:txBody>
      </p:sp>
      <p:sp>
        <p:nvSpPr>
          <p:cNvPr id="11" name="Google Shape;2311;p46">
            <a:extLst>
              <a:ext uri="{FF2B5EF4-FFF2-40B4-BE49-F238E27FC236}">
                <a16:creationId xmlns:a16="http://schemas.microsoft.com/office/drawing/2014/main" xmlns="" id="{F718C91E-64E5-BDBE-9FEE-4B30D3D4A005}"/>
              </a:ext>
            </a:extLst>
          </p:cNvPr>
          <p:cNvSpPr txBox="1">
            <a:spLocks/>
          </p:cNvSpPr>
          <p:nvPr/>
        </p:nvSpPr>
        <p:spPr>
          <a:xfrm>
            <a:off x="2710603" y="4037105"/>
            <a:ext cx="6018618"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err="1"/>
              <a:t>Khối</a:t>
            </a:r>
            <a:r>
              <a:rPr lang="en-GB" dirty="0"/>
              <a:t> </a:t>
            </a:r>
            <a:r>
              <a:rPr lang="en-GB" dirty="0" err="1"/>
              <a:t>lượng</a:t>
            </a:r>
            <a:r>
              <a:rPr lang="en-GB" dirty="0"/>
              <a:t> </a:t>
            </a:r>
            <a:r>
              <a:rPr lang="en-GB" dirty="0" err="1"/>
              <a:t>và</a:t>
            </a:r>
            <a:r>
              <a:rPr lang="en-GB" dirty="0"/>
              <a:t> </a:t>
            </a:r>
            <a:r>
              <a:rPr lang="en-GB" dirty="0" err="1"/>
              <a:t>chất</a:t>
            </a:r>
            <a:r>
              <a:rPr lang="en-GB" dirty="0"/>
              <a:t> </a:t>
            </a:r>
            <a:r>
              <a:rPr lang="en-GB" dirty="0" err="1"/>
              <a:t>làm</a:t>
            </a:r>
            <a:r>
              <a:rPr lang="en-GB" dirty="0"/>
              <a:t> </a:t>
            </a:r>
            <a:r>
              <a:rPr lang="en-GB" dirty="0" err="1"/>
              <a:t>vật</a:t>
            </a:r>
            <a:r>
              <a:rPr lang="en-GB" dirty="0"/>
              <a:t>.</a:t>
            </a:r>
          </a:p>
        </p:txBody>
      </p:sp>
      <p:sp>
        <p:nvSpPr>
          <p:cNvPr id="12" name="Google Shape;2312;p46">
            <a:extLst>
              <a:ext uri="{FF2B5EF4-FFF2-40B4-BE49-F238E27FC236}">
                <a16:creationId xmlns:a16="http://schemas.microsoft.com/office/drawing/2014/main" xmlns="" id="{E8E7C28E-79AC-CF8A-01DE-4B441D8BC711}"/>
              </a:ext>
            </a:extLst>
          </p:cNvPr>
          <p:cNvSpPr txBox="1">
            <a:spLocks/>
          </p:cNvSpPr>
          <p:nvPr/>
        </p:nvSpPr>
        <p:spPr>
          <a:xfrm>
            <a:off x="2710603" y="4955953"/>
            <a:ext cx="4336800"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GB" dirty="0" err="1"/>
              <a:t>Khối</a:t>
            </a:r>
            <a:r>
              <a:rPr lang="en-GB" dirty="0"/>
              <a:t> </a:t>
            </a:r>
            <a:r>
              <a:rPr lang="en-GB" dirty="0" err="1"/>
              <a:t>lượng</a:t>
            </a:r>
            <a:r>
              <a:rPr lang="en-GB" dirty="0"/>
              <a:t> </a:t>
            </a:r>
            <a:r>
              <a:rPr lang="en-GB" dirty="0" err="1"/>
              <a:t>và</a:t>
            </a:r>
            <a:r>
              <a:rPr lang="en-GB" dirty="0"/>
              <a:t> </a:t>
            </a:r>
            <a:r>
              <a:rPr lang="en-GB" dirty="0" err="1"/>
              <a:t>vận</a:t>
            </a:r>
            <a:r>
              <a:rPr lang="en-GB" dirty="0"/>
              <a:t> </a:t>
            </a:r>
            <a:r>
              <a:rPr lang="en-GB" dirty="0" err="1"/>
              <a:t>tốc</a:t>
            </a:r>
            <a:r>
              <a:rPr lang="en-GB" dirty="0"/>
              <a:t> </a:t>
            </a:r>
            <a:r>
              <a:rPr lang="en-GB" dirty="0" err="1"/>
              <a:t>của</a:t>
            </a:r>
            <a:r>
              <a:rPr lang="en-GB" dirty="0"/>
              <a:t> </a:t>
            </a:r>
            <a:r>
              <a:rPr lang="en-GB" dirty="0" err="1"/>
              <a:t>vật</a:t>
            </a:r>
            <a:r>
              <a:rPr lang="en-GB" dirty="0"/>
              <a:t>.</a:t>
            </a:r>
          </a:p>
        </p:txBody>
      </p:sp>
      <p:sp>
        <p:nvSpPr>
          <p:cNvPr id="13" name="Google Shape;2335;p46">
            <a:extLst>
              <a:ext uri="{FF2B5EF4-FFF2-40B4-BE49-F238E27FC236}">
                <a16:creationId xmlns:a16="http://schemas.microsoft.com/office/drawing/2014/main" xmlns="" id="{231F7F5E-DE42-F9C1-7F48-3984962303E7}"/>
              </a:ext>
            </a:extLst>
          </p:cNvPr>
          <p:cNvSpPr/>
          <p:nvPr/>
        </p:nvSpPr>
        <p:spPr>
          <a:xfrm>
            <a:off x="2068239" y="2204942"/>
            <a:ext cx="490582" cy="490467"/>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Fira Sans Black" panose="020B0A03050000020004" pitchFamily="34" charset="0"/>
                <a:cs typeface="Arial" panose="020B0604020202020204"/>
                <a:sym typeface="Arial" panose="020B0604020202020204"/>
              </a:rPr>
              <a:t>A </a:t>
            </a:r>
          </a:p>
        </p:txBody>
      </p:sp>
      <p:sp>
        <p:nvSpPr>
          <p:cNvPr id="14" name="Google Shape;2337;p46">
            <a:extLst>
              <a:ext uri="{FF2B5EF4-FFF2-40B4-BE49-F238E27FC236}">
                <a16:creationId xmlns:a16="http://schemas.microsoft.com/office/drawing/2014/main" xmlns="" id="{DC0603B4-A65C-C455-453C-43DD149B64E6}"/>
              </a:ext>
            </a:extLst>
          </p:cNvPr>
          <p:cNvSpPr/>
          <p:nvPr/>
        </p:nvSpPr>
        <p:spPr>
          <a:xfrm>
            <a:off x="2068239" y="3115940"/>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B</a:t>
            </a:r>
          </a:p>
        </p:txBody>
      </p:sp>
      <p:sp>
        <p:nvSpPr>
          <p:cNvPr id="15" name="Google Shape;2338;p46">
            <a:extLst>
              <a:ext uri="{FF2B5EF4-FFF2-40B4-BE49-F238E27FC236}">
                <a16:creationId xmlns:a16="http://schemas.microsoft.com/office/drawing/2014/main" xmlns="" id="{AF3DEEB0-38EC-AD96-8FFD-4A9F24A32790}"/>
              </a:ext>
            </a:extLst>
          </p:cNvPr>
          <p:cNvSpPr/>
          <p:nvPr/>
        </p:nvSpPr>
        <p:spPr>
          <a:xfrm>
            <a:off x="2068239" y="4028385"/>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C</a:t>
            </a:r>
          </a:p>
        </p:txBody>
      </p:sp>
      <p:sp>
        <p:nvSpPr>
          <p:cNvPr id="16" name="Google Shape;2339;p46">
            <a:extLst>
              <a:ext uri="{FF2B5EF4-FFF2-40B4-BE49-F238E27FC236}">
                <a16:creationId xmlns:a16="http://schemas.microsoft.com/office/drawing/2014/main" xmlns="" id="{88A0E023-50FD-92BC-C86F-5628AAB50ADF}"/>
              </a:ext>
            </a:extLst>
          </p:cNvPr>
          <p:cNvSpPr/>
          <p:nvPr/>
        </p:nvSpPr>
        <p:spPr>
          <a:xfrm>
            <a:off x="2068239" y="4940829"/>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D</a:t>
            </a:r>
          </a:p>
        </p:txBody>
      </p:sp>
      <p:sp>
        <p:nvSpPr>
          <p:cNvPr id="3" name="Rectangle: Rounded Corners 2">
            <a:extLst>
              <a:ext uri="{FF2B5EF4-FFF2-40B4-BE49-F238E27FC236}">
                <a16:creationId xmlns:a16="http://schemas.microsoft.com/office/drawing/2014/main" xmlns="" id="{EEA3D3FB-12E4-915C-C408-AB08D362CB9E}"/>
              </a:ext>
            </a:extLst>
          </p:cNvPr>
          <p:cNvSpPr/>
          <p:nvPr/>
        </p:nvSpPr>
        <p:spPr>
          <a:xfrm>
            <a:off x="1967970" y="4803121"/>
            <a:ext cx="5822066" cy="767327"/>
          </a:xfrm>
          <a:prstGeom prst="roundRect">
            <a:avLst/>
          </a:prstGeom>
          <a:noFill/>
          <a:ln w="38100">
            <a:solidFill>
              <a:srgbClr val="D35C2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967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additive="base">
                                        <p:cTn id="24"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additive="base">
                                        <p:cTn id="35"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 calcmode="lin" valueType="num">
                                      <p:cBhvr additive="base">
                                        <p:cTn id="46"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P spid="11" grpId="0" build="p"/>
      <p:bldP spid="12" grpId="0" build="p"/>
      <p:bldP spid="13" grpId="0" bldLvl="0" animBg="1"/>
      <p:bldP spid="14" grpId="0" bldLvl="0" animBg="1"/>
      <p:bldP spid="15" grpId="0" bldLvl="0" animBg="1"/>
      <p:bldP spid="16" grpId="0" bldLvl="0" animBg="1"/>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2F1023-5267-1583-D8BB-A234C12388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808" b="7808"/>
          <a:stretch/>
        </p:blipFill>
        <p:spPr>
          <a:xfrm>
            <a:off x="0" y="0"/>
            <a:ext cx="12192000" cy="6858000"/>
          </a:xfrm>
          <a:prstGeom prst="rect">
            <a:avLst/>
          </a:prstGeom>
        </p:spPr>
      </p:pic>
      <p:sp>
        <p:nvSpPr>
          <p:cNvPr id="2" name="Rectangle 1">
            <a:extLst>
              <a:ext uri="{FF2B5EF4-FFF2-40B4-BE49-F238E27FC236}">
                <a16:creationId xmlns:a16="http://schemas.microsoft.com/office/drawing/2014/main" xmlns="" id="{D474E745-BAD1-30B8-6398-8BCCAEE6702F}"/>
              </a:ext>
            </a:extLst>
          </p:cNvPr>
          <p:cNvSpPr/>
          <p:nvPr/>
        </p:nvSpPr>
        <p:spPr>
          <a:xfrm>
            <a:off x="335902" y="382820"/>
            <a:ext cx="11504645" cy="6092360"/>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304;p46">
            <a:extLst>
              <a:ext uri="{FF2B5EF4-FFF2-40B4-BE49-F238E27FC236}">
                <a16:creationId xmlns:a16="http://schemas.microsoft.com/office/drawing/2014/main" xmlns="" id="{6D1523B1-BDBA-22A4-C6AB-AEF61F12EFB9}"/>
              </a:ext>
            </a:extLst>
          </p:cNvPr>
          <p:cNvSpPr txBox="1">
            <a:spLocks/>
          </p:cNvSpPr>
          <p:nvPr/>
        </p:nvSpPr>
        <p:spPr>
          <a:xfrm>
            <a:off x="669495" y="1203996"/>
            <a:ext cx="10982035"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800" b="0" i="0" u="none" strike="noStrike" cap="none" spc="-150" normalizeH="0" baseline="0">
                <a:ln>
                  <a:noFill/>
                </a:ln>
                <a:effectLst/>
                <a:uLnTx/>
                <a:uFillTx/>
                <a:latin typeface="Fira Sans Black" panose="020B0A03050000020004" pitchFamily="34" charset="0"/>
              </a:defRPr>
            </a:lvl1pPr>
            <a:lvl2pPr marL="914400" marR="0" lvl="1"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2pPr>
            <a:lvl3pPr marL="1371600" marR="0" lvl="2"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3pPr>
            <a:lvl4pPr marL="1828800" marR="0" lvl="3"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4pPr>
            <a:lvl5pPr marL="2286000" marR="0" lvl="4"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5pPr>
            <a:lvl6pPr marL="2743200" marR="0" lvl="5"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6pPr>
            <a:lvl7pPr marL="3200400" marR="0" lvl="6"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7pPr>
            <a:lvl8pPr marL="3657600" marR="0" lvl="7"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8pPr>
            <a:lvl9pPr marL="4114800" marR="0" lvl="8" indent="-317500" algn="ctr" rtl="0">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9pPr>
          </a:lstStyle>
          <a:p>
            <a:r>
              <a:rPr lang="en-US" altLang="en-GB" dirty="0" err="1"/>
              <a:t>Câu</a:t>
            </a:r>
            <a:r>
              <a:rPr lang="en-US" altLang="en-GB" dirty="0"/>
              <a:t> 4:  </a:t>
            </a:r>
            <a:r>
              <a:rPr lang="en-US" dirty="0" err="1"/>
              <a:t>Chọn</a:t>
            </a:r>
            <a:r>
              <a:rPr lang="en-US" dirty="0"/>
              <a:t> </a:t>
            </a:r>
            <a:r>
              <a:rPr lang="en-US" dirty="0" err="1"/>
              <a:t>biểu</a:t>
            </a:r>
            <a:r>
              <a:rPr lang="en-US" dirty="0"/>
              <a:t> </a:t>
            </a:r>
            <a:r>
              <a:rPr lang="en-US" dirty="0" err="1"/>
              <a:t>thức</a:t>
            </a:r>
            <a:r>
              <a:rPr lang="en-US" dirty="0"/>
              <a:t> </a:t>
            </a:r>
            <a:r>
              <a:rPr lang="en-US" dirty="0" err="1"/>
              <a:t>tính</a:t>
            </a:r>
            <a:r>
              <a:rPr lang="en-US" dirty="0"/>
              <a:t> </a:t>
            </a:r>
            <a:r>
              <a:rPr lang="en-US" dirty="0" err="1"/>
              <a:t>động</a:t>
            </a:r>
            <a:r>
              <a:rPr lang="en-US" dirty="0"/>
              <a:t> </a:t>
            </a:r>
            <a:r>
              <a:rPr lang="en-US" dirty="0" err="1"/>
              <a:t>năng</a:t>
            </a:r>
            <a:r>
              <a:rPr lang="en-US" dirty="0"/>
              <a:t> </a:t>
            </a:r>
            <a:r>
              <a:rPr lang="en-US" dirty="0" err="1"/>
              <a:t>của</a:t>
            </a:r>
            <a:r>
              <a:rPr lang="en-US" dirty="0"/>
              <a:t> </a:t>
            </a:r>
            <a:r>
              <a:rPr lang="en-US" dirty="0" err="1"/>
              <a:t>vật</a:t>
            </a:r>
            <a:endParaRPr lang="en-GB" dirty="0"/>
          </a:p>
        </p:txBody>
      </p:sp>
      <mc:AlternateContent xmlns:mc="http://schemas.openxmlformats.org/markup-compatibility/2006" xmlns:a14="http://schemas.microsoft.com/office/drawing/2010/main">
        <mc:Choice Requires="a14">
          <p:sp>
            <p:nvSpPr>
              <p:cNvPr id="9" name="Google Shape;2308;p46">
                <a:extLst>
                  <a:ext uri="{FF2B5EF4-FFF2-40B4-BE49-F238E27FC236}">
                    <a16:creationId xmlns:a16="http://schemas.microsoft.com/office/drawing/2014/main" xmlns="" id="{48069B5E-C9D0-450D-BE04-CF96DD760525}"/>
                  </a:ext>
                </a:extLst>
              </p:cNvPr>
              <p:cNvSpPr txBox="1">
                <a:spLocks/>
              </p:cNvSpPr>
              <p:nvPr/>
            </p:nvSpPr>
            <p:spPr>
              <a:xfrm>
                <a:off x="2710603" y="2199409"/>
                <a:ext cx="5079433" cy="702308"/>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pPr lvl="0" defTabSz="1219170">
                  <a:defRPr/>
                </a:pPr>
                <a:r>
                  <a:rPr lang="en-US" altLang="vi-VN" kern="0" dirty="0">
                    <a:solidFill>
                      <a:prstClr val="black">
                        <a:lumMod val="85000"/>
                        <a:lumOff val="15000"/>
                      </a:prstClr>
                    </a:solidFill>
                    <a:cs typeface="Arial" panose="020B0604020202020204" pitchFamily="34" charset="0"/>
                  </a:rPr>
                  <a:t>W</a:t>
                </a:r>
                <a:r>
                  <a:rPr lang="en-US" altLang="vi-VN" kern="0" baseline="-25000" dirty="0" err="1">
                    <a:solidFill>
                      <a:prstClr val="black">
                        <a:lumMod val="85000"/>
                        <a:lumOff val="15000"/>
                      </a:prstClr>
                    </a:solidFill>
                    <a:cs typeface="Arial" panose="020B0604020202020204" pitchFamily="34" charset="0"/>
                  </a:rPr>
                  <a:t>đ</a:t>
                </a:r>
                <a:r>
                  <a:rPr lang="en-US" altLang="vi-VN" kern="0" dirty="0">
                    <a:solidFill>
                      <a:prstClr val="black">
                        <a:lumMod val="85000"/>
                        <a:lumOff val="15000"/>
                      </a:prstClr>
                    </a:solidFill>
                    <a:cs typeface="Arial" panose="020B0604020202020204" pitchFamily="34" charset="0"/>
                  </a:rPr>
                  <a:t> = </a:t>
                </a:r>
                <a14:m>
                  <m:oMath xmlns:m="http://schemas.openxmlformats.org/officeDocument/2006/math">
                    <m:f>
                      <m:fPr>
                        <m:ctrlPr>
                          <a:rPr lang="vi-VN" altLang="vi-VN" i="1">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dirty="0">
                            <a:solidFill>
                              <a:prstClr val="black">
                                <a:lumMod val="85000"/>
                                <a:lumOff val="15000"/>
                              </a:prstClr>
                            </a:solidFill>
                            <a:cs typeface="Arial" panose="020B0604020202020204" pitchFamily="34" charset="0"/>
                          </a:rPr>
                          <m:t>1</m:t>
                        </m:r>
                      </m:num>
                      <m:den>
                        <m:r>
                          <m:rPr>
                            <m:nor/>
                          </m:rPr>
                          <a:rPr lang="en-US" altLang="vi-VN" dirty="0">
                            <a:solidFill>
                              <a:prstClr val="black">
                                <a:lumMod val="85000"/>
                                <a:lumOff val="15000"/>
                              </a:prstClr>
                            </a:solidFill>
                            <a:cs typeface="Arial" panose="020B0604020202020204" pitchFamily="34" charset="0"/>
                          </a:rPr>
                          <m:t>2</m:t>
                        </m:r>
                      </m:den>
                    </m:f>
                    <m:r>
                      <a:rPr lang="en-US" altLang="vi-VN" dirty="0">
                        <a:solidFill>
                          <a:prstClr val="black">
                            <a:lumMod val="85000"/>
                            <a:lumOff val="15000"/>
                          </a:prstClr>
                        </a:solidFill>
                        <a:latin typeface="Cambria Math" panose="02040503050406030204" pitchFamily="18" charset="0"/>
                        <a:cs typeface="Arial" panose="020B0604020202020204" pitchFamily="34" charset="0"/>
                      </a:rPr>
                      <m:t> </m:t>
                    </m:r>
                  </m:oMath>
                </a14:m>
                <a:r>
                  <a:rPr lang="en-US" kern="0" dirty="0">
                    <a:solidFill>
                      <a:prstClr val="black">
                        <a:lumMod val="85000"/>
                        <a:lumOff val="15000"/>
                      </a:prstClr>
                    </a:solidFill>
                    <a:cs typeface="Arial" panose="020B0604020202020204" pitchFamily="34" charset="0"/>
                    <a:sym typeface="Arial"/>
                  </a:rPr>
                  <a:t>m</a:t>
                </a:r>
                <a:r>
                  <a:rPr lang="en-US" kern="0" baseline="30000" dirty="0">
                    <a:solidFill>
                      <a:prstClr val="black">
                        <a:lumMod val="85000"/>
                        <a:lumOff val="15000"/>
                      </a:prstClr>
                    </a:solidFill>
                    <a:cs typeface="Arial" panose="020B0604020202020204" pitchFamily="34" charset="0"/>
                    <a:sym typeface="Arial"/>
                  </a:rPr>
                  <a:t>2</a:t>
                </a:r>
                <a:r>
                  <a:rPr lang="en-US" kern="0" dirty="0">
                    <a:solidFill>
                      <a:prstClr val="black">
                        <a:lumMod val="85000"/>
                        <a:lumOff val="15000"/>
                      </a:prstClr>
                    </a:solidFill>
                    <a:cs typeface="Arial" panose="020B0604020202020204" pitchFamily="34" charset="0"/>
                    <a:sym typeface="Arial"/>
                  </a:rPr>
                  <a:t>v</a:t>
                </a:r>
                <a:endParaRPr lang="en-US" kern="0" baseline="30000" dirty="0">
                  <a:solidFill>
                    <a:prstClr val="black">
                      <a:lumMod val="85000"/>
                      <a:lumOff val="15000"/>
                    </a:prstClr>
                  </a:solidFill>
                  <a:cs typeface="Arial" panose="020B0604020202020204" pitchFamily="34" charset="0"/>
                  <a:sym typeface="Arial"/>
                </a:endParaRPr>
              </a:p>
            </p:txBody>
          </p:sp>
        </mc:Choice>
        <mc:Fallback xmlns="">
          <p:sp>
            <p:nvSpPr>
              <p:cNvPr id="9" name="Google Shape;2308;p46">
                <a:extLst>
                  <a:ext uri="{FF2B5EF4-FFF2-40B4-BE49-F238E27FC236}">
                    <a16:creationId xmlns:a16="http://schemas.microsoft.com/office/drawing/2014/main" id="{48069B5E-C9D0-450D-BE04-CF96DD760525}"/>
                  </a:ext>
                </a:extLst>
              </p:cNvPr>
              <p:cNvSpPr txBox="1">
                <a:spLocks noRot="1" noChangeAspect="1" noMove="1" noResize="1" noEditPoints="1" noAdjustHandles="1" noChangeArrowheads="1" noChangeShapeType="1" noTextEdit="1"/>
              </p:cNvSpPr>
              <p:nvPr/>
            </p:nvSpPr>
            <p:spPr>
              <a:xfrm>
                <a:off x="2710603" y="2199409"/>
                <a:ext cx="5079433" cy="702308"/>
              </a:xfrm>
              <a:prstGeom prst="rect">
                <a:avLst/>
              </a:prstGeom>
              <a:blipFill>
                <a:blip r:embed="rId3"/>
                <a:stretch>
                  <a:fillRect l="-1921" b="-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Google Shape;2310;p46">
                <a:extLst>
                  <a:ext uri="{FF2B5EF4-FFF2-40B4-BE49-F238E27FC236}">
                    <a16:creationId xmlns:a16="http://schemas.microsoft.com/office/drawing/2014/main" xmlns="" id="{9BFA4F4C-B5E6-C65A-8342-086EFEF95109}"/>
                  </a:ext>
                </a:extLst>
              </p:cNvPr>
              <p:cNvSpPr txBox="1">
                <a:spLocks/>
              </p:cNvSpPr>
              <p:nvPr/>
            </p:nvSpPr>
            <p:spPr>
              <a:xfrm>
                <a:off x="2710603" y="3118257"/>
                <a:ext cx="4755727" cy="702308"/>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pPr lvl="0" defTabSz="1219170">
                  <a:defRPr/>
                </a:pPr>
                <a:r>
                  <a:rPr lang="en-US" altLang="vi-VN" kern="0" dirty="0">
                    <a:solidFill>
                      <a:prstClr val="black">
                        <a:lumMod val="85000"/>
                        <a:lumOff val="15000"/>
                      </a:prstClr>
                    </a:solidFill>
                    <a:cs typeface="Arial" panose="020B0604020202020204" pitchFamily="34" charset="0"/>
                  </a:rPr>
                  <a:t>W</a:t>
                </a:r>
                <a:r>
                  <a:rPr lang="en-US" altLang="vi-VN" kern="0" baseline="-25000" dirty="0" err="1">
                    <a:solidFill>
                      <a:prstClr val="black">
                        <a:lumMod val="85000"/>
                        <a:lumOff val="15000"/>
                      </a:prstClr>
                    </a:solidFill>
                    <a:cs typeface="Arial" panose="020B0604020202020204" pitchFamily="34" charset="0"/>
                  </a:rPr>
                  <a:t>đ</a:t>
                </a:r>
                <a:r>
                  <a:rPr lang="en-US" altLang="vi-VN" kern="0" dirty="0">
                    <a:solidFill>
                      <a:prstClr val="black">
                        <a:lumMod val="85000"/>
                        <a:lumOff val="15000"/>
                      </a:prstClr>
                    </a:solidFill>
                    <a:cs typeface="Arial" panose="020B0604020202020204" pitchFamily="34" charset="0"/>
                  </a:rPr>
                  <a:t> = </a:t>
                </a:r>
                <a14:m>
                  <m:oMath xmlns:m="http://schemas.openxmlformats.org/officeDocument/2006/math">
                    <m:f>
                      <m:fPr>
                        <m:ctrlPr>
                          <a:rPr lang="vi-VN" altLang="vi-VN" i="1">
                            <a:solidFill>
                              <a:prstClr val="black">
                                <a:lumMod val="85000"/>
                                <a:lumOff val="15000"/>
                              </a:prstClr>
                            </a:solidFill>
                            <a:latin typeface="Cambria Math" panose="02040503050406030204" pitchFamily="18" charset="0"/>
                            <a:cs typeface="#9Slide03 Arima Madurai Black" panose="00000A00000000000000" pitchFamily="2" charset="-93"/>
                          </a:rPr>
                        </m:ctrlPr>
                      </m:fPr>
                      <m:num>
                        <m:r>
                          <m:rPr>
                            <m:nor/>
                          </m:rPr>
                          <a:rPr lang="en-US" altLang="vi-VN" dirty="0">
                            <a:solidFill>
                              <a:prstClr val="black">
                                <a:lumMod val="85000"/>
                                <a:lumOff val="15000"/>
                              </a:prstClr>
                            </a:solidFill>
                            <a:cs typeface="Arial" panose="020B0604020202020204" pitchFamily="34" charset="0"/>
                          </a:rPr>
                          <m:t>1</m:t>
                        </m:r>
                      </m:num>
                      <m:den>
                        <m:r>
                          <m:rPr>
                            <m:nor/>
                          </m:rPr>
                          <a:rPr lang="en-US" altLang="vi-VN" dirty="0">
                            <a:solidFill>
                              <a:prstClr val="black">
                                <a:lumMod val="85000"/>
                                <a:lumOff val="15000"/>
                              </a:prstClr>
                            </a:solidFill>
                            <a:cs typeface="Arial" panose="020B0604020202020204" pitchFamily="34" charset="0"/>
                          </a:rPr>
                          <m:t>2</m:t>
                        </m:r>
                      </m:den>
                    </m:f>
                    <m:r>
                      <a:rPr lang="en-US" altLang="vi-VN" dirty="0">
                        <a:solidFill>
                          <a:prstClr val="black">
                            <a:lumMod val="85000"/>
                            <a:lumOff val="15000"/>
                          </a:prstClr>
                        </a:solidFill>
                        <a:latin typeface="Cambria Math" panose="02040503050406030204" pitchFamily="18" charset="0"/>
                        <a:cs typeface="Arial" panose="020B0604020202020204" pitchFamily="34" charset="0"/>
                      </a:rPr>
                      <m:t> </m:t>
                    </m:r>
                  </m:oMath>
                </a14:m>
                <a:r>
                  <a:rPr lang="en-US" kern="0" dirty="0">
                    <a:solidFill>
                      <a:prstClr val="black">
                        <a:lumMod val="85000"/>
                        <a:lumOff val="15000"/>
                      </a:prstClr>
                    </a:solidFill>
                    <a:cs typeface="Arial" panose="020B0604020202020204" pitchFamily="34" charset="0"/>
                    <a:sym typeface="Arial"/>
                  </a:rPr>
                  <a:t>mv</a:t>
                </a:r>
                <a:r>
                  <a:rPr lang="en-US" kern="0" baseline="30000" dirty="0">
                    <a:solidFill>
                      <a:prstClr val="black">
                        <a:lumMod val="85000"/>
                        <a:lumOff val="15000"/>
                      </a:prstClr>
                    </a:solidFill>
                    <a:cs typeface="Arial" panose="020B0604020202020204" pitchFamily="34" charset="0"/>
                    <a:sym typeface="Arial"/>
                  </a:rPr>
                  <a:t>2</a:t>
                </a:r>
              </a:p>
            </p:txBody>
          </p:sp>
        </mc:Choice>
        <mc:Fallback xmlns="">
          <p:sp>
            <p:nvSpPr>
              <p:cNvPr id="10" name="Google Shape;2310;p46">
                <a:extLst>
                  <a:ext uri="{FF2B5EF4-FFF2-40B4-BE49-F238E27FC236}">
                    <a16:creationId xmlns:a16="http://schemas.microsoft.com/office/drawing/2014/main" id="{9BFA4F4C-B5E6-C65A-8342-086EFEF95109}"/>
                  </a:ext>
                </a:extLst>
              </p:cNvPr>
              <p:cNvSpPr txBox="1">
                <a:spLocks noRot="1" noChangeAspect="1" noMove="1" noResize="1" noEditPoints="1" noAdjustHandles="1" noChangeArrowheads="1" noChangeShapeType="1" noTextEdit="1"/>
              </p:cNvSpPr>
              <p:nvPr/>
            </p:nvSpPr>
            <p:spPr>
              <a:xfrm>
                <a:off x="2710603" y="3118257"/>
                <a:ext cx="4755727" cy="702308"/>
              </a:xfrm>
              <a:prstGeom prst="rect">
                <a:avLst/>
              </a:prstGeom>
              <a:blipFill>
                <a:blip r:embed="rId4"/>
                <a:stretch>
                  <a:fillRect l="-2051" b="-5217"/>
                </a:stretch>
              </a:blipFill>
            </p:spPr>
            <p:txBody>
              <a:bodyPr/>
              <a:lstStyle/>
              <a:p>
                <a:r>
                  <a:rPr lang="en-US">
                    <a:noFill/>
                  </a:rPr>
                  <a:t> </a:t>
                </a:r>
              </a:p>
            </p:txBody>
          </p:sp>
        </mc:Fallback>
      </mc:AlternateContent>
      <p:sp>
        <p:nvSpPr>
          <p:cNvPr id="11" name="Google Shape;2311;p46">
            <a:extLst>
              <a:ext uri="{FF2B5EF4-FFF2-40B4-BE49-F238E27FC236}">
                <a16:creationId xmlns:a16="http://schemas.microsoft.com/office/drawing/2014/main" xmlns="" id="{F718C91E-64E5-BDBE-9FEE-4B30D3D4A005}"/>
              </a:ext>
            </a:extLst>
          </p:cNvPr>
          <p:cNvSpPr txBox="1">
            <a:spLocks/>
          </p:cNvSpPr>
          <p:nvPr/>
        </p:nvSpPr>
        <p:spPr>
          <a:xfrm>
            <a:off x="2710603" y="4037105"/>
            <a:ext cx="6018618"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pPr lvl="0" defTabSz="1219170">
              <a:defRPr/>
            </a:pPr>
            <a:r>
              <a:rPr lang="en-US" altLang="vi-VN" kern="0" dirty="0" err="1">
                <a:solidFill>
                  <a:prstClr val="black">
                    <a:lumMod val="85000"/>
                    <a:lumOff val="15000"/>
                  </a:prstClr>
                </a:solidFill>
                <a:cs typeface="Arial" panose="020B0604020202020204" pitchFamily="34" charset="0"/>
              </a:rPr>
              <a:t>W</a:t>
            </a:r>
            <a:r>
              <a:rPr lang="en-US" altLang="vi-VN" kern="0" baseline="-25000" dirty="0" err="1">
                <a:solidFill>
                  <a:prstClr val="black">
                    <a:lumMod val="85000"/>
                    <a:lumOff val="15000"/>
                  </a:prstClr>
                </a:solidFill>
                <a:cs typeface="Arial" panose="020B0604020202020204" pitchFamily="34" charset="0"/>
              </a:rPr>
              <a:t>đ</a:t>
            </a:r>
            <a:r>
              <a:rPr lang="en-US" altLang="vi-VN" kern="0" dirty="0">
                <a:solidFill>
                  <a:prstClr val="black">
                    <a:lumMod val="85000"/>
                    <a:lumOff val="15000"/>
                  </a:prstClr>
                </a:solidFill>
                <a:cs typeface="Arial" panose="020B0604020202020204" pitchFamily="34" charset="0"/>
              </a:rPr>
              <a:t> = </a:t>
            </a:r>
            <a:r>
              <a:rPr lang="en-US" kern="0" dirty="0">
                <a:solidFill>
                  <a:prstClr val="black">
                    <a:lumMod val="85000"/>
                    <a:lumOff val="15000"/>
                  </a:prstClr>
                </a:solidFill>
                <a:cs typeface="Arial" panose="020B0604020202020204" pitchFamily="34" charset="0"/>
                <a:sym typeface="Arial"/>
              </a:rPr>
              <a:t>mv</a:t>
            </a:r>
            <a:r>
              <a:rPr lang="en-US" kern="0" baseline="30000" dirty="0">
                <a:solidFill>
                  <a:prstClr val="black">
                    <a:lumMod val="85000"/>
                    <a:lumOff val="15000"/>
                  </a:prstClr>
                </a:solidFill>
                <a:cs typeface="Arial" panose="020B0604020202020204" pitchFamily="34" charset="0"/>
                <a:sym typeface="Arial"/>
              </a:rPr>
              <a:t>2</a:t>
            </a:r>
          </a:p>
        </p:txBody>
      </p:sp>
      <p:sp>
        <p:nvSpPr>
          <p:cNvPr id="12" name="Google Shape;2312;p46">
            <a:extLst>
              <a:ext uri="{FF2B5EF4-FFF2-40B4-BE49-F238E27FC236}">
                <a16:creationId xmlns:a16="http://schemas.microsoft.com/office/drawing/2014/main" xmlns="" id="{E8E7C28E-79AC-CF8A-01DE-4B441D8BC711}"/>
              </a:ext>
            </a:extLst>
          </p:cNvPr>
          <p:cNvSpPr txBox="1">
            <a:spLocks/>
          </p:cNvSpPr>
          <p:nvPr/>
        </p:nvSpPr>
        <p:spPr>
          <a:xfrm>
            <a:off x="2710603" y="4955953"/>
            <a:ext cx="4336800" cy="46166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400" b="0" i="0" u="none" strike="noStrike" cap="none" spc="0" normalizeH="0" baseline="0">
                <a:ln>
                  <a:noFill/>
                </a:ln>
                <a:effectLst/>
                <a:uLnTx/>
                <a:uFillTx/>
                <a:latin typeface="Fira Sans Condensed Medium" panose="020B06030500000200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pPr lvl="0" defTabSz="1219170">
              <a:defRPr/>
            </a:pPr>
            <a:r>
              <a:rPr lang="en-US" altLang="vi-VN" kern="0" dirty="0" err="1">
                <a:solidFill>
                  <a:prstClr val="black">
                    <a:lumMod val="85000"/>
                    <a:lumOff val="15000"/>
                  </a:prstClr>
                </a:solidFill>
                <a:cs typeface="Arial" panose="020B0604020202020204" pitchFamily="34" charset="0"/>
              </a:rPr>
              <a:t>W</a:t>
            </a:r>
            <a:r>
              <a:rPr lang="en-US" altLang="vi-VN" kern="0" baseline="-25000" dirty="0" err="1">
                <a:solidFill>
                  <a:prstClr val="black">
                    <a:lumMod val="85000"/>
                    <a:lumOff val="15000"/>
                  </a:prstClr>
                </a:solidFill>
                <a:cs typeface="Arial" panose="020B0604020202020204" pitchFamily="34" charset="0"/>
              </a:rPr>
              <a:t>đ</a:t>
            </a:r>
            <a:r>
              <a:rPr lang="en-US" altLang="vi-VN" kern="0" dirty="0">
                <a:solidFill>
                  <a:prstClr val="black">
                    <a:lumMod val="85000"/>
                    <a:lumOff val="15000"/>
                  </a:prstClr>
                </a:solidFill>
                <a:cs typeface="Arial" panose="020B0604020202020204" pitchFamily="34" charset="0"/>
              </a:rPr>
              <a:t> = </a:t>
            </a:r>
            <a:r>
              <a:rPr lang="en-US" kern="0" dirty="0">
                <a:solidFill>
                  <a:prstClr val="black">
                    <a:lumMod val="85000"/>
                    <a:lumOff val="15000"/>
                  </a:prstClr>
                </a:solidFill>
                <a:cs typeface="Arial" panose="020B0604020202020204" pitchFamily="34" charset="0"/>
                <a:sym typeface="Arial"/>
              </a:rPr>
              <a:t>m</a:t>
            </a:r>
            <a:r>
              <a:rPr lang="en-US" kern="0" baseline="30000" dirty="0">
                <a:solidFill>
                  <a:prstClr val="black">
                    <a:lumMod val="85000"/>
                    <a:lumOff val="15000"/>
                  </a:prstClr>
                </a:solidFill>
                <a:cs typeface="Arial" panose="020B0604020202020204" pitchFamily="34" charset="0"/>
                <a:sym typeface="Arial"/>
              </a:rPr>
              <a:t>2</a:t>
            </a:r>
            <a:r>
              <a:rPr lang="en-US" kern="0" dirty="0">
                <a:solidFill>
                  <a:prstClr val="black">
                    <a:lumMod val="85000"/>
                    <a:lumOff val="15000"/>
                  </a:prstClr>
                </a:solidFill>
                <a:cs typeface="Arial" panose="020B0604020202020204" pitchFamily="34" charset="0"/>
                <a:sym typeface="Arial"/>
              </a:rPr>
              <a:t>v</a:t>
            </a:r>
            <a:endParaRPr lang="en-US" kern="0" baseline="30000" dirty="0">
              <a:solidFill>
                <a:prstClr val="black">
                  <a:lumMod val="85000"/>
                  <a:lumOff val="15000"/>
                </a:prstClr>
              </a:solidFill>
              <a:cs typeface="Arial" panose="020B0604020202020204" pitchFamily="34" charset="0"/>
              <a:sym typeface="Arial"/>
            </a:endParaRPr>
          </a:p>
        </p:txBody>
      </p:sp>
      <p:sp>
        <p:nvSpPr>
          <p:cNvPr id="13" name="Google Shape;2335;p46">
            <a:extLst>
              <a:ext uri="{FF2B5EF4-FFF2-40B4-BE49-F238E27FC236}">
                <a16:creationId xmlns:a16="http://schemas.microsoft.com/office/drawing/2014/main" xmlns="" id="{231F7F5E-DE42-F9C1-7F48-3984962303E7}"/>
              </a:ext>
            </a:extLst>
          </p:cNvPr>
          <p:cNvSpPr/>
          <p:nvPr/>
        </p:nvSpPr>
        <p:spPr>
          <a:xfrm>
            <a:off x="2068239" y="2204942"/>
            <a:ext cx="490582" cy="490467"/>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Fira Sans Black" panose="020B0A03050000020004" pitchFamily="34" charset="0"/>
                <a:cs typeface="Arial" panose="020B0604020202020204"/>
                <a:sym typeface="Arial" panose="020B0604020202020204"/>
              </a:rPr>
              <a:t>A </a:t>
            </a:r>
          </a:p>
        </p:txBody>
      </p:sp>
      <p:sp>
        <p:nvSpPr>
          <p:cNvPr id="14" name="Google Shape;2337;p46">
            <a:extLst>
              <a:ext uri="{FF2B5EF4-FFF2-40B4-BE49-F238E27FC236}">
                <a16:creationId xmlns:a16="http://schemas.microsoft.com/office/drawing/2014/main" xmlns="" id="{DC0603B4-A65C-C455-453C-43DD149B64E6}"/>
              </a:ext>
            </a:extLst>
          </p:cNvPr>
          <p:cNvSpPr/>
          <p:nvPr/>
        </p:nvSpPr>
        <p:spPr>
          <a:xfrm>
            <a:off x="2068239" y="3115940"/>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B</a:t>
            </a:r>
          </a:p>
        </p:txBody>
      </p:sp>
      <p:sp>
        <p:nvSpPr>
          <p:cNvPr id="15" name="Google Shape;2338;p46">
            <a:extLst>
              <a:ext uri="{FF2B5EF4-FFF2-40B4-BE49-F238E27FC236}">
                <a16:creationId xmlns:a16="http://schemas.microsoft.com/office/drawing/2014/main" xmlns="" id="{AF3DEEB0-38EC-AD96-8FFD-4A9F24A32790}"/>
              </a:ext>
            </a:extLst>
          </p:cNvPr>
          <p:cNvSpPr/>
          <p:nvPr/>
        </p:nvSpPr>
        <p:spPr>
          <a:xfrm>
            <a:off x="2068239" y="4028385"/>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C</a:t>
            </a:r>
          </a:p>
        </p:txBody>
      </p:sp>
      <p:sp>
        <p:nvSpPr>
          <p:cNvPr id="16" name="Google Shape;2339;p46">
            <a:extLst>
              <a:ext uri="{FF2B5EF4-FFF2-40B4-BE49-F238E27FC236}">
                <a16:creationId xmlns:a16="http://schemas.microsoft.com/office/drawing/2014/main" xmlns="" id="{88A0E023-50FD-92BC-C86F-5628AAB50ADF}"/>
              </a:ext>
            </a:extLst>
          </p:cNvPr>
          <p:cNvSpPr/>
          <p:nvPr/>
        </p:nvSpPr>
        <p:spPr>
          <a:xfrm>
            <a:off x="2068239" y="4940829"/>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D</a:t>
            </a:r>
          </a:p>
        </p:txBody>
      </p:sp>
      <p:sp>
        <p:nvSpPr>
          <p:cNvPr id="3" name="Rectangle: Rounded Corners 2">
            <a:extLst>
              <a:ext uri="{FF2B5EF4-FFF2-40B4-BE49-F238E27FC236}">
                <a16:creationId xmlns:a16="http://schemas.microsoft.com/office/drawing/2014/main" xmlns="" id="{EEA3D3FB-12E4-915C-C408-AB08D362CB9E}"/>
              </a:ext>
            </a:extLst>
          </p:cNvPr>
          <p:cNvSpPr/>
          <p:nvPr/>
        </p:nvSpPr>
        <p:spPr>
          <a:xfrm>
            <a:off x="1967970" y="3039272"/>
            <a:ext cx="5822066" cy="767327"/>
          </a:xfrm>
          <a:prstGeom prst="roundRect">
            <a:avLst/>
          </a:prstGeom>
          <a:noFill/>
          <a:ln w="38100">
            <a:solidFill>
              <a:srgbClr val="D35C2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285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additive="base">
                                        <p:cTn id="24"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additive="base">
                                        <p:cTn id="35"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 calcmode="lin" valueType="num">
                                      <p:cBhvr additive="base">
                                        <p:cTn id="46"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P spid="11" grpId="0" build="p"/>
      <p:bldP spid="12" grpId="0" build="p"/>
      <p:bldP spid="13" grpId="0" bldLvl="0" animBg="1"/>
      <p:bldP spid="14" grpId="0" bldLvl="0" animBg="1"/>
      <p:bldP spid="15" grpId="0" bldLvl="0" animBg="1"/>
      <p:bldP spid="16" grpId="0" bldLvl="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2F1023-5267-1583-D8BB-A234C12388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808" b="7808"/>
          <a:stretch/>
        </p:blipFill>
        <p:spPr>
          <a:xfrm>
            <a:off x="0" y="0"/>
            <a:ext cx="12192000" cy="6858000"/>
          </a:xfrm>
          <a:prstGeom prst="rect">
            <a:avLst/>
          </a:prstGeom>
        </p:spPr>
      </p:pic>
      <p:sp>
        <p:nvSpPr>
          <p:cNvPr id="2" name="Rectangle 1">
            <a:extLst>
              <a:ext uri="{FF2B5EF4-FFF2-40B4-BE49-F238E27FC236}">
                <a16:creationId xmlns:a16="http://schemas.microsoft.com/office/drawing/2014/main" xmlns="" id="{D474E745-BAD1-30B8-6398-8BCCAEE6702F}"/>
              </a:ext>
            </a:extLst>
          </p:cNvPr>
          <p:cNvSpPr/>
          <p:nvPr/>
        </p:nvSpPr>
        <p:spPr>
          <a:xfrm>
            <a:off x="335902" y="382820"/>
            <a:ext cx="11504645" cy="6092360"/>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304;p46">
            <a:extLst>
              <a:ext uri="{FF2B5EF4-FFF2-40B4-BE49-F238E27FC236}">
                <a16:creationId xmlns:a16="http://schemas.microsoft.com/office/drawing/2014/main" xmlns="" id="{6D1523B1-BDBA-22A4-C6AB-AEF61F12EFB9}"/>
              </a:ext>
            </a:extLst>
          </p:cNvPr>
          <p:cNvSpPr txBox="1">
            <a:spLocks/>
          </p:cNvSpPr>
          <p:nvPr/>
        </p:nvSpPr>
        <p:spPr>
          <a:xfrm>
            <a:off x="669495" y="1203996"/>
            <a:ext cx="10982035"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800" b="0" i="0" u="none" strike="noStrike" cap="none" spc="-150" normalizeH="0" baseline="0">
                <a:ln>
                  <a:noFill/>
                </a:ln>
                <a:effectLst/>
                <a:uLnTx/>
                <a:uFillTx/>
                <a:latin typeface="Fira Sans Black" panose="020B0A03050000020004" pitchFamily="34" charset="0"/>
              </a:defRPr>
            </a:lvl1pPr>
            <a:lvl2pPr marL="914400" marR="0" lvl="1"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2pPr>
            <a:lvl3pPr marL="1371600" marR="0" lvl="2"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3pPr>
            <a:lvl4pPr marL="1828800" marR="0" lvl="3"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4pPr>
            <a:lvl5pPr marL="2286000" marR="0" lvl="4"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5pPr>
            <a:lvl6pPr marL="2743200" marR="0" lvl="5"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6pPr>
            <a:lvl7pPr marL="3200400" marR="0" lvl="6"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7pPr>
            <a:lvl8pPr marL="3657600" marR="0" lvl="7"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8pPr>
            <a:lvl9pPr marL="4114800" marR="0" lvl="8" indent="-317500" algn="ctr" rtl="0">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9pPr>
          </a:lstStyle>
          <a:p>
            <a:r>
              <a:rPr lang="en-US" altLang="en-GB" dirty="0" err="1"/>
              <a:t>Câu</a:t>
            </a:r>
            <a:r>
              <a:rPr lang="en-US" altLang="en-GB" dirty="0"/>
              <a:t> 5:  </a:t>
            </a:r>
            <a:r>
              <a:rPr lang="en-US" dirty="0" err="1"/>
              <a:t>Biểu</a:t>
            </a:r>
            <a:r>
              <a:rPr lang="en-US" dirty="0"/>
              <a:t> </a:t>
            </a:r>
            <a:r>
              <a:rPr lang="en-US" dirty="0" err="1"/>
              <a:t>thức</a:t>
            </a:r>
            <a:r>
              <a:rPr lang="en-US" dirty="0"/>
              <a:t> </a:t>
            </a:r>
            <a:r>
              <a:rPr lang="en-US" dirty="0" err="1"/>
              <a:t>tính</a:t>
            </a:r>
            <a:r>
              <a:rPr lang="en-US" dirty="0"/>
              <a:t> </a:t>
            </a:r>
            <a:r>
              <a:rPr lang="en-US" dirty="0" err="1"/>
              <a:t>thế</a:t>
            </a:r>
            <a:r>
              <a:rPr lang="en-US" dirty="0"/>
              <a:t> </a:t>
            </a:r>
            <a:r>
              <a:rPr lang="en-US" dirty="0" err="1"/>
              <a:t>năng</a:t>
            </a:r>
            <a:r>
              <a:rPr lang="en-US" dirty="0"/>
              <a:t> </a:t>
            </a:r>
            <a:r>
              <a:rPr lang="en-US" dirty="0" err="1"/>
              <a:t>là</a:t>
            </a:r>
            <a:r>
              <a:rPr lang="en-US" dirty="0"/>
              <a:t>?</a:t>
            </a:r>
            <a:endParaRPr lang="en-GB" dirty="0"/>
          </a:p>
        </p:txBody>
      </p:sp>
      <p:sp>
        <p:nvSpPr>
          <p:cNvPr id="9" name="Google Shape;2308;p46">
            <a:extLst>
              <a:ext uri="{FF2B5EF4-FFF2-40B4-BE49-F238E27FC236}">
                <a16:creationId xmlns:a16="http://schemas.microsoft.com/office/drawing/2014/main" xmlns="" id="{48069B5E-C9D0-450D-BE04-CF96DD760525}"/>
              </a:ext>
            </a:extLst>
          </p:cNvPr>
          <p:cNvSpPr txBox="1">
            <a:spLocks/>
          </p:cNvSpPr>
          <p:nvPr/>
        </p:nvSpPr>
        <p:spPr>
          <a:xfrm>
            <a:off x="2710603" y="2199409"/>
            <a:ext cx="5079433"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altLang="vi-VN" dirty="0" err="1"/>
              <a:t>Wt</a:t>
            </a:r>
            <a:r>
              <a:rPr lang="en-US" altLang="vi-VN" dirty="0"/>
              <a:t> = </a:t>
            </a:r>
            <a:r>
              <a:rPr lang="en-US" dirty="0" err="1">
                <a:sym typeface="Arial"/>
              </a:rPr>
              <a:t>m.h</a:t>
            </a:r>
            <a:endParaRPr lang="en-US" dirty="0">
              <a:sym typeface="Arial"/>
            </a:endParaRPr>
          </a:p>
        </p:txBody>
      </p:sp>
      <p:sp>
        <p:nvSpPr>
          <p:cNvPr id="10" name="Google Shape;2310;p46">
            <a:extLst>
              <a:ext uri="{FF2B5EF4-FFF2-40B4-BE49-F238E27FC236}">
                <a16:creationId xmlns:a16="http://schemas.microsoft.com/office/drawing/2014/main" xmlns="" id="{9BFA4F4C-B5E6-C65A-8342-086EFEF95109}"/>
              </a:ext>
            </a:extLst>
          </p:cNvPr>
          <p:cNvSpPr txBox="1">
            <a:spLocks/>
          </p:cNvSpPr>
          <p:nvPr/>
        </p:nvSpPr>
        <p:spPr>
          <a:xfrm>
            <a:off x="2710603" y="3118257"/>
            <a:ext cx="4755727"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altLang="vi-VN" dirty="0" err="1"/>
              <a:t>Wt</a:t>
            </a:r>
            <a:r>
              <a:rPr lang="en-US" altLang="vi-VN" dirty="0"/>
              <a:t> = </a:t>
            </a:r>
            <a:r>
              <a:rPr lang="en-US" dirty="0">
                <a:sym typeface="Arial"/>
              </a:rPr>
              <a:t>m.h</a:t>
            </a:r>
            <a:r>
              <a:rPr lang="en-US" baseline="30000" dirty="0">
                <a:sym typeface="Arial"/>
              </a:rPr>
              <a:t>2</a:t>
            </a:r>
          </a:p>
        </p:txBody>
      </p:sp>
      <p:sp>
        <p:nvSpPr>
          <p:cNvPr id="11" name="Google Shape;2311;p46">
            <a:extLst>
              <a:ext uri="{FF2B5EF4-FFF2-40B4-BE49-F238E27FC236}">
                <a16:creationId xmlns:a16="http://schemas.microsoft.com/office/drawing/2014/main" xmlns="" id="{F718C91E-64E5-BDBE-9FEE-4B30D3D4A005}"/>
              </a:ext>
            </a:extLst>
          </p:cNvPr>
          <p:cNvSpPr txBox="1">
            <a:spLocks/>
          </p:cNvSpPr>
          <p:nvPr/>
        </p:nvSpPr>
        <p:spPr>
          <a:xfrm>
            <a:off x="2710603" y="4037105"/>
            <a:ext cx="6018618"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altLang="vi-VN" dirty="0" err="1"/>
              <a:t>Wt</a:t>
            </a:r>
            <a:r>
              <a:rPr lang="en-US" altLang="vi-VN" dirty="0"/>
              <a:t> = </a:t>
            </a:r>
            <a:r>
              <a:rPr lang="en-US" dirty="0" err="1">
                <a:sym typeface="Arial"/>
              </a:rPr>
              <a:t>P.h</a:t>
            </a:r>
            <a:endParaRPr lang="en-US" dirty="0">
              <a:sym typeface="Arial"/>
            </a:endParaRPr>
          </a:p>
        </p:txBody>
      </p:sp>
      <p:sp>
        <p:nvSpPr>
          <p:cNvPr id="12" name="Google Shape;2312;p46">
            <a:extLst>
              <a:ext uri="{FF2B5EF4-FFF2-40B4-BE49-F238E27FC236}">
                <a16:creationId xmlns:a16="http://schemas.microsoft.com/office/drawing/2014/main" xmlns="" id="{E8E7C28E-79AC-CF8A-01DE-4B441D8BC711}"/>
              </a:ext>
            </a:extLst>
          </p:cNvPr>
          <p:cNvSpPr txBox="1">
            <a:spLocks/>
          </p:cNvSpPr>
          <p:nvPr/>
        </p:nvSpPr>
        <p:spPr>
          <a:xfrm>
            <a:off x="2710603" y="4955953"/>
            <a:ext cx="4336800"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altLang="vi-VN" dirty="0" err="1"/>
              <a:t>Wt</a:t>
            </a:r>
            <a:r>
              <a:rPr lang="en-US" altLang="vi-VN" dirty="0"/>
              <a:t> = </a:t>
            </a:r>
            <a:r>
              <a:rPr lang="en-US" dirty="0"/>
              <a:t>P.h</a:t>
            </a:r>
            <a:r>
              <a:rPr lang="en-US" baseline="30000" dirty="0"/>
              <a:t>2</a:t>
            </a:r>
          </a:p>
        </p:txBody>
      </p:sp>
      <p:sp>
        <p:nvSpPr>
          <p:cNvPr id="13" name="Google Shape;2335;p46">
            <a:extLst>
              <a:ext uri="{FF2B5EF4-FFF2-40B4-BE49-F238E27FC236}">
                <a16:creationId xmlns:a16="http://schemas.microsoft.com/office/drawing/2014/main" xmlns="" id="{231F7F5E-DE42-F9C1-7F48-3984962303E7}"/>
              </a:ext>
            </a:extLst>
          </p:cNvPr>
          <p:cNvSpPr/>
          <p:nvPr/>
        </p:nvSpPr>
        <p:spPr>
          <a:xfrm>
            <a:off x="2068239" y="2204942"/>
            <a:ext cx="490582" cy="490467"/>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Fira Sans Black" panose="020B0A03050000020004" pitchFamily="34" charset="0"/>
                <a:cs typeface="Arial" panose="020B0604020202020204"/>
                <a:sym typeface="Arial" panose="020B0604020202020204"/>
              </a:rPr>
              <a:t>A </a:t>
            </a:r>
          </a:p>
        </p:txBody>
      </p:sp>
      <p:sp>
        <p:nvSpPr>
          <p:cNvPr id="14" name="Google Shape;2337;p46">
            <a:extLst>
              <a:ext uri="{FF2B5EF4-FFF2-40B4-BE49-F238E27FC236}">
                <a16:creationId xmlns:a16="http://schemas.microsoft.com/office/drawing/2014/main" xmlns="" id="{DC0603B4-A65C-C455-453C-43DD149B64E6}"/>
              </a:ext>
            </a:extLst>
          </p:cNvPr>
          <p:cNvSpPr/>
          <p:nvPr/>
        </p:nvSpPr>
        <p:spPr>
          <a:xfrm>
            <a:off x="2068239" y="3115940"/>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B</a:t>
            </a:r>
          </a:p>
        </p:txBody>
      </p:sp>
      <p:sp>
        <p:nvSpPr>
          <p:cNvPr id="15" name="Google Shape;2338;p46">
            <a:extLst>
              <a:ext uri="{FF2B5EF4-FFF2-40B4-BE49-F238E27FC236}">
                <a16:creationId xmlns:a16="http://schemas.microsoft.com/office/drawing/2014/main" xmlns="" id="{AF3DEEB0-38EC-AD96-8FFD-4A9F24A32790}"/>
              </a:ext>
            </a:extLst>
          </p:cNvPr>
          <p:cNvSpPr/>
          <p:nvPr/>
        </p:nvSpPr>
        <p:spPr>
          <a:xfrm>
            <a:off x="2068239" y="4028385"/>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C</a:t>
            </a:r>
          </a:p>
        </p:txBody>
      </p:sp>
      <p:sp>
        <p:nvSpPr>
          <p:cNvPr id="16" name="Google Shape;2339;p46">
            <a:extLst>
              <a:ext uri="{FF2B5EF4-FFF2-40B4-BE49-F238E27FC236}">
                <a16:creationId xmlns:a16="http://schemas.microsoft.com/office/drawing/2014/main" xmlns="" id="{88A0E023-50FD-92BC-C86F-5628AAB50ADF}"/>
              </a:ext>
            </a:extLst>
          </p:cNvPr>
          <p:cNvSpPr/>
          <p:nvPr/>
        </p:nvSpPr>
        <p:spPr>
          <a:xfrm>
            <a:off x="2068239" y="4940829"/>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D</a:t>
            </a:r>
          </a:p>
        </p:txBody>
      </p:sp>
      <p:sp>
        <p:nvSpPr>
          <p:cNvPr id="3" name="Rectangle: Rounded Corners 2">
            <a:extLst>
              <a:ext uri="{FF2B5EF4-FFF2-40B4-BE49-F238E27FC236}">
                <a16:creationId xmlns:a16="http://schemas.microsoft.com/office/drawing/2014/main" xmlns="" id="{EEA3D3FB-12E4-915C-C408-AB08D362CB9E}"/>
              </a:ext>
            </a:extLst>
          </p:cNvPr>
          <p:cNvSpPr/>
          <p:nvPr/>
        </p:nvSpPr>
        <p:spPr>
          <a:xfrm>
            <a:off x="1967970" y="3890678"/>
            <a:ext cx="5822066" cy="767327"/>
          </a:xfrm>
          <a:prstGeom prst="roundRect">
            <a:avLst/>
          </a:prstGeom>
          <a:noFill/>
          <a:ln w="38100">
            <a:solidFill>
              <a:srgbClr val="D35C2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945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additive="base">
                                        <p:cTn id="24"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additive="base">
                                        <p:cTn id="35"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 calcmode="lin" valueType="num">
                                      <p:cBhvr additive="base">
                                        <p:cTn id="46"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P spid="11" grpId="0" build="p"/>
      <p:bldP spid="12" grpId="0" build="p"/>
      <p:bldP spid="13" grpId="0" bldLvl="0" animBg="1"/>
      <p:bldP spid="14" grpId="0" bldLvl="0" animBg="1"/>
      <p:bldP spid="15" grpId="0" bldLvl="0" animBg="1"/>
      <p:bldP spid="16" grpId="0" bldLvl="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12F1023-5267-1583-D8BB-A234C12388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808" b="7808"/>
          <a:stretch/>
        </p:blipFill>
        <p:spPr>
          <a:xfrm>
            <a:off x="0" y="0"/>
            <a:ext cx="12192000" cy="6858000"/>
          </a:xfrm>
          <a:prstGeom prst="rect">
            <a:avLst/>
          </a:prstGeom>
        </p:spPr>
      </p:pic>
      <p:sp>
        <p:nvSpPr>
          <p:cNvPr id="2" name="Rectangle 1">
            <a:extLst>
              <a:ext uri="{FF2B5EF4-FFF2-40B4-BE49-F238E27FC236}">
                <a16:creationId xmlns:a16="http://schemas.microsoft.com/office/drawing/2014/main" xmlns="" id="{D474E745-BAD1-30B8-6398-8BCCAEE6702F}"/>
              </a:ext>
            </a:extLst>
          </p:cNvPr>
          <p:cNvSpPr/>
          <p:nvPr/>
        </p:nvSpPr>
        <p:spPr>
          <a:xfrm>
            <a:off x="335902" y="382820"/>
            <a:ext cx="11504645" cy="6092360"/>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304;p46">
            <a:extLst>
              <a:ext uri="{FF2B5EF4-FFF2-40B4-BE49-F238E27FC236}">
                <a16:creationId xmlns:a16="http://schemas.microsoft.com/office/drawing/2014/main" xmlns="" id="{6D1523B1-BDBA-22A4-C6AB-AEF61F12EFB9}"/>
              </a:ext>
            </a:extLst>
          </p:cNvPr>
          <p:cNvSpPr txBox="1">
            <a:spLocks/>
          </p:cNvSpPr>
          <p:nvPr/>
        </p:nvSpPr>
        <p:spPr>
          <a:xfrm>
            <a:off x="669495" y="1203996"/>
            <a:ext cx="10982035"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2800" b="0" i="0" u="none" strike="noStrike" cap="none" spc="-150" normalizeH="0" baseline="0">
                <a:ln>
                  <a:noFill/>
                </a:ln>
                <a:effectLst/>
                <a:uLnTx/>
                <a:uFillTx/>
                <a:latin typeface="Fira Sans Black" panose="020B0A03050000020004" pitchFamily="34" charset="0"/>
              </a:defRPr>
            </a:lvl1pPr>
            <a:lvl2pPr marL="914400" marR="0" lvl="1"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2pPr>
            <a:lvl3pPr marL="1371600" marR="0" lvl="2"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3pPr>
            <a:lvl4pPr marL="1828800" marR="0" lvl="3"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4pPr>
            <a:lvl5pPr marL="2286000" marR="0" lvl="4"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5pPr>
            <a:lvl6pPr marL="2743200" marR="0" lvl="5"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6pPr>
            <a:lvl7pPr marL="3200400" marR="0" lvl="6"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7pPr>
            <a:lvl8pPr marL="3657600" marR="0" lvl="7" indent="-317500" algn="ctr" rtl="0">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8pPr>
            <a:lvl9pPr marL="4114800" marR="0" lvl="8" indent="-317500" algn="ctr" rtl="0">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sym typeface="Didact Gothic" panose="020B0704020202020204"/>
              </a:defRPr>
            </a:lvl9pPr>
          </a:lstStyle>
          <a:p>
            <a:r>
              <a:rPr lang="en-US" altLang="en-GB" dirty="0" err="1"/>
              <a:t>Câu</a:t>
            </a:r>
            <a:r>
              <a:rPr lang="en-US" altLang="en-GB" dirty="0"/>
              <a:t> 6: </a:t>
            </a:r>
            <a:r>
              <a:rPr lang="en-US" dirty="0"/>
              <a:t>Trong </a:t>
            </a:r>
            <a:r>
              <a:rPr lang="en-US" dirty="0" err="1"/>
              <a:t>các</a:t>
            </a:r>
            <a:r>
              <a:rPr lang="en-US" dirty="0"/>
              <a:t> </a:t>
            </a:r>
            <a:r>
              <a:rPr lang="en-US" dirty="0" err="1"/>
              <a:t>vật</a:t>
            </a:r>
            <a:r>
              <a:rPr lang="en-US" dirty="0"/>
              <a:t> </a:t>
            </a:r>
            <a:r>
              <a:rPr lang="en-US" dirty="0" err="1"/>
              <a:t>sau</a:t>
            </a:r>
            <a:r>
              <a:rPr lang="en-US" dirty="0"/>
              <a:t>, </a:t>
            </a:r>
            <a:r>
              <a:rPr lang="en-US" dirty="0" err="1"/>
              <a:t>vật</a:t>
            </a:r>
            <a:r>
              <a:rPr lang="en-US" dirty="0"/>
              <a:t> </a:t>
            </a:r>
            <a:r>
              <a:rPr lang="en-US" dirty="0" err="1"/>
              <a:t>nào</a:t>
            </a:r>
            <a:r>
              <a:rPr lang="en-US" dirty="0"/>
              <a:t> </a:t>
            </a:r>
            <a:r>
              <a:rPr lang="en-US" dirty="0" err="1"/>
              <a:t>không</a:t>
            </a:r>
            <a:r>
              <a:rPr lang="en-US" dirty="0"/>
              <a:t> </a:t>
            </a:r>
            <a:r>
              <a:rPr lang="en-US" dirty="0" err="1"/>
              <a:t>có</a:t>
            </a:r>
            <a:r>
              <a:rPr lang="en-US" dirty="0"/>
              <a:t> </a:t>
            </a:r>
            <a:r>
              <a:rPr lang="en-US" dirty="0" err="1"/>
              <a:t>động</a:t>
            </a:r>
            <a:r>
              <a:rPr lang="en-US" dirty="0"/>
              <a:t> </a:t>
            </a:r>
            <a:r>
              <a:rPr lang="en-US" dirty="0" err="1"/>
              <a:t>năng</a:t>
            </a:r>
            <a:r>
              <a:rPr lang="en-US" dirty="0"/>
              <a:t> ?</a:t>
            </a:r>
            <a:endParaRPr lang="en-GB" dirty="0"/>
          </a:p>
        </p:txBody>
      </p:sp>
      <p:sp>
        <p:nvSpPr>
          <p:cNvPr id="9" name="Google Shape;2308;p46">
            <a:extLst>
              <a:ext uri="{FF2B5EF4-FFF2-40B4-BE49-F238E27FC236}">
                <a16:creationId xmlns:a16="http://schemas.microsoft.com/office/drawing/2014/main" xmlns="" id="{48069B5E-C9D0-450D-BE04-CF96DD760525}"/>
              </a:ext>
            </a:extLst>
          </p:cNvPr>
          <p:cNvSpPr txBox="1">
            <a:spLocks/>
          </p:cNvSpPr>
          <p:nvPr/>
        </p:nvSpPr>
        <p:spPr>
          <a:xfrm>
            <a:off x="2710603" y="2199409"/>
            <a:ext cx="5079433"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dirty="0"/>
              <a:t> </a:t>
            </a:r>
            <a:r>
              <a:rPr lang="en-US" dirty="0" err="1"/>
              <a:t>Máy</a:t>
            </a:r>
            <a:r>
              <a:rPr lang="en-US" dirty="0"/>
              <a:t> bay </a:t>
            </a:r>
            <a:r>
              <a:rPr lang="en-US" dirty="0" err="1"/>
              <a:t>đang</a:t>
            </a:r>
            <a:r>
              <a:rPr lang="en-US" dirty="0"/>
              <a:t> bay</a:t>
            </a:r>
            <a:endParaRPr lang="en-GB" dirty="0"/>
          </a:p>
        </p:txBody>
      </p:sp>
      <p:sp>
        <p:nvSpPr>
          <p:cNvPr id="10" name="Google Shape;2310;p46">
            <a:extLst>
              <a:ext uri="{FF2B5EF4-FFF2-40B4-BE49-F238E27FC236}">
                <a16:creationId xmlns:a16="http://schemas.microsoft.com/office/drawing/2014/main" xmlns="" id="{9BFA4F4C-B5E6-C65A-8342-086EFEF95109}"/>
              </a:ext>
            </a:extLst>
          </p:cNvPr>
          <p:cNvSpPr txBox="1">
            <a:spLocks/>
          </p:cNvSpPr>
          <p:nvPr/>
        </p:nvSpPr>
        <p:spPr>
          <a:xfrm>
            <a:off x="2710603" y="3118257"/>
            <a:ext cx="4755727"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dirty="0" err="1"/>
              <a:t>Quả</a:t>
            </a:r>
            <a:r>
              <a:rPr lang="en-US" dirty="0"/>
              <a:t> </a:t>
            </a:r>
            <a:r>
              <a:rPr lang="en-US" dirty="0" err="1"/>
              <a:t>bóng</a:t>
            </a:r>
            <a:r>
              <a:rPr lang="en-US" dirty="0"/>
              <a:t> </a:t>
            </a:r>
            <a:r>
              <a:rPr lang="en-US" dirty="0" err="1"/>
              <a:t>lăn</a:t>
            </a:r>
            <a:r>
              <a:rPr lang="en-US" dirty="0"/>
              <a:t> </a:t>
            </a:r>
            <a:r>
              <a:rPr lang="en-US" dirty="0" err="1"/>
              <a:t>trên</a:t>
            </a:r>
            <a:r>
              <a:rPr lang="en-US" dirty="0"/>
              <a:t> </a:t>
            </a:r>
            <a:r>
              <a:rPr lang="en-US" dirty="0" err="1"/>
              <a:t>sàn</a:t>
            </a:r>
            <a:r>
              <a:rPr lang="en-US" dirty="0"/>
              <a:t> </a:t>
            </a:r>
            <a:r>
              <a:rPr lang="en-US" dirty="0" err="1"/>
              <a:t>nhà</a:t>
            </a:r>
            <a:endParaRPr lang="en-GB" dirty="0"/>
          </a:p>
        </p:txBody>
      </p:sp>
      <p:sp>
        <p:nvSpPr>
          <p:cNvPr id="11" name="Google Shape;2311;p46">
            <a:extLst>
              <a:ext uri="{FF2B5EF4-FFF2-40B4-BE49-F238E27FC236}">
                <a16:creationId xmlns:a16="http://schemas.microsoft.com/office/drawing/2014/main" xmlns="" id="{F718C91E-64E5-BDBE-9FEE-4B30D3D4A005}"/>
              </a:ext>
            </a:extLst>
          </p:cNvPr>
          <p:cNvSpPr txBox="1">
            <a:spLocks/>
          </p:cNvSpPr>
          <p:nvPr/>
        </p:nvSpPr>
        <p:spPr>
          <a:xfrm>
            <a:off x="2710603" y="4037105"/>
            <a:ext cx="6018618"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dirty="0"/>
              <a:t>Con </a:t>
            </a:r>
            <a:r>
              <a:rPr lang="en-US" dirty="0" err="1"/>
              <a:t>chim</a:t>
            </a:r>
            <a:r>
              <a:rPr lang="en-US" dirty="0"/>
              <a:t> </a:t>
            </a:r>
            <a:r>
              <a:rPr lang="en-US" dirty="0" err="1"/>
              <a:t>đang</a:t>
            </a:r>
            <a:r>
              <a:rPr lang="en-US" dirty="0"/>
              <a:t> bay</a:t>
            </a:r>
            <a:endParaRPr lang="en-GB" dirty="0"/>
          </a:p>
        </p:txBody>
      </p:sp>
      <p:sp>
        <p:nvSpPr>
          <p:cNvPr id="12" name="Google Shape;2312;p46">
            <a:extLst>
              <a:ext uri="{FF2B5EF4-FFF2-40B4-BE49-F238E27FC236}">
                <a16:creationId xmlns:a16="http://schemas.microsoft.com/office/drawing/2014/main" xmlns="" id="{E8E7C28E-79AC-CF8A-01DE-4B441D8BC711}"/>
              </a:ext>
            </a:extLst>
          </p:cNvPr>
          <p:cNvSpPr txBox="1">
            <a:spLocks/>
          </p:cNvSpPr>
          <p:nvPr/>
        </p:nvSpPr>
        <p:spPr>
          <a:xfrm>
            <a:off x="2710603" y="4955953"/>
            <a:ext cx="4336800" cy="46166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dirty="0" err="1"/>
              <a:t>Quả</a:t>
            </a:r>
            <a:r>
              <a:rPr lang="en-US" dirty="0"/>
              <a:t> </a:t>
            </a:r>
            <a:r>
              <a:rPr lang="en-US" dirty="0" err="1"/>
              <a:t>bóng</a:t>
            </a:r>
            <a:r>
              <a:rPr lang="en-US" dirty="0"/>
              <a:t> </a:t>
            </a:r>
            <a:r>
              <a:rPr lang="en-US" dirty="0" err="1"/>
              <a:t>nằm</a:t>
            </a:r>
            <a:r>
              <a:rPr lang="en-US" dirty="0"/>
              <a:t> </a:t>
            </a:r>
            <a:r>
              <a:rPr lang="en-US" dirty="0" err="1"/>
              <a:t>yên</a:t>
            </a:r>
            <a:r>
              <a:rPr lang="en-US" dirty="0"/>
              <a:t> </a:t>
            </a:r>
            <a:r>
              <a:rPr lang="en-US" dirty="0" err="1"/>
              <a:t>trên</a:t>
            </a:r>
            <a:r>
              <a:rPr lang="en-US" dirty="0"/>
              <a:t> </a:t>
            </a:r>
            <a:r>
              <a:rPr lang="en-US" dirty="0" err="1"/>
              <a:t>mặt</a:t>
            </a:r>
            <a:r>
              <a:rPr lang="en-US" dirty="0"/>
              <a:t> </a:t>
            </a:r>
            <a:r>
              <a:rPr lang="en-US" dirty="0" err="1"/>
              <a:t>sàn</a:t>
            </a:r>
            <a:endParaRPr lang="en-GB" dirty="0"/>
          </a:p>
        </p:txBody>
      </p:sp>
      <p:sp>
        <p:nvSpPr>
          <p:cNvPr id="13" name="Google Shape;2335;p46">
            <a:extLst>
              <a:ext uri="{FF2B5EF4-FFF2-40B4-BE49-F238E27FC236}">
                <a16:creationId xmlns:a16="http://schemas.microsoft.com/office/drawing/2014/main" xmlns="" id="{231F7F5E-DE42-F9C1-7F48-3984962303E7}"/>
              </a:ext>
            </a:extLst>
          </p:cNvPr>
          <p:cNvSpPr/>
          <p:nvPr/>
        </p:nvSpPr>
        <p:spPr>
          <a:xfrm>
            <a:off x="2068239" y="2204942"/>
            <a:ext cx="490582" cy="490467"/>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Fira Sans Black" panose="020B0A03050000020004" pitchFamily="34" charset="0"/>
                <a:cs typeface="Arial" panose="020B0604020202020204"/>
                <a:sym typeface="Arial" panose="020B0604020202020204"/>
              </a:rPr>
              <a:t>A </a:t>
            </a:r>
          </a:p>
        </p:txBody>
      </p:sp>
      <p:sp>
        <p:nvSpPr>
          <p:cNvPr id="14" name="Google Shape;2337;p46">
            <a:extLst>
              <a:ext uri="{FF2B5EF4-FFF2-40B4-BE49-F238E27FC236}">
                <a16:creationId xmlns:a16="http://schemas.microsoft.com/office/drawing/2014/main" xmlns="" id="{DC0603B4-A65C-C455-453C-43DD149B64E6}"/>
              </a:ext>
            </a:extLst>
          </p:cNvPr>
          <p:cNvSpPr/>
          <p:nvPr/>
        </p:nvSpPr>
        <p:spPr>
          <a:xfrm>
            <a:off x="2068239" y="3115940"/>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B</a:t>
            </a:r>
          </a:p>
        </p:txBody>
      </p:sp>
      <p:sp>
        <p:nvSpPr>
          <p:cNvPr id="15" name="Google Shape;2338;p46">
            <a:extLst>
              <a:ext uri="{FF2B5EF4-FFF2-40B4-BE49-F238E27FC236}">
                <a16:creationId xmlns:a16="http://schemas.microsoft.com/office/drawing/2014/main" xmlns="" id="{AF3DEEB0-38EC-AD96-8FFD-4A9F24A32790}"/>
              </a:ext>
            </a:extLst>
          </p:cNvPr>
          <p:cNvSpPr/>
          <p:nvPr/>
        </p:nvSpPr>
        <p:spPr>
          <a:xfrm>
            <a:off x="2068239" y="4028385"/>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C</a:t>
            </a:r>
          </a:p>
        </p:txBody>
      </p:sp>
      <p:sp>
        <p:nvSpPr>
          <p:cNvPr id="16" name="Google Shape;2339;p46">
            <a:extLst>
              <a:ext uri="{FF2B5EF4-FFF2-40B4-BE49-F238E27FC236}">
                <a16:creationId xmlns:a16="http://schemas.microsoft.com/office/drawing/2014/main" xmlns="" id="{88A0E023-50FD-92BC-C86F-5628AAB50ADF}"/>
              </a:ext>
            </a:extLst>
          </p:cNvPr>
          <p:cNvSpPr/>
          <p:nvPr/>
        </p:nvSpPr>
        <p:spPr>
          <a:xfrm>
            <a:off x="2068239" y="4940829"/>
            <a:ext cx="492030" cy="491914"/>
          </a:xfrm>
          <a:prstGeom prst="ellipse">
            <a:avLst/>
          </a:prstGeom>
          <a:solidFill>
            <a:srgbClr val="A8E1F2"/>
          </a:solidFill>
          <a:ln w="9525" cap="flat" cmpd="sng">
            <a:solidFill>
              <a:srgbClr val="000000"/>
            </a:solidFill>
            <a:prstDash val="solid"/>
            <a:round/>
            <a:headEnd type="none" w="sm" len="sm"/>
            <a:tailEnd type="none" w="sm" len="sm"/>
          </a:ln>
          <a:effectLst>
            <a:outerShdw dist="28575" dir="3120000" algn="bl" rotWithShape="0">
              <a:srgbClr val="FAC539"/>
            </a:outerShdw>
          </a:effectLst>
        </p:spPr>
        <p:txBody>
          <a:bodyPr spcFirstLastPara="1" wrap="square" lIns="121900" tIns="121900" rIns="121900" bIns="121900" anchor="ctr" anchorCtr="0">
            <a:noAutofit/>
          </a:bodyPr>
          <a:lstStyle/>
          <a:p>
            <a:pPr algn="ctr" defTabSz="1219170">
              <a:buClr>
                <a:srgbClr val="000000"/>
              </a:buClr>
            </a:pPr>
            <a:r>
              <a:rPr lang="en-US" sz="2800" kern="0" dirty="0">
                <a:solidFill>
                  <a:srgbClr val="000000"/>
                </a:solidFill>
                <a:latin typeface="Fira Sans Black" panose="020B0A03050000020004" pitchFamily="34" charset="0"/>
                <a:cs typeface="Arial" panose="020B0604020202020204"/>
                <a:sym typeface="Arial" panose="020B0604020202020204"/>
              </a:rPr>
              <a:t>D</a:t>
            </a:r>
          </a:p>
        </p:txBody>
      </p:sp>
      <p:sp>
        <p:nvSpPr>
          <p:cNvPr id="3" name="Rectangle: Rounded Corners 2">
            <a:extLst>
              <a:ext uri="{FF2B5EF4-FFF2-40B4-BE49-F238E27FC236}">
                <a16:creationId xmlns:a16="http://schemas.microsoft.com/office/drawing/2014/main" xmlns="" id="{EEA3D3FB-12E4-915C-C408-AB08D362CB9E}"/>
              </a:ext>
            </a:extLst>
          </p:cNvPr>
          <p:cNvSpPr/>
          <p:nvPr/>
        </p:nvSpPr>
        <p:spPr>
          <a:xfrm>
            <a:off x="1967970" y="3890678"/>
            <a:ext cx="5822066" cy="767327"/>
          </a:xfrm>
          <a:prstGeom prst="roundRect">
            <a:avLst/>
          </a:prstGeom>
          <a:noFill/>
          <a:ln w="38100">
            <a:solidFill>
              <a:srgbClr val="D35C2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995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 calcmode="lin" valueType="num">
                                      <p:cBhvr additive="base">
                                        <p:cTn id="24"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additive="base">
                                        <p:cTn id="35"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 calcmode="lin" valueType="num">
                                      <p:cBhvr additive="base">
                                        <p:cTn id="46"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P spid="10" grpId="0" build="p"/>
      <p:bldP spid="11" grpId="0" build="p"/>
      <p:bldP spid="12" grpId="0" build="p"/>
      <p:bldP spid="13" grpId="0" bldLvl="0" animBg="1"/>
      <p:bldP spid="14" grpId="0" bldLvl="0" animBg="1"/>
      <p:bldP spid="15" grpId="0" bldLvl="0" animBg="1"/>
      <p:bldP spid="16" grpId="0" bldLvl="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281" name="Google Shape;2657;p49">
            <a:extLst>
              <a:ext uri="{FF2B5EF4-FFF2-40B4-BE49-F238E27FC236}">
                <a16:creationId xmlns:a16="http://schemas.microsoft.com/office/drawing/2014/main" xmlns="" id="{1207BAB2-711A-4C81-84A0-D31B05B1E4D5}"/>
              </a:ext>
            </a:extLst>
          </p:cNvPr>
          <p:cNvSpPr txBox="1">
            <a:spLocks/>
          </p:cNvSpPr>
          <p:nvPr/>
        </p:nvSpPr>
        <p:spPr>
          <a:xfrm>
            <a:off x="4500836" y="154812"/>
            <a:ext cx="3190327" cy="1127429"/>
          </a:xfrm>
          <a:prstGeom prst="rect">
            <a:avLst/>
          </a:prstGeom>
        </p:spPr>
        <p:txBody>
          <a:bodyPr spcFirstLastPara="1" wrap="square" lIns="121900" tIns="121900" rIns="121900" bIns="12190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50000"/>
              </a:lnSpc>
              <a:spcBef>
                <a:spcPct val="0"/>
              </a:spcBef>
              <a:spcAft>
                <a:spcPts val="0"/>
              </a:spcAft>
              <a:buClrTx/>
              <a:buSzTx/>
              <a:buFontTx/>
              <a:buNone/>
              <a:tabLst/>
              <a:defRPr/>
            </a:pPr>
            <a:r>
              <a:rPr kumimoji="0" lang="en-US"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rPr>
              <a:t>EM CÓ</a:t>
            </a:r>
            <a:r>
              <a:rPr kumimoji="0" lang="en-US" b="0" i="0" u="none" strike="noStrike" kern="1200" cap="none" spc="0" normalizeH="0" noProof="0" dirty="0">
                <a:ln>
                  <a:noFill/>
                </a:ln>
                <a:solidFill>
                  <a:srgbClr val="002C74"/>
                </a:solidFill>
                <a:effectLst/>
                <a:uLnTx/>
                <a:uFillTx/>
                <a:latin typeface="Fira Sans Black" panose="020B0A03050000020004" pitchFamily="34" charset="0"/>
                <a:ea typeface="+mj-ea"/>
                <a:cs typeface="+mj-cs"/>
              </a:rPr>
              <a:t> BIẾT</a:t>
            </a:r>
            <a:endParaRPr kumimoji="0" lang="en-US" b="0" i="0" u="none" strike="noStrike" kern="1200" cap="none" spc="0" normalizeH="0" baseline="0" noProof="0" dirty="0">
              <a:ln>
                <a:noFill/>
              </a:ln>
              <a:solidFill>
                <a:srgbClr val="002C74"/>
              </a:solidFill>
              <a:effectLst/>
              <a:uLnTx/>
              <a:uFillTx/>
              <a:latin typeface="Fira Sans Black" panose="020B0A03050000020004" pitchFamily="34" charset="0"/>
              <a:ea typeface="+mj-ea"/>
              <a:cs typeface="+mj-cs"/>
            </a:endParaRPr>
          </a:p>
        </p:txBody>
      </p:sp>
      <p:pic>
        <p:nvPicPr>
          <p:cNvPr id="3" name="Picture 2">
            <a:extLst>
              <a:ext uri="{FF2B5EF4-FFF2-40B4-BE49-F238E27FC236}">
                <a16:creationId xmlns:a16="http://schemas.microsoft.com/office/drawing/2014/main" xmlns="" id="{70996201-67ED-A04F-70A2-C6D3C150E1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147" y="856860"/>
            <a:ext cx="6001140" cy="6001140"/>
          </a:xfrm>
          <a:prstGeom prst="rect">
            <a:avLst/>
          </a:prstGeom>
        </p:spPr>
      </p:pic>
      <p:sp>
        <p:nvSpPr>
          <p:cNvPr id="5" name="Google Shape;2308;p46">
            <a:extLst>
              <a:ext uri="{FF2B5EF4-FFF2-40B4-BE49-F238E27FC236}">
                <a16:creationId xmlns:a16="http://schemas.microsoft.com/office/drawing/2014/main" xmlns="" id="{994BA4F7-CCC8-9943-8097-3164A2368689}"/>
              </a:ext>
            </a:extLst>
          </p:cNvPr>
          <p:cNvSpPr txBox="1">
            <a:spLocks/>
          </p:cNvSpPr>
          <p:nvPr/>
        </p:nvSpPr>
        <p:spPr>
          <a:xfrm>
            <a:off x="6456787" y="1407442"/>
            <a:ext cx="5079433" cy="58477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sz="3200" dirty="0" err="1">
                <a:solidFill>
                  <a:srgbClr val="D35C27"/>
                </a:solidFill>
              </a:rPr>
              <a:t>Thế</a:t>
            </a:r>
            <a:r>
              <a:rPr lang="en-US" sz="3200" dirty="0">
                <a:solidFill>
                  <a:srgbClr val="D35C27"/>
                </a:solidFill>
              </a:rPr>
              <a:t> </a:t>
            </a:r>
            <a:r>
              <a:rPr lang="en-US" sz="3200" dirty="0" err="1">
                <a:solidFill>
                  <a:srgbClr val="D35C27"/>
                </a:solidFill>
              </a:rPr>
              <a:t>Năng</a:t>
            </a:r>
            <a:r>
              <a:rPr lang="en-US" sz="3200" dirty="0">
                <a:solidFill>
                  <a:srgbClr val="D35C27"/>
                </a:solidFill>
              </a:rPr>
              <a:t> </a:t>
            </a:r>
            <a:r>
              <a:rPr lang="en-US" sz="3200" dirty="0" err="1">
                <a:solidFill>
                  <a:srgbClr val="D35C27"/>
                </a:solidFill>
              </a:rPr>
              <a:t>Đàn</a:t>
            </a:r>
            <a:r>
              <a:rPr lang="en-US" sz="3200" dirty="0">
                <a:solidFill>
                  <a:srgbClr val="D35C27"/>
                </a:solidFill>
              </a:rPr>
              <a:t> </a:t>
            </a:r>
            <a:r>
              <a:rPr lang="en-US" sz="3200" dirty="0" err="1">
                <a:solidFill>
                  <a:srgbClr val="D35C27"/>
                </a:solidFill>
              </a:rPr>
              <a:t>Hồi</a:t>
            </a:r>
            <a:endParaRPr lang="en-GB" sz="3200" dirty="0">
              <a:solidFill>
                <a:srgbClr val="D35C27"/>
              </a:solidFill>
            </a:endParaRPr>
          </a:p>
        </p:txBody>
      </p:sp>
      <p:sp>
        <p:nvSpPr>
          <p:cNvPr id="6" name="TextBox 5">
            <a:extLst>
              <a:ext uri="{FF2B5EF4-FFF2-40B4-BE49-F238E27FC236}">
                <a16:creationId xmlns:a16="http://schemas.microsoft.com/office/drawing/2014/main" xmlns="" id="{7BA07042-5043-4B9C-ACF6-450E2E873F52}"/>
              </a:ext>
            </a:extLst>
          </p:cNvPr>
          <p:cNvSpPr txBox="1"/>
          <p:nvPr/>
        </p:nvSpPr>
        <p:spPr>
          <a:xfrm>
            <a:off x="6456787" y="2117418"/>
            <a:ext cx="4624998"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sz="2600" dirty="0"/>
              <a:t>X</a:t>
            </a:r>
            <a:r>
              <a:rPr lang="vi-VN" sz="2600" dirty="0"/>
              <a:t>uất hiện khi một vật bị biến dạng đàn h</a:t>
            </a:r>
            <a:r>
              <a:rPr lang="en-US" sz="2600" dirty="0"/>
              <a:t>ồ</a:t>
            </a:r>
            <a:r>
              <a:rPr lang="vi-VN" sz="2600" dirty="0"/>
              <a:t>i. </a:t>
            </a:r>
            <a:endParaRPr lang="en-US" sz="2600" baseline="-25000" dirty="0"/>
          </a:p>
        </p:txBody>
      </p:sp>
      <p:sp>
        <p:nvSpPr>
          <p:cNvPr id="8" name="Google Shape;2308;p46">
            <a:extLst>
              <a:ext uri="{FF2B5EF4-FFF2-40B4-BE49-F238E27FC236}">
                <a16:creationId xmlns:a16="http://schemas.microsoft.com/office/drawing/2014/main" xmlns="" id="{B20F57D1-7485-B342-4E35-2D6D00B7A235}"/>
              </a:ext>
            </a:extLst>
          </p:cNvPr>
          <p:cNvSpPr txBox="1">
            <a:spLocks/>
          </p:cNvSpPr>
          <p:nvPr/>
        </p:nvSpPr>
        <p:spPr>
          <a:xfrm>
            <a:off x="6456787" y="3528368"/>
            <a:ext cx="5079433" cy="584775"/>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2400" b="0" i="0" u="none" strike="noStrike" kern="0" cap="none" spc="0" normalizeH="0" baseline="0">
                <a:ln>
                  <a:noFill/>
                </a:ln>
                <a:solidFill>
                  <a:prstClr val="black">
                    <a:lumMod val="85000"/>
                    <a:lumOff val="15000"/>
                  </a:prstClr>
                </a:solidFill>
                <a:effectLst/>
                <a:uLnTx/>
                <a:uFillTx/>
                <a:latin typeface="Fira Sans Condensed Medium" panose="020B0603050000020004" pitchFamily="34" charset="0"/>
                <a:cs typeface="Arial" panose="020B0604020202020204" pitchFamily="34" charset="0"/>
              </a:defRPr>
            </a:lvl1pPr>
            <a:lvl2pPr marL="914400" marR="0" lvl="1"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2pPr>
            <a:lvl3pPr marL="1371600" marR="0" lvl="2"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3pPr>
            <a:lvl4pPr marL="1828800" marR="0" lvl="3"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4pPr>
            <a:lvl5pPr marL="2286000" marR="0" lvl="4"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5pPr>
            <a:lvl6pPr marL="2743200" marR="0" lvl="5"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6pPr>
            <a:lvl7pPr marL="3200400" marR="0" lvl="6"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7pPr>
            <a:lvl8pPr marL="3657600" marR="0" lvl="7" indent="-317500" algn="ctr">
              <a:lnSpc>
                <a:spcPct val="100000"/>
              </a:lnSpc>
              <a:spcBef>
                <a:spcPts val="2133"/>
              </a:spcBef>
              <a:spcAft>
                <a:spcPts val="0"/>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8pPr>
            <a:lvl9pPr marL="4114800" marR="0" lvl="8" indent="-317500" algn="ctr">
              <a:lnSpc>
                <a:spcPct val="100000"/>
              </a:lnSpc>
              <a:spcBef>
                <a:spcPts val="2133"/>
              </a:spcBef>
              <a:spcAft>
                <a:spcPts val="2133"/>
              </a:spcAft>
              <a:buClr>
                <a:srgbClr val="000000"/>
              </a:buClr>
              <a:buSzPts val="1400"/>
              <a:buFont typeface="Didact Gothic" panose="020B0704020202020204"/>
              <a:buNone/>
              <a:defRPr sz="1867" b="0" i="0" u="none" strike="noStrike" cap="none">
                <a:solidFill>
                  <a:srgbClr val="000000"/>
                </a:solidFill>
                <a:latin typeface="Didact Gothic" panose="020B0704020202020204"/>
                <a:ea typeface="Didact Gothic" panose="020B0704020202020204"/>
                <a:cs typeface="Didact Gothic" panose="020B0704020202020204"/>
              </a:defRPr>
            </a:lvl9pPr>
          </a:lstStyle>
          <a:p>
            <a:r>
              <a:rPr lang="en-US" sz="3200" dirty="0" err="1">
                <a:solidFill>
                  <a:srgbClr val="D35C27"/>
                </a:solidFill>
              </a:rPr>
              <a:t>Thế</a:t>
            </a:r>
            <a:r>
              <a:rPr lang="en-US" sz="3200" dirty="0">
                <a:solidFill>
                  <a:srgbClr val="D35C27"/>
                </a:solidFill>
              </a:rPr>
              <a:t> </a:t>
            </a:r>
            <a:r>
              <a:rPr lang="en-US" sz="3200" dirty="0" err="1">
                <a:solidFill>
                  <a:srgbClr val="D35C27"/>
                </a:solidFill>
              </a:rPr>
              <a:t>Năng</a:t>
            </a:r>
            <a:r>
              <a:rPr lang="en-US" sz="3200" dirty="0">
                <a:solidFill>
                  <a:srgbClr val="D35C27"/>
                </a:solidFill>
              </a:rPr>
              <a:t> </a:t>
            </a:r>
            <a:r>
              <a:rPr lang="en-US" sz="3200" dirty="0" err="1">
                <a:solidFill>
                  <a:srgbClr val="D35C27"/>
                </a:solidFill>
              </a:rPr>
              <a:t>Tĩnh</a:t>
            </a:r>
            <a:r>
              <a:rPr lang="en-US" sz="3200" dirty="0">
                <a:solidFill>
                  <a:srgbClr val="D35C27"/>
                </a:solidFill>
              </a:rPr>
              <a:t> </a:t>
            </a:r>
            <a:r>
              <a:rPr lang="en-US" sz="3200" dirty="0" err="1">
                <a:solidFill>
                  <a:srgbClr val="D35C27"/>
                </a:solidFill>
              </a:rPr>
              <a:t>Điện</a:t>
            </a:r>
            <a:endParaRPr lang="en-GB" sz="3200" dirty="0">
              <a:solidFill>
                <a:srgbClr val="D35C27"/>
              </a:solidFill>
            </a:endParaRPr>
          </a:p>
        </p:txBody>
      </p:sp>
      <p:sp>
        <p:nvSpPr>
          <p:cNvPr id="9" name="TextBox 8">
            <a:extLst>
              <a:ext uri="{FF2B5EF4-FFF2-40B4-BE49-F238E27FC236}">
                <a16:creationId xmlns:a16="http://schemas.microsoft.com/office/drawing/2014/main" xmlns="" id="{B9B359D8-C1B0-B058-0ADC-DDD8772EB25B}"/>
              </a:ext>
            </a:extLst>
          </p:cNvPr>
          <p:cNvSpPr txBox="1"/>
          <p:nvPr/>
        </p:nvSpPr>
        <p:spPr>
          <a:xfrm>
            <a:off x="6456787" y="4238344"/>
            <a:ext cx="5206478" cy="72397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RPr lang="en-US"/>
            </a:defPPr>
            <a:lvl1pPr marL="186262" marR="0" lvl="0" indent="0" defTabSz="1219170" fontAlgn="auto">
              <a:lnSpc>
                <a:spcPct val="120000"/>
              </a:lnSpc>
              <a:spcBef>
                <a:spcPts val="0"/>
              </a:spcBef>
              <a:spcAft>
                <a:spcPts val="0"/>
              </a:spcAft>
              <a:buClr>
                <a:srgbClr val="212121"/>
              </a:buClr>
              <a:buSzPts val="1400"/>
              <a:buFont typeface="Montserrat"/>
              <a:buNone/>
              <a:tabLst/>
              <a:defRPr kumimoji="0" sz="2800" b="0" i="0" u="none" strike="noStrike" kern="0" cap="none" spc="0" normalizeH="0" baseline="0">
                <a:ln>
                  <a:noFill/>
                </a:ln>
                <a:solidFill>
                  <a:srgbClr val="000000"/>
                </a:solidFill>
                <a:effectLst/>
                <a:uLnTx/>
                <a:uFillTx/>
                <a:latin typeface="Arial" panose="020B0604020202020204" pitchFamily="34" charset="0"/>
                <a:ea typeface="Montserrat"/>
                <a:cs typeface="Arial" panose="020B0604020202020204" pitchFamily="34" charset="0"/>
              </a:defRPr>
            </a:lvl1pPr>
            <a:lvl2pPr marL="914400" marR="0" lvl="1"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2pPr>
            <a:lvl3pPr marL="1371600" marR="0" lvl="2"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3pPr>
            <a:lvl4pPr marL="1828800" marR="0" lvl="3"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4pPr>
            <a:lvl5pPr marL="2286000" marR="0" lvl="4"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5pPr>
            <a:lvl6pPr marL="2743200" marR="0" lvl="5"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6pPr>
            <a:lvl7pPr marL="3200400" marR="0" lvl="6"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7pPr>
            <a:lvl8pPr marL="3657600" marR="0" lvl="7"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8pPr>
            <a:lvl9pPr marL="4114800" marR="0" lvl="8" indent="-317500" algn="ctr">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defRPr>
            </a:lvl9pPr>
          </a:lstStyle>
          <a:p>
            <a:r>
              <a:rPr lang="en-US" dirty="0"/>
              <a:t>K</a:t>
            </a:r>
            <a:r>
              <a:rPr lang="vi-VN" dirty="0"/>
              <a:t>hi một điện tích đặt cạnh một điện tích khác, lực tương tác giữa các điện tích tạo ra th</a:t>
            </a:r>
            <a:r>
              <a:rPr lang="en-US" dirty="0"/>
              <a:t>ế </a:t>
            </a:r>
            <a:r>
              <a:rPr lang="vi-VN" dirty="0"/>
              <a:t>năng của hệ điện tích</a:t>
            </a:r>
            <a:endParaRPr lang="en-US" sz="2600" baseline="-25000" dirty="0"/>
          </a:p>
        </p:txBody>
      </p:sp>
    </p:spTree>
    <p:extLst>
      <p:ext uri="{BB962C8B-B14F-4D97-AF65-F5344CB8AC3E}">
        <p14:creationId xmlns:p14="http://schemas.microsoft.com/office/powerpoint/2010/main" val="17780846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wipe(up)">
                                      <p:cBhvr>
                                        <p:cTn id="7" dur="750"/>
                                        <p:tgtEl>
                                          <p:spTgt spid="28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additive="base">
                                        <p:cTn id="16"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additive="base">
                                        <p:cTn id="26"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p:bldP spid="5" grpId="0" build="p"/>
      <p:bldP spid="6" grpId="0"/>
      <p:bldP spid="8" grpId="0" build="p"/>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48627"/>
          </a:srgbClr>
        </a:solidFill>
        <a:effectLst/>
      </p:bgPr>
    </p:bg>
    <p:spTree>
      <p:nvGrpSpPr>
        <p:cNvPr id="1" name=""/>
        <p:cNvGrpSpPr/>
        <p:nvPr/>
      </p:nvGrpSpPr>
      <p:grpSpPr>
        <a:xfrm>
          <a:off x="0" y="0"/>
          <a:ext cx="0" cy="0"/>
          <a:chOff x="0" y="0"/>
          <a:chExt cx="0" cy="0"/>
        </a:xfrm>
      </p:grpSpPr>
      <p:sp>
        <p:nvSpPr>
          <p:cNvPr id="1984" name="TextBox 1983">
            <a:extLst>
              <a:ext uri="{FF2B5EF4-FFF2-40B4-BE49-F238E27FC236}">
                <a16:creationId xmlns:a16="http://schemas.microsoft.com/office/drawing/2014/main" xmlns="" id="{BF9F8077-2600-43D6-B79A-5333C17F7294}"/>
              </a:ext>
            </a:extLst>
          </p:cNvPr>
          <p:cNvSpPr txBox="1"/>
          <p:nvPr/>
        </p:nvSpPr>
        <p:spPr>
          <a:xfrm>
            <a:off x="6822522" y="2841906"/>
            <a:ext cx="4771715" cy="132343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8000" spc="-150" dirty="0">
                <a:solidFill>
                  <a:srgbClr val="001331"/>
                </a:solidFill>
                <a:latin typeface="Fira Sans Black" panose="020B0A03050000020004" pitchFamily="34" charset="0"/>
              </a:rPr>
              <a:t>THANKS!!!</a:t>
            </a:r>
            <a:endParaRPr kumimoji="0" lang="en-US" sz="8000" b="0" i="0" u="none" strike="noStrike" kern="1200" cap="none" spc="-150" normalizeH="0" baseline="0" noProof="0" dirty="0">
              <a:ln>
                <a:noFill/>
              </a:ln>
              <a:solidFill>
                <a:srgbClr val="001331"/>
              </a:solidFill>
              <a:effectLst/>
              <a:uLnTx/>
              <a:uFillTx/>
              <a:latin typeface="Fira Sans Black" panose="020B0A03050000020004" pitchFamily="34" charset="0"/>
            </a:endParaRPr>
          </a:p>
        </p:txBody>
      </p:sp>
      <p:pic>
        <p:nvPicPr>
          <p:cNvPr id="2" name="Graphic 1">
            <a:extLst>
              <a:ext uri="{FF2B5EF4-FFF2-40B4-BE49-F238E27FC236}">
                <a16:creationId xmlns:a16="http://schemas.microsoft.com/office/drawing/2014/main" xmlns="" id="{E3A05B25-801A-EBA6-8016-519B0D661C4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34611" y="85044"/>
            <a:ext cx="6687911" cy="6687911"/>
          </a:xfrm>
          <a:prstGeom prst="rect">
            <a:avLst/>
          </a:prstGeom>
        </p:spPr>
      </p:pic>
    </p:spTree>
    <p:extLst>
      <p:ext uri="{BB962C8B-B14F-4D97-AF65-F5344CB8AC3E}">
        <p14:creationId xmlns:p14="http://schemas.microsoft.com/office/powerpoint/2010/main" val="37212767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84"/>
                                        </p:tgtEl>
                                        <p:attrNameLst>
                                          <p:attrName>style.visibility</p:attrName>
                                        </p:attrNameLst>
                                      </p:cBhvr>
                                      <p:to>
                                        <p:strVal val="visible"/>
                                      </p:to>
                                    </p:set>
                                    <p:animEffect transition="in" filter="wipe(up)">
                                      <p:cBhvr>
                                        <p:cTn id="7" dur="500"/>
                                        <p:tgtEl>
                                          <p:spTgt spid="1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ooks Infographics by Slidesgo">
  <a:themeElements>
    <a:clrScheme name="Simple Light">
      <a:dk1>
        <a:srgbClr val="000000"/>
      </a:dk1>
      <a:lt1>
        <a:srgbClr val="FFFFFF"/>
      </a:lt1>
      <a:dk2>
        <a:srgbClr val="5F0F40"/>
      </a:dk2>
      <a:lt2>
        <a:srgbClr val="9A031E"/>
      </a:lt2>
      <a:accent1>
        <a:srgbClr val="E36414"/>
      </a:accent1>
      <a:accent2>
        <a:srgbClr val="27C2A4"/>
      </a:accent2>
      <a:accent3>
        <a:srgbClr val="0F4C5C"/>
      </a:accent3>
      <a:accent4>
        <a:srgbClr val="32399D"/>
      </a:accent4>
      <a:accent5>
        <a:srgbClr val="040404"/>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6150</TotalTime>
  <Words>1428</Words>
  <Application>Microsoft Office PowerPoint</Application>
  <PresentationFormat>Widescreen</PresentationFormat>
  <Paragraphs>197</Paragraphs>
  <Slides>39</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39</vt:i4>
      </vt:variant>
    </vt:vector>
  </HeadingPairs>
  <TitlesOfParts>
    <vt:vector size="53" baseType="lpstr">
      <vt:lpstr>#9Slide03 Arima Madurai Black</vt:lpstr>
      <vt:lpstr>Arial</vt:lpstr>
      <vt:lpstr>Arial Black</vt:lpstr>
      <vt:lpstr>Calibri</vt:lpstr>
      <vt:lpstr>Calibri Light</vt:lpstr>
      <vt:lpstr>Cambria Math</vt:lpstr>
      <vt:lpstr>Fira Sans Black</vt:lpstr>
      <vt:lpstr>Fira Sans Condensed Medium</vt:lpstr>
      <vt:lpstr>Fira Sans Extra Condensed Medium</vt:lpstr>
      <vt:lpstr>Merriweather</vt:lpstr>
      <vt:lpstr>Montserrat</vt:lpstr>
      <vt:lpstr>Roboto</vt:lpstr>
      <vt:lpstr>Office Theme</vt:lpstr>
      <vt:lpstr>Books Infographics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Oanh Phạm</dc:creator>
  <cp:lastModifiedBy>Nguyen Ngoc Hiep</cp:lastModifiedBy>
  <cp:revision>19</cp:revision>
  <dcterms:created xsi:type="dcterms:W3CDTF">2024-01-13T16:09:11Z</dcterms:created>
  <dcterms:modified xsi:type="dcterms:W3CDTF">2025-09-17T04:01:36Z</dcterms:modified>
</cp:coreProperties>
</file>