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71" r:id="rId2"/>
    <p:sldId id="256" r:id="rId3"/>
    <p:sldId id="302" r:id="rId4"/>
    <p:sldId id="350" r:id="rId5"/>
    <p:sldId id="279" r:id="rId6"/>
    <p:sldId id="353" r:id="rId7"/>
    <p:sldId id="316" r:id="rId8"/>
    <p:sldId id="347" r:id="rId9"/>
    <p:sldId id="352" r:id="rId10"/>
    <p:sldId id="283" r:id="rId11"/>
    <p:sldId id="276" r:id="rId12"/>
    <p:sldId id="298" r:id="rId13"/>
    <p:sldId id="327" r:id="rId14"/>
    <p:sldId id="348" r:id="rId15"/>
    <p:sldId id="349" r:id="rId16"/>
    <p:sldId id="314" r:id="rId17"/>
    <p:sldId id="330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73B4"/>
    <a:srgbClr val="F16649"/>
    <a:srgbClr val="0070C0"/>
    <a:srgbClr val="E8F6F8"/>
    <a:srgbClr val="C0E6EA"/>
    <a:srgbClr val="62C8CE"/>
    <a:srgbClr val="05A0B8"/>
    <a:srgbClr val="7192A9"/>
    <a:srgbClr val="F47D5F"/>
    <a:srgbClr val="0FB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99"/>
  </p:normalViewPr>
  <p:slideViewPr>
    <p:cSldViewPr snapToGrid="0" showGuides="1">
      <p:cViewPr varScale="1">
        <p:scale>
          <a:sx n="106" d="100"/>
          <a:sy n="106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1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4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2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68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14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08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49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25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90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93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98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34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22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4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9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8405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4650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7971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1649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8202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3012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0057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6545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512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633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2157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4" Type="http://schemas.openxmlformats.org/officeDocument/2006/relationships/audio" Target="../media/media2.mp3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audio" Target="../media/media5.wav"/><Relationship Id="rId16" Type="http://schemas.openxmlformats.org/officeDocument/2006/relationships/image" Target="../media/image21.png"/><Relationship Id="rId1" Type="http://schemas.microsoft.com/office/2007/relationships/media" Target="../media/media5.wav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408" y="18288"/>
            <a:ext cx="9144000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629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620" y="-7620"/>
            <a:ext cx="12192000" cy="1083309"/>
            <a:chOff x="7620" y="-7620"/>
            <a:chExt cx="12192000" cy="1083309"/>
          </a:xfrm>
        </p:grpSpPr>
        <p:sp>
          <p:nvSpPr>
            <p:cNvPr id="23" name="Round Single Corner Rectangle 22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261781" y="112190"/>
            <a:ext cx="712319" cy="709214"/>
            <a:chOff x="2180974" y="148629"/>
            <a:chExt cx="712319" cy="709214"/>
          </a:xfrm>
        </p:grpSpPr>
        <p:sp>
          <p:nvSpPr>
            <p:cNvPr id="30" name="Oval 29"/>
            <p:cNvSpPr/>
            <p:nvPr/>
          </p:nvSpPr>
          <p:spPr>
            <a:xfrm>
              <a:off x="2180974" y="148629"/>
              <a:ext cx="712319" cy="709214"/>
            </a:xfrm>
            <a:prstGeom prst="ellipse">
              <a:avLst/>
            </a:prstGeom>
            <a:solidFill>
              <a:srgbClr val="F47D5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Chord 30"/>
            <p:cNvSpPr/>
            <p:nvPr/>
          </p:nvSpPr>
          <p:spPr>
            <a:xfrm rot="4088942">
              <a:off x="2197459" y="160739"/>
              <a:ext cx="676824" cy="685834"/>
            </a:xfrm>
            <a:prstGeom prst="chord">
              <a:avLst>
                <a:gd name="adj1" fmla="val 2761841"/>
                <a:gd name="adj2" fmla="val 16200000"/>
              </a:avLst>
            </a:prstGeom>
            <a:solidFill>
              <a:srgbClr val="F266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3250138" y="1896087"/>
            <a:ext cx="5893861" cy="625641"/>
          </a:xfrm>
          <a:prstGeom prst="roundRect">
            <a:avLst>
              <a:gd name="adj" fmla="val 42661"/>
            </a:avLst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836656" y="1940421"/>
            <a:ext cx="5395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LESSON 1: GETTING STARTED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28438" y="132929"/>
            <a:ext cx="1252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50251" y="88279"/>
            <a:ext cx="6521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Myriad Pro" pitchFamily="34" charset="0"/>
              </a:rPr>
              <a:t>MY NEW SCHOOL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76300" y="3793403"/>
            <a:ext cx="72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07B7897-B16D-44E3-91AE-9D0FF2697117}"/>
              </a:ext>
            </a:extLst>
          </p:cNvPr>
          <p:cNvSpPr txBox="1"/>
          <p:nvPr/>
        </p:nvSpPr>
        <p:spPr>
          <a:xfrm>
            <a:off x="3800853" y="2735932"/>
            <a:ext cx="4427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26649"/>
                </a:solidFill>
              </a:rPr>
              <a:t>A special 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3706" y="113518"/>
            <a:ext cx="730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622990" y="1742250"/>
            <a:ext cx="994505" cy="941618"/>
            <a:chOff x="2066408" y="3458139"/>
            <a:chExt cx="994505" cy="94161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0018" y="3458139"/>
              <a:ext cx="990895" cy="941618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6408" y="3554648"/>
              <a:ext cx="990895" cy="801149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3118437" y="3417094"/>
            <a:ext cx="5871704" cy="3307182"/>
            <a:chOff x="101985" y="1248136"/>
            <a:chExt cx="10874528" cy="6154365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5"/>
            <a:srcRect t="2947" b="1385"/>
            <a:stretch/>
          </p:blipFill>
          <p:spPr>
            <a:xfrm>
              <a:off x="101985" y="1248136"/>
              <a:ext cx="5562600" cy="6150883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6"/>
            <a:srcRect t="9792" r="1934" b="11668"/>
            <a:stretch/>
          </p:blipFill>
          <p:spPr>
            <a:xfrm>
              <a:off x="5664588" y="1252569"/>
              <a:ext cx="5311925" cy="61499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6211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4567839" y="1755498"/>
            <a:ext cx="2162852" cy="845902"/>
          </a:xfrm>
          <a:custGeom>
            <a:avLst/>
            <a:gdLst>
              <a:gd name="connsiteX0" fmla="*/ 0 w 1728196"/>
              <a:gd name="connsiteY0" fmla="*/ 0 h 941884"/>
              <a:gd name="connsiteX1" fmla="*/ 1728196 w 1728196"/>
              <a:gd name="connsiteY1" fmla="*/ 0 h 941884"/>
              <a:gd name="connsiteX2" fmla="*/ 1728196 w 1728196"/>
              <a:gd name="connsiteY2" fmla="*/ 941884 h 941884"/>
              <a:gd name="connsiteX3" fmla="*/ 0 w 1728196"/>
              <a:gd name="connsiteY3" fmla="*/ 941884 h 941884"/>
              <a:gd name="connsiteX4" fmla="*/ 0 w 1728196"/>
              <a:gd name="connsiteY4" fmla="*/ 0 h 94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8196" h="941884">
                <a:moveTo>
                  <a:pt x="0" y="0"/>
                </a:moveTo>
                <a:lnTo>
                  <a:pt x="1728196" y="0"/>
                </a:lnTo>
                <a:lnTo>
                  <a:pt x="1728196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b="1" dirty="0"/>
          </a:p>
        </p:txBody>
      </p:sp>
      <p:sp>
        <p:nvSpPr>
          <p:cNvPr id="11" name="Freeform 10"/>
          <p:cNvSpPr/>
          <p:nvPr/>
        </p:nvSpPr>
        <p:spPr>
          <a:xfrm>
            <a:off x="3977081" y="5090340"/>
            <a:ext cx="1603229" cy="845902"/>
          </a:xfrm>
          <a:custGeom>
            <a:avLst/>
            <a:gdLst>
              <a:gd name="connsiteX0" fmla="*/ 0 w 1419439"/>
              <a:gd name="connsiteY0" fmla="*/ 0 h 941884"/>
              <a:gd name="connsiteX1" fmla="*/ 1419439 w 1419439"/>
              <a:gd name="connsiteY1" fmla="*/ 0 h 941884"/>
              <a:gd name="connsiteX2" fmla="*/ 1419439 w 1419439"/>
              <a:gd name="connsiteY2" fmla="*/ 941884 h 941884"/>
              <a:gd name="connsiteX3" fmla="*/ 0 w 1419439"/>
              <a:gd name="connsiteY3" fmla="*/ 941884 h 941884"/>
              <a:gd name="connsiteX4" fmla="*/ 0 w 1419439"/>
              <a:gd name="connsiteY4" fmla="*/ 0 h 94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9439" h="941884">
                <a:moveTo>
                  <a:pt x="0" y="0"/>
                </a:moveTo>
                <a:lnTo>
                  <a:pt x="1419439" y="0"/>
                </a:lnTo>
                <a:lnTo>
                  <a:pt x="1419439" y="941884"/>
                </a:lnTo>
                <a:lnTo>
                  <a:pt x="0" y="9418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b="1" dirty="0"/>
          </a:p>
        </p:txBody>
      </p:sp>
      <p:sp>
        <p:nvSpPr>
          <p:cNvPr id="16" name="Rounded Rectangle 15"/>
          <p:cNvSpPr/>
          <p:nvPr/>
        </p:nvSpPr>
        <p:spPr>
          <a:xfrm>
            <a:off x="669161" y="1225237"/>
            <a:ext cx="1835914" cy="612205"/>
          </a:xfrm>
          <a:prstGeom prst="roundRect">
            <a:avLst/>
          </a:prstGeom>
          <a:solidFill>
            <a:srgbClr val="05A0B8"/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a typeface="Adobe Gothic Std B" panose="020B0800000000000000" pitchFamily="34" charset="-128"/>
              </a:rPr>
              <a:t>WARM-UP</a:t>
            </a:r>
            <a:endParaRPr lang="en-GB" b="1" dirty="0">
              <a:solidFill>
                <a:schemeClr val="bg1"/>
              </a:solidFill>
              <a:ea typeface="Adobe Gothic Std B" panose="020B0800000000000000" pitchFamily="34" charset="-12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816742" y="2040457"/>
            <a:ext cx="1835914" cy="617607"/>
          </a:xfrm>
          <a:prstGeom prst="roundRect">
            <a:avLst/>
          </a:prstGeom>
          <a:solidFill>
            <a:srgbClr val="05A0B8"/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PRESENTATION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69161" y="3487517"/>
            <a:ext cx="1835914" cy="601447"/>
          </a:xfrm>
          <a:prstGeom prst="roundRect">
            <a:avLst/>
          </a:prstGeom>
          <a:solidFill>
            <a:srgbClr val="05A0B8"/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PRACTICE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816742" y="5014261"/>
            <a:ext cx="1835914" cy="601447"/>
          </a:xfrm>
          <a:prstGeom prst="roundRect">
            <a:avLst/>
          </a:prstGeom>
          <a:solidFill>
            <a:srgbClr val="05A0B8"/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PRODUCTION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588839" y="1234448"/>
            <a:ext cx="5740800" cy="618004"/>
          </a:xfrm>
          <a:prstGeom prst="rect">
            <a:avLst/>
          </a:prstGeom>
          <a:solidFill>
            <a:srgbClr val="C0E6EA">
              <a:alpha val="50000"/>
            </a:srgbClr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>
                <a:solidFill>
                  <a:schemeClr val="tx1"/>
                </a:solidFill>
              </a:rPr>
              <a:t>Memorising game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71062" y="2020176"/>
            <a:ext cx="5758577" cy="635893"/>
          </a:xfrm>
          <a:prstGeom prst="rect">
            <a:avLst/>
          </a:prstGeom>
          <a:solidFill>
            <a:srgbClr val="C0E6EA">
              <a:alpha val="50000"/>
            </a:srgbClr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Vocabulary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581683" y="2857703"/>
            <a:ext cx="5755112" cy="1863552"/>
          </a:xfrm>
          <a:prstGeom prst="rect">
            <a:avLst/>
          </a:prstGeom>
          <a:solidFill>
            <a:srgbClr val="C0E6EA">
              <a:alpha val="50000"/>
            </a:srgbClr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vi-VN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Task 1: 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Listen and read.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Task 2: Read the conversation again and write T (true) or F (False).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vi-V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Task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vi-V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 ONE word from the box in each gap.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vi-V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Task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vi-V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Match the words with the school things. Then listen and repeat.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571712" y="4987546"/>
            <a:ext cx="5743692" cy="662925"/>
          </a:xfrm>
          <a:prstGeom prst="rect">
            <a:avLst/>
          </a:prstGeom>
          <a:solidFill>
            <a:srgbClr val="C0E6EA">
              <a:alpha val="50000"/>
            </a:srgbClr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vi-V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Task 5: Write names of the things you can see around the class in your notebook.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Curved Connector 23"/>
          <p:cNvCxnSpPr>
            <a:stCxn id="16" idx="3"/>
            <a:endCxn id="17" idx="0"/>
          </p:cNvCxnSpPr>
          <p:nvPr/>
        </p:nvCxnSpPr>
        <p:spPr>
          <a:xfrm>
            <a:off x="2505075" y="1531340"/>
            <a:ext cx="1229624" cy="509117"/>
          </a:xfrm>
          <a:prstGeom prst="curvedConnector2">
            <a:avLst/>
          </a:prstGeom>
          <a:ln w="57150">
            <a:solidFill>
              <a:srgbClr val="F16649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Curved Connector 24"/>
          <p:cNvCxnSpPr>
            <a:stCxn id="17" idx="1"/>
            <a:endCxn id="18" idx="0"/>
          </p:cNvCxnSpPr>
          <p:nvPr/>
        </p:nvCxnSpPr>
        <p:spPr>
          <a:xfrm rot="10800000" flipV="1">
            <a:off x="1587118" y="2349261"/>
            <a:ext cx="1229624" cy="1138256"/>
          </a:xfrm>
          <a:prstGeom prst="curvedConnector2">
            <a:avLst/>
          </a:prstGeom>
          <a:ln w="57150">
            <a:solidFill>
              <a:srgbClr val="F16649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18" idx="3"/>
            <a:endCxn id="19" idx="0"/>
          </p:cNvCxnSpPr>
          <p:nvPr/>
        </p:nvCxnSpPr>
        <p:spPr>
          <a:xfrm>
            <a:off x="2505075" y="3788241"/>
            <a:ext cx="1229624" cy="1226020"/>
          </a:xfrm>
          <a:prstGeom prst="curvedConnector2">
            <a:avLst/>
          </a:prstGeom>
          <a:ln w="57150">
            <a:solidFill>
              <a:srgbClr val="F16649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787234" y="518493"/>
            <a:ext cx="3596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LESSON 1: GETTING STARTED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69161" y="5842361"/>
            <a:ext cx="1835914" cy="604154"/>
          </a:xfrm>
          <a:prstGeom prst="roundRect">
            <a:avLst/>
          </a:prstGeom>
          <a:solidFill>
            <a:srgbClr val="05A0B8"/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CONSOLIDATION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28" name="Curved Connector 27"/>
          <p:cNvCxnSpPr>
            <a:stCxn id="19" idx="1"/>
            <a:endCxn id="27" idx="0"/>
          </p:cNvCxnSpPr>
          <p:nvPr/>
        </p:nvCxnSpPr>
        <p:spPr>
          <a:xfrm rot="10800000" flipV="1">
            <a:off x="1587118" y="5314985"/>
            <a:ext cx="1229624" cy="527376"/>
          </a:xfrm>
          <a:prstGeom prst="curvedConnector2">
            <a:avLst/>
          </a:prstGeom>
          <a:ln w="57150">
            <a:solidFill>
              <a:srgbClr val="F16649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588839" y="5893956"/>
            <a:ext cx="5740800" cy="684962"/>
          </a:xfrm>
          <a:prstGeom prst="rect">
            <a:avLst/>
          </a:prstGeom>
          <a:solidFill>
            <a:srgbClr val="C0E6EA">
              <a:alpha val="50000"/>
            </a:srgbClr>
          </a:solidFill>
          <a:ln>
            <a:solidFill>
              <a:srgbClr val="7192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Wrap-up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Homework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564976" y="251696"/>
            <a:ext cx="5893861" cy="625641"/>
          </a:xfrm>
          <a:prstGeom prst="roundRect">
            <a:avLst>
              <a:gd name="adj" fmla="val 42661"/>
            </a:avLst>
          </a:prstGeom>
          <a:solidFill>
            <a:srgbClr val="0F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151494" y="296030"/>
            <a:ext cx="5395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LESSON 1: GETTING STARTED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937828" y="97859"/>
            <a:ext cx="994505" cy="941618"/>
            <a:chOff x="2066408" y="3458139"/>
            <a:chExt cx="994505" cy="94161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0018" y="3458139"/>
              <a:ext cx="990895" cy="941618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6408" y="3554648"/>
              <a:ext cx="990895" cy="801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8201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34115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8AC8E79-ECD6-4F34-BE5A-9F5E850E85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83306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2BE1BB-2AB2-4D7E-9E27-8D245181B5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83306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2A1615C-2156-4B15-BF3E-39794B3790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80997"/>
            <a:ext cx="5378624" cy="6402614"/>
            <a:chOff x="-19221" y="197691"/>
            <a:chExt cx="5378624" cy="640261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0AAA4B8-4E08-4663-9835-BA403F00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69D1-3E13-4881-A292-2F38ECC07B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FEDB7CE-BB3D-4A0D-A73F-3117044F329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E0C6E1-7FBF-471E-849C-A54AF1D41FF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2BFAA38-D910-41AD-BBED-0608E4AE71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A3E95A-3D5D-4E3E-A00D-CA3CAC576081}"/>
              </a:ext>
            </a:extLst>
          </p:cNvPr>
          <p:cNvSpPr txBox="1"/>
          <p:nvPr/>
        </p:nvSpPr>
        <p:spPr>
          <a:xfrm>
            <a:off x="4088096" y="922988"/>
            <a:ext cx="5682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Instructions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7A5E1E-3CA0-4464-8CDD-31E8FAFCE4DB}"/>
              </a:ext>
            </a:extLst>
          </p:cNvPr>
          <p:cNvSpPr txBox="1"/>
          <p:nvPr/>
        </p:nvSpPr>
        <p:spPr>
          <a:xfrm>
            <a:off x="-30760" y="3429000"/>
            <a:ext cx="4283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YOU REMEMBER?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E602FB-6AB1-8364-E6D1-F44791FEA6AC}"/>
              </a:ext>
            </a:extLst>
          </p:cNvPr>
          <p:cNvSpPr txBox="1"/>
          <p:nvPr/>
        </p:nvSpPr>
        <p:spPr>
          <a:xfrm>
            <a:off x="4865568" y="1684327"/>
            <a:ext cx="1640247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VN" sz="3200" dirty="0"/>
              <a:t>2 teams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3A1DC-14A7-8B53-15AE-A82CD3C70C12}"/>
              </a:ext>
            </a:extLst>
          </p:cNvPr>
          <p:cNvSpPr txBox="1"/>
          <p:nvPr/>
        </p:nvSpPr>
        <p:spPr>
          <a:xfrm>
            <a:off x="5384362" y="2464225"/>
            <a:ext cx="3089898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VN" sz="3200" dirty="0"/>
              <a:t>Close </a:t>
            </a:r>
            <a:r>
              <a:rPr lang="en-VN" sz="3200"/>
              <a:t>your </a:t>
            </a:r>
            <a:r>
              <a:rPr lang="en-VN" sz="3200" smtClean="0"/>
              <a:t>books</a:t>
            </a:r>
            <a:r>
              <a:rPr lang="en-US" sz="3200" smtClean="0"/>
              <a:t>.</a:t>
            </a:r>
            <a:endParaRPr lang="en-VN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A900DA-305C-03F8-222B-CBB1FB9FC542}"/>
              </a:ext>
            </a:extLst>
          </p:cNvPr>
          <p:cNvSpPr txBox="1"/>
          <p:nvPr/>
        </p:nvSpPr>
        <p:spPr>
          <a:xfrm>
            <a:off x="5956671" y="3244123"/>
            <a:ext cx="353535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VN" sz="3200" dirty="0"/>
              <a:t>Look at </a:t>
            </a:r>
            <a:r>
              <a:rPr lang="en-VN" sz="3200"/>
              <a:t>the </a:t>
            </a:r>
            <a:r>
              <a:rPr lang="en-VN" sz="3200" smtClean="0"/>
              <a:t>picture</a:t>
            </a:r>
            <a:r>
              <a:rPr lang="en-US" sz="3200" smtClean="0"/>
              <a:t>.</a:t>
            </a:r>
            <a:endParaRPr lang="en-VN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1883D0-4860-9582-AD07-047DF18679A6}"/>
              </a:ext>
            </a:extLst>
          </p:cNvPr>
          <p:cNvSpPr txBox="1"/>
          <p:nvPr/>
        </p:nvSpPr>
        <p:spPr>
          <a:xfrm>
            <a:off x="6505815" y="4024021"/>
            <a:ext cx="4443049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Remember every detail in the picture in 1 minute.</a:t>
            </a:r>
            <a:endParaRPr lang="en-VN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F7C688-BD37-8C57-78A5-76646699C76B}"/>
              </a:ext>
            </a:extLst>
          </p:cNvPr>
          <p:cNvSpPr txBox="1"/>
          <p:nvPr/>
        </p:nvSpPr>
        <p:spPr>
          <a:xfrm>
            <a:off x="7125077" y="5296362"/>
            <a:ext cx="4889123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Try to answer </a:t>
            </a:r>
            <a:r>
              <a:rPr lang="en-US" sz="3200"/>
              <a:t>the </a:t>
            </a:r>
            <a:r>
              <a:rPr lang="en-US" sz="3200" smtClean="0"/>
              <a:t>questions.</a:t>
            </a:r>
            <a:endParaRPr lang="en-VN" sz="3200" dirty="0"/>
          </a:p>
        </p:txBody>
      </p:sp>
    </p:spTree>
    <p:extLst>
      <p:ext uri="{BB962C8B-B14F-4D97-AF65-F5344CB8AC3E}">
        <p14:creationId xmlns:p14="http://schemas.microsoft.com/office/powerpoint/2010/main" val="1391280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  <p:bldP spid="3" grpId="0" animBg="1"/>
      <p:bldP spid="6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5080" y="-762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8AC8E79-ECD6-4F34-BE5A-9F5E850E85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83306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2BE1BB-2AB2-4D7E-9E27-8D245181B5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83306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2A1615C-2156-4B15-BF3E-39794B3790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80997"/>
            <a:ext cx="5378624" cy="6402614"/>
            <a:chOff x="-19221" y="197691"/>
            <a:chExt cx="5378624" cy="640261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0AAA4B8-4E08-4663-9835-BA403F00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69D1-3E13-4881-A292-2F38ECC07B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FEDB7CE-BB3D-4A0D-A73F-3117044F329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E0C6E1-7FBF-471E-849C-A54AF1D41FF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2BFAA38-D910-41AD-BBED-0608E4AE71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473" y="1203640"/>
            <a:ext cx="12087447" cy="6835459"/>
            <a:chOff x="101985" y="1221867"/>
            <a:chExt cx="10886881" cy="618607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t="2720" b="1385"/>
            <a:stretch/>
          </p:blipFill>
          <p:spPr>
            <a:xfrm>
              <a:off x="101985" y="1233586"/>
              <a:ext cx="5562599" cy="6165434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/>
            <a:srcRect t="9515" r="1934" b="11668"/>
            <a:stretch/>
          </p:blipFill>
          <p:spPr>
            <a:xfrm>
              <a:off x="5664586" y="1221867"/>
              <a:ext cx="5324280" cy="6186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48452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5080" y="-7620"/>
            <a:ext cx="12192000" cy="1083309"/>
            <a:chOff x="7620" y="-7620"/>
            <a:chExt cx="12192000" cy="1083309"/>
          </a:xfrm>
        </p:grpSpPr>
        <p:sp>
          <p:nvSpPr>
            <p:cNvPr id="23" name="Round Single Corner Rectangle 22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A3E95A-3D5D-4E3E-A00D-CA3CAC576081}"/>
              </a:ext>
            </a:extLst>
          </p:cNvPr>
          <p:cNvSpPr txBox="1"/>
          <p:nvPr/>
        </p:nvSpPr>
        <p:spPr>
          <a:xfrm>
            <a:off x="3882452" y="142708"/>
            <a:ext cx="5682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Answer the questions: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82B3A6-EACF-42EF-B0CF-D6FC910459A8}"/>
              </a:ext>
            </a:extLst>
          </p:cNvPr>
          <p:cNvSpPr txBox="1"/>
          <p:nvPr/>
        </p:nvSpPr>
        <p:spPr>
          <a:xfrm>
            <a:off x="59782" y="935553"/>
            <a:ext cx="6058285" cy="5802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1. How many people can you see in the picture?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2. Who are they?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3. Where are they?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4. What are the two students carrying on their backs?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5. Where are they going to?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C5FF2-AADE-5DB8-A6B6-13CE2FC3C16E}"/>
              </a:ext>
            </a:extLst>
          </p:cNvPr>
          <p:cNvSpPr txBox="1"/>
          <p:nvPr/>
        </p:nvSpPr>
        <p:spPr>
          <a:xfrm>
            <a:off x="6265766" y="1486704"/>
            <a:ext cx="537862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ym typeface="Wingdings" pitchFamily="2" charset="2"/>
              </a:rPr>
              <a:t> I can see three people.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D925B5-8FB4-8595-2EC1-99D018C27E42}"/>
              </a:ext>
            </a:extLst>
          </p:cNvPr>
          <p:cNvSpPr txBox="1"/>
          <p:nvPr/>
        </p:nvSpPr>
        <p:spPr>
          <a:xfrm>
            <a:off x="6265766" y="2553366"/>
            <a:ext cx="537862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ym typeface="Wingdings" pitchFamily="2" charset="2"/>
              </a:rPr>
              <a:t> They are students.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7116E6-1A38-BEC1-6986-0C3F9968E7C5}"/>
              </a:ext>
            </a:extLst>
          </p:cNvPr>
          <p:cNvSpPr txBox="1"/>
          <p:nvPr/>
        </p:nvSpPr>
        <p:spPr>
          <a:xfrm>
            <a:off x="6265766" y="3405086"/>
            <a:ext cx="5378622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ym typeface="Wingdings" pitchFamily="2" charset="2"/>
              </a:rPr>
              <a:t> They are at one of the boys’ homes.</a:t>
            </a:r>
            <a:endParaRPr lang="en-US" sz="3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C67769-B1F9-9B07-8112-899E92A561D6}"/>
              </a:ext>
            </a:extLst>
          </p:cNvPr>
          <p:cNvSpPr txBox="1"/>
          <p:nvPr/>
        </p:nvSpPr>
        <p:spPr>
          <a:xfrm>
            <a:off x="6265766" y="4612610"/>
            <a:ext cx="5378622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ym typeface="Wingdings" pitchFamily="2" charset="2"/>
              </a:rPr>
              <a:t> They are carrying school bags/ backpacks.</a:t>
            </a:r>
            <a:endParaRPr lang="en-US" sz="3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91702A-0E92-4FF2-B755-A474C4BEE4BC}"/>
              </a:ext>
            </a:extLst>
          </p:cNvPr>
          <p:cNvSpPr txBox="1"/>
          <p:nvPr/>
        </p:nvSpPr>
        <p:spPr>
          <a:xfrm>
            <a:off x="6265765" y="6153007"/>
            <a:ext cx="5378623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ym typeface="Wingdings" pitchFamily="2" charset="2"/>
              </a:rPr>
              <a:t> They are going to school.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16685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5080" y="-7620"/>
            <a:ext cx="12192000" cy="1083309"/>
            <a:chOff x="7620" y="-7620"/>
            <a:chExt cx="12192000" cy="1083309"/>
          </a:xfrm>
        </p:grpSpPr>
        <p:sp>
          <p:nvSpPr>
            <p:cNvPr id="23" name="Round Single Corner Rectangle 22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418557" y="1237086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subject </a:t>
            </a:r>
            <a:r>
              <a:rPr lang="en-US" sz="6000" b="1" dirty="0">
                <a:solidFill>
                  <a:srgbClr val="AD4F0F"/>
                </a:solidFill>
              </a:rPr>
              <a:t>(n)</a:t>
            </a:r>
            <a:endParaRPr lang="en-US" sz="6000" b="1" dirty="0">
              <a:solidFill>
                <a:srgbClr val="AD4F0F"/>
              </a:solidFill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82980" y="4884294"/>
            <a:ext cx="4050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smtClean="0"/>
              <a:t>môn </a:t>
            </a:r>
            <a:r>
              <a:rPr lang="en-US" sz="4800" dirty="0" err="1"/>
              <a:t>học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1441281" y="3278275"/>
            <a:ext cx="31856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>
                <a:solidFill>
                  <a:schemeClr val="accent5">
                    <a:lumMod val="50000"/>
                  </a:schemeClr>
                </a:solidFill>
              </a:rPr>
              <a:t>ˈ</a:t>
            </a:r>
            <a:r>
              <a:rPr lang="en-US" sz="4800" b="1" smtClean="0">
                <a:solidFill>
                  <a:schemeClr val="accent5">
                    <a:lumMod val="50000"/>
                  </a:schemeClr>
                </a:solidFill>
              </a:rPr>
              <a:t>sʌbdʒekt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649685" y="1882593"/>
            <a:ext cx="6454685" cy="4353379"/>
            <a:chOff x="5567135" y="1302300"/>
            <a:chExt cx="6454685" cy="4353379"/>
          </a:xfrm>
        </p:grpSpPr>
        <p:pic>
          <p:nvPicPr>
            <p:cNvPr id="4" name="Picture 2" descr="Tài liệu giới thiệu sách giáo khoa Mỹ thuật lớp 6 Kết nối tri thức với cuộc  sống">
              <a:extLst>
                <a:ext uri="{FF2B5EF4-FFF2-40B4-BE49-F238E27FC236}">
                  <a16:creationId xmlns:a16="http://schemas.microsoft.com/office/drawing/2014/main" id="{B48866B5-A75F-FC77-1892-A4E6FF4CF6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0" t="33804" r="50006" b="44634"/>
            <a:stretch/>
          </p:blipFill>
          <p:spPr bwMode="auto">
            <a:xfrm>
              <a:off x="5567135" y="1302300"/>
              <a:ext cx="6454685" cy="2226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Tài liệu giới thiệu sách giáo khoa Mỹ thuật lớp 6 Kết nối tri thức với cuộc  sống">
              <a:extLst>
                <a:ext uri="{FF2B5EF4-FFF2-40B4-BE49-F238E27FC236}">
                  <a16:creationId xmlns:a16="http://schemas.microsoft.com/office/drawing/2014/main" id="{47F32E54-F8D0-3C5D-9A3B-FB8F1F0AA8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17" t="33804" r="3415" b="44634"/>
            <a:stretch/>
          </p:blipFill>
          <p:spPr bwMode="auto">
            <a:xfrm>
              <a:off x="5706208" y="3429000"/>
              <a:ext cx="6315612" cy="2226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subject">
            <a:hlinkClick r:id="" action="ppaction://media"/>
            <a:extLst>
              <a:ext uri="{FF2B5EF4-FFF2-40B4-BE49-F238E27FC236}">
                <a16:creationId xmlns:a16="http://schemas.microsoft.com/office/drawing/2014/main" id="{7FAB0D93-3123-F4D8-CF7C-52CAE54F48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2047" y="3287373"/>
            <a:ext cx="812800" cy="812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79774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183253" y="1371422"/>
            <a:ext cx="6459566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uniform </a:t>
            </a:r>
            <a:r>
              <a:rPr lang="en-US" sz="6000" b="1" dirty="0">
                <a:solidFill>
                  <a:srgbClr val="AD4F0F"/>
                </a:solidFill>
              </a:rPr>
              <a:t>(n)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81868" y="4885503"/>
            <a:ext cx="4050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/>
              <a:t>đ</a:t>
            </a:r>
            <a:r>
              <a:rPr lang="en-US" sz="4800" smtClean="0"/>
              <a:t>ồng </a:t>
            </a:r>
            <a:r>
              <a:rPr lang="en-US" sz="4800" dirty="0" err="1"/>
              <a:t>phục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1667337" y="3377487"/>
            <a:ext cx="32111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>
                <a:solidFill>
                  <a:schemeClr val="accent5">
                    <a:lumMod val="50000"/>
                  </a:schemeClr>
                </a:solidFill>
              </a:rPr>
              <a:t>ˈ</a:t>
            </a:r>
            <a:r>
              <a:rPr lang="en-US" sz="4800" b="1" smtClean="0">
                <a:solidFill>
                  <a:schemeClr val="accent5">
                    <a:lumMod val="50000"/>
                  </a:schemeClr>
                </a:solidFill>
              </a:rPr>
              <a:t>juːnɪfɔːm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6080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oth School Uniform, Rs 250 /piece Rakesh Narula Enterprises | ID:  14342683930">
            <a:extLst>
              <a:ext uri="{FF2B5EF4-FFF2-40B4-BE49-F238E27FC236}">
                <a16:creationId xmlns:a16="http://schemas.microsoft.com/office/drawing/2014/main" id="{4DB8DEB4-2823-0CDB-DB54-6A288D1D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915" y="1393524"/>
            <a:ext cx="5135905" cy="513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uniform">
            <a:hlinkClick r:id="" action="ppaction://media"/>
            <a:extLst>
              <a:ext uri="{FF2B5EF4-FFF2-40B4-BE49-F238E27FC236}">
                <a16:creationId xmlns:a16="http://schemas.microsoft.com/office/drawing/2014/main" id="{72EBC427-0C60-3EA6-75FE-BD3824CD76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067" y="33956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491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174316" y="1312813"/>
            <a:ext cx="6459566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calculator </a:t>
            </a:r>
            <a:r>
              <a:rPr lang="en-US" sz="6000" b="1" dirty="0">
                <a:solidFill>
                  <a:srgbClr val="AD4F0F"/>
                </a:solidFill>
              </a:rPr>
              <a:t>(n)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20322" y="4417019"/>
            <a:ext cx="4050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smtClean="0"/>
              <a:t>máy </a:t>
            </a:r>
            <a:r>
              <a:rPr lang="en-US" sz="4800" smtClean="0"/>
              <a:t>tính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1023668" y="3130480"/>
            <a:ext cx="43577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>
                <a:solidFill>
                  <a:schemeClr val="accent5">
                    <a:lumMod val="50000"/>
                  </a:schemeClr>
                </a:solidFill>
              </a:rPr>
              <a:t>ˈ</a:t>
            </a:r>
            <a:r>
              <a:rPr lang="en-US" sz="4800" b="1" smtClean="0">
                <a:solidFill>
                  <a:schemeClr val="accent5">
                    <a:lumMod val="50000"/>
                  </a:schemeClr>
                </a:solidFill>
              </a:rPr>
              <a:t>kælkjəleɪtə(r)/</a:t>
            </a:r>
            <a:endParaRPr lang="en-US" sz="4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067" y="16080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Texas Instruments Ti-30xa Scientific Calculator : Target">
            <a:extLst>
              <a:ext uri="{FF2B5EF4-FFF2-40B4-BE49-F238E27FC236}">
                <a16:creationId xmlns:a16="http://schemas.microsoft.com/office/drawing/2014/main" id="{2581C40D-F045-DCAD-D732-5F4631F853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3" b="593"/>
          <a:stretch/>
        </p:blipFill>
        <p:spPr bwMode="auto">
          <a:xfrm>
            <a:off x="6991336" y="1388083"/>
            <a:ext cx="4931033" cy="49599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alculator.mp3">
            <a:hlinkClick r:id="" action="ppaction://media"/>
            <a:extLst>
              <a:ext uri="{FF2B5EF4-FFF2-40B4-BE49-F238E27FC236}">
                <a16:creationId xmlns:a16="http://schemas.microsoft.com/office/drawing/2014/main" id="{E7EF09F8-B5C9-86A3-4715-0FFA5245E9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791" y="313048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9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1905" y="-7620"/>
            <a:ext cx="12192000" cy="1083309"/>
            <a:chOff x="7620" y="-7620"/>
            <a:chExt cx="12192000" cy="1083309"/>
          </a:xfrm>
        </p:grpSpPr>
        <p:sp>
          <p:nvSpPr>
            <p:cNvPr id="13" name="Round Single Corner Rectangle 12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ound Single Corner Rectangle 13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24036"/>
              </p:ext>
            </p:extLst>
          </p:nvPr>
        </p:nvGraphicFramePr>
        <p:xfrm>
          <a:off x="1333486" y="1988181"/>
          <a:ext cx="10031203" cy="317219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227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5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8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5406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5A0B8"/>
                          </a:solidFill>
                        </a:rPr>
                        <a:t>New words</a:t>
                      </a:r>
                      <a:endParaRPr lang="en-US" sz="2800" b="1" dirty="0">
                        <a:solidFill>
                          <a:srgbClr val="05A0B8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5A0B8"/>
                          </a:solidFill>
                        </a:rPr>
                        <a:t>Pronunciation</a:t>
                      </a:r>
                      <a:endParaRPr lang="en-US" sz="2800" b="1" dirty="0">
                        <a:solidFill>
                          <a:srgbClr val="05A0B8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5A0B8"/>
                          </a:solidFill>
                        </a:rPr>
                        <a:t>Meaning</a:t>
                      </a:r>
                      <a:endParaRPr lang="en-US" sz="2800" b="1" dirty="0">
                        <a:solidFill>
                          <a:srgbClr val="05A0B8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subject (n)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32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ˈ</a:t>
                      </a:r>
                      <a:r>
                        <a:rPr lang="en-US" sz="3200" b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sʌbdʒekt</a:t>
                      </a: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môn học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uniform (n) 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32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ˈ</a:t>
                      </a:r>
                      <a:r>
                        <a:rPr lang="en-US" sz="3200" b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juːnɪfɔːm</a:t>
                      </a: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đồng phục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917693607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32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calculator (n) 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3200" b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ˈ</a:t>
                      </a:r>
                      <a:r>
                        <a:rPr lang="en-US" sz="3200" b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kælkjəleɪtə(r)/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máy </a:t>
                      </a:r>
                      <a:r>
                        <a:rPr lang="en-US" sz="3200" b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tính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306926211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9767" y="193087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subject">
            <a:hlinkClick r:id="" action="ppaction://media"/>
            <a:extLst>
              <a:ext uri="{FF2B5EF4-FFF2-40B4-BE49-F238E27FC236}">
                <a16:creationId xmlns:a16="http://schemas.microsoft.com/office/drawing/2014/main" id="{C54D4F74-FC87-0357-0616-CCCD176792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9075" y="2893102"/>
            <a:ext cx="576351" cy="576351"/>
          </a:xfrm>
          <a:prstGeom prst="rect">
            <a:avLst/>
          </a:prstGeom>
          <a:ln>
            <a:noFill/>
          </a:ln>
        </p:spPr>
      </p:pic>
      <p:pic>
        <p:nvPicPr>
          <p:cNvPr id="3" name="uniform">
            <a:hlinkClick r:id="" action="ppaction://media"/>
            <a:extLst>
              <a:ext uri="{FF2B5EF4-FFF2-40B4-BE49-F238E27FC236}">
                <a16:creationId xmlns:a16="http://schemas.microsoft.com/office/drawing/2014/main" id="{A6F078F3-6901-BFB1-B784-5AAA8FB0B23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9075" y="3690819"/>
            <a:ext cx="576352" cy="576352"/>
          </a:xfrm>
          <a:prstGeom prst="rect">
            <a:avLst/>
          </a:prstGeom>
        </p:spPr>
      </p:pic>
      <p:pic>
        <p:nvPicPr>
          <p:cNvPr id="4" name="calculator.mp3">
            <a:hlinkClick r:id="" action="ppaction://media"/>
            <a:extLst>
              <a:ext uri="{FF2B5EF4-FFF2-40B4-BE49-F238E27FC236}">
                <a16:creationId xmlns:a16="http://schemas.microsoft.com/office/drawing/2014/main" id="{6C75385E-BDDD-CA1D-28DB-C7F333F203B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9073" y="4488537"/>
            <a:ext cx="576353" cy="57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86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5" name="Round Single Corner Rectangle 14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 Single Corner Rectangle 21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99301" y="1211034"/>
            <a:ext cx="248245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Listen and read.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7067" y="1184174"/>
            <a:ext cx="502606" cy="502606"/>
          </a:xfrm>
          <a:prstGeom prst="roundRect">
            <a:avLst/>
          </a:prstGeom>
          <a:solidFill>
            <a:srgbClr val="F1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852" y="1081534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067" y="1869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762BA3-5846-49A1-A041-93C20AA09C52}"/>
              </a:ext>
            </a:extLst>
          </p:cNvPr>
          <p:cNvSpPr txBox="1"/>
          <p:nvPr/>
        </p:nvSpPr>
        <p:spPr>
          <a:xfrm>
            <a:off x="936888" y="1686780"/>
            <a:ext cx="8409336" cy="493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i="1" smtClean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Phong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Hi, </a:t>
            </a:r>
            <a:r>
              <a:rPr lang="en-US" sz="2400" dirty="0" err="1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Vy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en-US" sz="2400" b="1" i="1" dirty="0" err="1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Vy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Hi, Phong! Are you ready? </a:t>
            </a:r>
          </a:p>
          <a:p>
            <a:pPr>
              <a:lnSpc>
                <a:spcPct val="120000"/>
              </a:lnSpc>
            </a:pPr>
            <a:r>
              <a:rPr lang="en-US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Phong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Just a minute. </a:t>
            </a:r>
          </a:p>
          <a:p>
            <a:pPr>
              <a:lnSpc>
                <a:spcPct val="120000"/>
              </a:lnSpc>
            </a:pPr>
            <a:r>
              <a:rPr lang="en-US" sz="2400" b="1" i="1" dirty="0" err="1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Vy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Oh, this is Duy, my new friend. </a:t>
            </a:r>
          </a:p>
          <a:p>
            <a:pPr>
              <a:lnSpc>
                <a:spcPct val="120000"/>
              </a:lnSpc>
            </a:pPr>
            <a:r>
              <a:rPr lang="en-US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Phong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Hi, Duy. Nice to meet you. </a:t>
            </a:r>
          </a:p>
          <a:p>
            <a:pPr>
              <a:lnSpc>
                <a:spcPct val="120000"/>
              </a:lnSpc>
            </a:pPr>
            <a:r>
              <a:rPr lang="en-US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Duy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Hi, Phong. I live near here, and we go to the same school! </a:t>
            </a:r>
          </a:p>
          <a:p>
            <a:pPr>
              <a:lnSpc>
                <a:spcPct val="120000"/>
              </a:lnSpc>
            </a:pPr>
            <a:r>
              <a:rPr lang="en-US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Phong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Good. Hmm, your school bag looks heavy. </a:t>
            </a:r>
          </a:p>
          <a:p>
            <a:pPr>
              <a:lnSpc>
                <a:spcPct val="120000"/>
              </a:lnSpc>
            </a:pPr>
            <a:r>
              <a:rPr lang="en-US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Duy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Yes! I have new books, and we have new subjects to study. </a:t>
            </a:r>
          </a:p>
          <a:p>
            <a:pPr>
              <a:lnSpc>
                <a:spcPct val="120000"/>
              </a:lnSpc>
            </a:pPr>
            <a:r>
              <a:rPr lang="en-US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Phong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And a new uniform, Duy! You look smart! </a:t>
            </a:r>
          </a:p>
          <a:p>
            <a:pPr>
              <a:lnSpc>
                <a:spcPct val="120000"/>
              </a:lnSpc>
            </a:pPr>
            <a:r>
              <a:rPr lang="en-US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Duy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Thanks, Phong. We always look smart in our uniforms. </a:t>
            </a:r>
          </a:p>
          <a:p>
            <a:pPr>
              <a:lnSpc>
                <a:spcPct val="120000"/>
              </a:lnSpc>
            </a:pPr>
            <a:r>
              <a:rPr lang="en-US" sz="2400" b="1" i="1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Phong</a:t>
            </a:r>
            <a:r>
              <a:rPr lang="en-US" sz="240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Let me put on my uniform. Then we can go.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U1 L1 listen&amp;read">
            <a:hlinkClick r:id="" action="ppaction://media"/>
            <a:extLst>
              <a:ext uri="{FF2B5EF4-FFF2-40B4-BE49-F238E27FC236}">
                <a16:creationId xmlns:a16="http://schemas.microsoft.com/office/drawing/2014/main" id="{2408A4DF-EF3E-0090-EF7C-5553A7A712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98588" y="10354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24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9" name="Round Single Corner Rectangle 2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ound Single Corner Rectangle 3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60083" y="1220009"/>
            <a:ext cx="1033824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Read the conversation again and tick </a:t>
            </a:r>
            <a:r>
              <a:rPr lang="en-US" sz="2400" b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T </a:t>
            </a:r>
            <a:r>
              <a:rPr lang="en-US" sz="2400" b="1" smtClean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(True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) or F (False).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7477" y="1201755"/>
            <a:ext cx="502606" cy="502606"/>
          </a:xfrm>
          <a:prstGeom prst="roundRect">
            <a:avLst/>
          </a:prstGeom>
          <a:solidFill>
            <a:srgbClr val="F1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0262" y="1081504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2F760FB-4150-C400-7579-EC53DEC7D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092903"/>
              </p:ext>
            </p:extLst>
          </p:nvPr>
        </p:nvGraphicFramePr>
        <p:xfrm>
          <a:off x="237503" y="1933710"/>
          <a:ext cx="11652107" cy="4253852"/>
        </p:xfrm>
        <a:graphic>
          <a:graphicData uri="http://schemas.openxmlformats.org/drawingml/2006/table">
            <a:tbl>
              <a:tblPr/>
              <a:tblGrid>
                <a:gridCol w="9321755">
                  <a:extLst>
                    <a:ext uri="{9D8B030D-6E8A-4147-A177-3AD203B41FA5}">
                      <a16:colId xmlns:a16="http://schemas.microsoft.com/office/drawing/2014/main" val="2995057496"/>
                    </a:ext>
                  </a:extLst>
                </a:gridCol>
                <a:gridCol w="1165176">
                  <a:extLst>
                    <a:ext uri="{9D8B030D-6E8A-4147-A177-3AD203B41FA5}">
                      <a16:colId xmlns:a16="http://schemas.microsoft.com/office/drawing/2014/main" val="1072872718"/>
                    </a:ext>
                  </a:extLst>
                </a:gridCol>
                <a:gridCol w="1165176">
                  <a:extLst>
                    <a:ext uri="{9D8B030D-6E8A-4147-A177-3AD203B41FA5}">
                      <a16:colId xmlns:a16="http://schemas.microsoft.com/office/drawing/2014/main" val="359187871"/>
                    </a:ext>
                  </a:extLst>
                </a:gridCol>
              </a:tblGrid>
              <a:tr h="558152"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3000" b="1" dirty="0"/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3000" b="1" dirty="0"/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265145"/>
                  </a:ext>
                </a:extLst>
              </a:tr>
              <a:tr h="709316">
                <a:tc>
                  <a:txBody>
                    <a:bodyPr/>
                    <a:lstStyle/>
                    <a:p>
                      <a:pPr fontAlgn="ctr"/>
                      <a:r>
                        <a:rPr lang="en-US" sz="3600" b="1">
                          <a:solidFill>
                            <a:srgbClr val="2C73B4"/>
                          </a:solidFill>
                          <a:effectLst/>
                        </a:rPr>
                        <a:t>1</a:t>
                      </a:r>
                      <a:r>
                        <a:rPr lang="en-US" sz="3600" b="1" smtClean="0">
                          <a:solidFill>
                            <a:srgbClr val="2C73B4"/>
                          </a:solidFill>
                          <a:effectLst/>
                        </a:rPr>
                        <a:t>. </a:t>
                      </a:r>
                      <a:r>
                        <a:rPr lang="en-US" sz="3600" smtClean="0">
                          <a:solidFill>
                            <a:srgbClr val="333333"/>
                          </a:solidFill>
                          <a:effectLst/>
                        </a:rPr>
                        <a:t>Vy</a:t>
                      </a: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</a:rPr>
                        <a:t>, Phong, and Duy go to the same school.</a:t>
                      </a: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VN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VN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18252"/>
                  </a:ext>
                </a:extLst>
              </a:tr>
              <a:tr h="709316">
                <a:tc>
                  <a:txBody>
                    <a:bodyPr/>
                    <a:lstStyle/>
                    <a:p>
                      <a:pPr fontAlgn="ctr"/>
                      <a:r>
                        <a:rPr lang="en-US" sz="3600" b="1">
                          <a:solidFill>
                            <a:srgbClr val="2C73B4"/>
                          </a:solidFill>
                          <a:effectLst/>
                        </a:rPr>
                        <a:t>2</a:t>
                      </a:r>
                      <a:r>
                        <a:rPr lang="en-US" sz="3600" b="1" smtClean="0">
                          <a:solidFill>
                            <a:srgbClr val="2C73B4"/>
                          </a:solidFill>
                          <a:effectLst/>
                        </a:rPr>
                        <a:t>. </a:t>
                      </a:r>
                      <a:r>
                        <a:rPr lang="en-US" sz="3600" smtClean="0">
                          <a:solidFill>
                            <a:srgbClr val="333333"/>
                          </a:solidFill>
                          <a:effectLst/>
                        </a:rPr>
                        <a:t>Duy </a:t>
                      </a:r>
                      <a:r>
                        <a:rPr lang="en-US" sz="3600" dirty="0">
                          <a:solidFill>
                            <a:srgbClr val="333333"/>
                          </a:solidFill>
                          <a:effectLst/>
                        </a:rPr>
                        <a:t>is </a:t>
                      </a:r>
                      <a:r>
                        <a:rPr lang="en-US" sz="3600" dirty="0" err="1">
                          <a:solidFill>
                            <a:srgbClr val="333333"/>
                          </a:solidFill>
                          <a:effectLst/>
                        </a:rPr>
                        <a:t>Phong's</a:t>
                      </a:r>
                      <a:r>
                        <a:rPr lang="en-US" sz="3600" dirty="0">
                          <a:solidFill>
                            <a:srgbClr val="333333"/>
                          </a:solidFill>
                          <a:effectLst/>
                        </a:rPr>
                        <a:t> friend.</a:t>
                      </a: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VN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VN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372815"/>
                  </a:ext>
                </a:extLst>
              </a:tr>
              <a:tr h="709316">
                <a:tc>
                  <a:txBody>
                    <a:bodyPr/>
                    <a:lstStyle/>
                    <a:p>
                      <a:pPr fontAlgn="ctr"/>
                      <a:r>
                        <a:rPr lang="en-US" sz="3600" b="1">
                          <a:solidFill>
                            <a:srgbClr val="2C73B4"/>
                          </a:solidFill>
                          <a:effectLst/>
                        </a:rPr>
                        <a:t>3</a:t>
                      </a:r>
                      <a:r>
                        <a:rPr lang="en-US" sz="3600" b="1" smtClean="0">
                          <a:solidFill>
                            <a:srgbClr val="2C73B4"/>
                          </a:solidFill>
                          <a:effectLst/>
                        </a:rPr>
                        <a:t>. </a:t>
                      </a:r>
                      <a:r>
                        <a:rPr lang="en-US" sz="3600" smtClean="0">
                          <a:solidFill>
                            <a:srgbClr val="333333"/>
                          </a:solidFill>
                          <a:effectLst/>
                        </a:rPr>
                        <a:t>Phong </a:t>
                      </a:r>
                      <a:r>
                        <a:rPr lang="en-US" sz="3600" dirty="0">
                          <a:solidFill>
                            <a:srgbClr val="333333"/>
                          </a:solidFill>
                          <a:effectLst/>
                        </a:rPr>
                        <a:t>says Duy looks smart in his uniform.</a:t>
                      </a: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VN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VN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392647"/>
                  </a:ext>
                </a:extLst>
              </a:tr>
              <a:tr h="709316">
                <a:tc>
                  <a:txBody>
                    <a:bodyPr/>
                    <a:lstStyle/>
                    <a:p>
                      <a:pPr fontAlgn="ctr"/>
                      <a:r>
                        <a:rPr lang="en-US" sz="3600" b="1">
                          <a:solidFill>
                            <a:srgbClr val="2C73B4"/>
                          </a:solidFill>
                          <a:effectLst/>
                        </a:rPr>
                        <a:t>4</a:t>
                      </a:r>
                      <a:r>
                        <a:rPr lang="en-US" sz="3600" b="1" smtClean="0">
                          <a:solidFill>
                            <a:srgbClr val="2C73B4"/>
                          </a:solidFill>
                          <a:effectLst/>
                        </a:rPr>
                        <a:t>. </a:t>
                      </a:r>
                      <a:r>
                        <a:rPr lang="en-US" sz="3600" smtClean="0">
                          <a:solidFill>
                            <a:srgbClr val="333333"/>
                          </a:solidFill>
                          <a:effectLst/>
                        </a:rPr>
                        <a:t>They </a:t>
                      </a:r>
                      <a:r>
                        <a:rPr lang="en-US" sz="3600" dirty="0">
                          <a:solidFill>
                            <a:srgbClr val="333333"/>
                          </a:solidFill>
                          <a:effectLst/>
                        </a:rPr>
                        <a:t>have new subjects to study.</a:t>
                      </a: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VN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VN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880037"/>
                  </a:ext>
                </a:extLst>
              </a:tr>
              <a:tr h="709316">
                <a:tc>
                  <a:txBody>
                    <a:bodyPr/>
                    <a:lstStyle/>
                    <a:p>
                      <a:pPr fontAlgn="ctr"/>
                      <a:r>
                        <a:rPr lang="en-US" sz="3600" b="1">
                          <a:solidFill>
                            <a:srgbClr val="2C73B4"/>
                          </a:solidFill>
                          <a:effectLst/>
                        </a:rPr>
                        <a:t>5</a:t>
                      </a:r>
                      <a:r>
                        <a:rPr lang="en-US" sz="3600" b="1" smtClean="0">
                          <a:solidFill>
                            <a:srgbClr val="2C73B4"/>
                          </a:solidFill>
                          <a:effectLst/>
                        </a:rPr>
                        <a:t>. </a:t>
                      </a:r>
                      <a:r>
                        <a:rPr lang="en-US" sz="3600" smtClean="0">
                          <a:solidFill>
                            <a:srgbClr val="333333"/>
                          </a:solidFill>
                          <a:effectLst/>
                        </a:rPr>
                        <a:t>Phong </a:t>
                      </a:r>
                      <a:r>
                        <a:rPr lang="en-US" sz="3600" dirty="0">
                          <a:solidFill>
                            <a:srgbClr val="333333"/>
                          </a:solidFill>
                          <a:effectLst/>
                        </a:rPr>
                        <a:t>is wearing a school uniform.</a:t>
                      </a: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VN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VN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142875" marR="9525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346815"/>
                  </a:ext>
                </a:extLst>
              </a:tr>
            </a:tbl>
          </a:graphicData>
        </a:graphic>
      </p:graphicFrame>
      <p:sp>
        <p:nvSpPr>
          <p:cNvPr id="16" name="Rectangle 5">
            <a:extLst>
              <a:ext uri="{FF2B5EF4-FFF2-40B4-BE49-F238E27FC236}">
                <a16:creationId xmlns:a16="http://schemas.microsoft.com/office/drawing/2014/main" id="{5431813C-C136-ABBD-CB65-A6C80FF5F71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620" y="2299467"/>
            <a:ext cx="134393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N" altLang="en-V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VN" altLang="en-V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VN" altLang="en-V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653133B-5FC9-B10A-B32B-B9CFB588C4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64" y="2585444"/>
            <a:ext cx="520178" cy="5201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5CB8BC4-C3B7-4FE6-5748-A43B853DF2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843" y="3311555"/>
            <a:ext cx="520178" cy="5201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D1DF5CF-0A24-6E41-9008-582489398A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491" y="4810724"/>
            <a:ext cx="520178" cy="5201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C4A1D8D-A437-B8D9-D58D-3413F60946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64" y="3952703"/>
            <a:ext cx="520178" cy="5201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08171C3-B26E-006C-61CF-CC727FDFE5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843" y="5564113"/>
            <a:ext cx="520178" cy="52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583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31589" y="1173532"/>
            <a:ext cx="662322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Write ONE word from the box in each gap.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8983" y="1172599"/>
            <a:ext cx="502606" cy="502606"/>
          </a:xfrm>
          <a:prstGeom prst="roundRect">
            <a:avLst/>
          </a:prstGeom>
          <a:solidFill>
            <a:srgbClr val="F1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1768" y="1082485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C12000-2D35-3089-4273-F3EAFEBE3175}"/>
              </a:ext>
            </a:extLst>
          </p:cNvPr>
          <p:cNvSpPr txBox="1"/>
          <p:nvPr/>
        </p:nvSpPr>
        <p:spPr>
          <a:xfrm>
            <a:off x="1070987" y="1793816"/>
            <a:ext cx="10047681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dirty="0"/>
              <a:t>g</a:t>
            </a:r>
            <a:r>
              <a:rPr lang="en-VN" sz="3000" dirty="0"/>
              <a:t>o 		subjects	</a:t>
            </a:r>
            <a:r>
              <a:rPr lang="en-VN" sz="3000"/>
              <a:t>	</a:t>
            </a:r>
            <a:r>
              <a:rPr lang="en-VN" sz="3000" smtClean="0"/>
              <a:t>has</a:t>
            </a:r>
            <a:r>
              <a:rPr lang="en-GB" sz="3000" smtClean="0"/>
              <a:t>		</a:t>
            </a:r>
            <a:r>
              <a:rPr lang="en-VN" sz="3000" smtClean="0"/>
              <a:t>wear </a:t>
            </a:r>
            <a:r>
              <a:rPr lang="en-VN" sz="3000" dirty="0"/>
              <a:t>		uniforms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270E38-74E3-2E84-7246-2941B71EA523}"/>
              </a:ext>
            </a:extLst>
          </p:cNvPr>
          <p:cNvSpPr/>
          <p:nvPr/>
        </p:nvSpPr>
        <p:spPr>
          <a:xfrm>
            <a:off x="1171525" y="2742698"/>
            <a:ext cx="994714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400" b="1" dirty="0">
                <a:solidFill>
                  <a:srgbClr val="2C73B4"/>
                </a:solidFill>
              </a:rPr>
              <a:t>1. </a:t>
            </a:r>
            <a:r>
              <a:rPr lang="en-US" sz="3400"/>
              <a:t>Students </a:t>
            </a:r>
            <a:r>
              <a:rPr lang="en-US" sz="3400" smtClean="0"/>
              <a:t>________ </a:t>
            </a:r>
            <a:r>
              <a:rPr lang="en-US" sz="3400" dirty="0"/>
              <a:t>their uniforms on Monday. </a:t>
            </a:r>
          </a:p>
          <a:p>
            <a:pPr lvl="0" algn="just"/>
            <a:r>
              <a:rPr lang="en-US" sz="3400" b="1" dirty="0">
                <a:solidFill>
                  <a:srgbClr val="2C73B4"/>
                </a:solidFill>
              </a:rPr>
              <a:t>2. </a:t>
            </a:r>
            <a:r>
              <a:rPr lang="en-US" sz="3400" err="1"/>
              <a:t>Vy</a:t>
            </a:r>
            <a:r>
              <a:rPr lang="en-US" sz="3400"/>
              <a:t> </a:t>
            </a:r>
            <a:r>
              <a:rPr lang="en-US" sz="3400" smtClean="0"/>
              <a:t>______ </a:t>
            </a:r>
            <a:r>
              <a:rPr lang="en-US" sz="3400" dirty="0"/>
              <a:t>a new friend, Duy. </a:t>
            </a:r>
          </a:p>
          <a:p>
            <a:pPr lvl="0" algn="just"/>
            <a:r>
              <a:rPr lang="en-US" sz="3400" b="1" dirty="0">
                <a:solidFill>
                  <a:srgbClr val="2C73B4"/>
                </a:solidFill>
              </a:rPr>
              <a:t>3. </a:t>
            </a:r>
            <a:r>
              <a:rPr lang="en-US" sz="3400" dirty="0"/>
              <a:t>– Do Phong, </a:t>
            </a:r>
            <a:r>
              <a:rPr lang="en-US" sz="3400" dirty="0" err="1"/>
              <a:t>Vy</a:t>
            </a:r>
            <a:r>
              <a:rPr lang="en-US" sz="3400" dirty="0"/>
              <a:t>, and </a:t>
            </a:r>
            <a:r>
              <a:rPr lang="en-US" sz="3400"/>
              <a:t>Duy </a:t>
            </a:r>
            <a:r>
              <a:rPr lang="en-US" sz="3400" smtClean="0"/>
              <a:t>______ </a:t>
            </a:r>
            <a:r>
              <a:rPr lang="en-US" sz="3400" dirty="0"/>
              <a:t>to the same school? </a:t>
            </a:r>
          </a:p>
          <a:p>
            <a:pPr lvl="0" algn="just"/>
            <a:r>
              <a:rPr lang="en-US" sz="3400" dirty="0"/>
              <a:t>    – Yes, they do. </a:t>
            </a:r>
          </a:p>
          <a:p>
            <a:pPr lvl="0" algn="just"/>
            <a:r>
              <a:rPr lang="en-US" sz="3400" b="1" dirty="0">
                <a:solidFill>
                  <a:srgbClr val="2C73B4"/>
                </a:solidFill>
              </a:rPr>
              <a:t>4. </a:t>
            </a:r>
            <a:r>
              <a:rPr lang="en-US" sz="3400" dirty="0"/>
              <a:t>Students always look smart in </a:t>
            </a:r>
            <a:r>
              <a:rPr lang="en-US" sz="3400"/>
              <a:t>their </a:t>
            </a:r>
            <a:r>
              <a:rPr lang="en-US" sz="3400" smtClean="0"/>
              <a:t>_________. </a:t>
            </a:r>
            <a:endParaRPr lang="en-US" sz="3400" dirty="0"/>
          </a:p>
          <a:p>
            <a:pPr lvl="0" algn="just"/>
            <a:r>
              <a:rPr lang="en-US" sz="3400" b="1" dirty="0">
                <a:solidFill>
                  <a:srgbClr val="2C73B4"/>
                </a:solidFill>
              </a:rPr>
              <a:t>5. </a:t>
            </a:r>
            <a:r>
              <a:rPr lang="en-US" sz="3400" dirty="0"/>
              <a:t>– </a:t>
            </a:r>
            <a:r>
              <a:rPr lang="en-US" sz="3400"/>
              <a:t>What </a:t>
            </a:r>
            <a:r>
              <a:rPr lang="en-US" sz="3400" smtClean="0"/>
              <a:t>_________ </a:t>
            </a:r>
            <a:r>
              <a:rPr lang="en-US" sz="3400" dirty="0"/>
              <a:t>do you like to study? </a:t>
            </a:r>
          </a:p>
          <a:p>
            <a:pPr lvl="0" algn="just"/>
            <a:r>
              <a:rPr lang="en-US" sz="3400" dirty="0"/>
              <a:t>    – I like to study English and history.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BD7F95-E88B-915A-B5ED-06386CF0A1DF}"/>
              </a:ext>
            </a:extLst>
          </p:cNvPr>
          <p:cNvSpPr txBox="1"/>
          <p:nvPr/>
        </p:nvSpPr>
        <p:spPr>
          <a:xfrm>
            <a:off x="3534552" y="2759781"/>
            <a:ext cx="117744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3400" b="1" dirty="0">
                <a:solidFill>
                  <a:srgbClr val="7030A0"/>
                </a:solidFill>
              </a:rPr>
              <a:t>wear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7726E5-8202-9ECB-D8FB-CB9A88887A65}"/>
              </a:ext>
            </a:extLst>
          </p:cNvPr>
          <p:cNvSpPr txBox="1"/>
          <p:nvPr/>
        </p:nvSpPr>
        <p:spPr>
          <a:xfrm>
            <a:off x="2269182" y="3282557"/>
            <a:ext cx="117744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3400" b="1" dirty="0">
                <a:solidFill>
                  <a:srgbClr val="7030A0"/>
                </a:solidFill>
              </a:rPr>
              <a:t>has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F31BB1-05B0-8480-E43B-98C793AB46FB}"/>
              </a:ext>
            </a:extLst>
          </p:cNvPr>
          <p:cNvSpPr txBox="1"/>
          <p:nvPr/>
        </p:nvSpPr>
        <p:spPr>
          <a:xfrm>
            <a:off x="6035205" y="3784245"/>
            <a:ext cx="117744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3400" b="1" dirty="0">
                <a:solidFill>
                  <a:srgbClr val="7030A0"/>
                </a:solidFill>
              </a:rPr>
              <a:t>go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0929DF-D4D5-B24D-038B-62083ABA1650}"/>
              </a:ext>
            </a:extLst>
          </p:cNvPr>
          <p:cNvSpPr txBox="1"/>
          <p:nvPr/>
        </p:nvSpPr>
        <p:spPr>
          <a:xfrm>
            <a:off x="7871553" y="4812437"/>
            <a:ext cx="19737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3400" b="1" dirty="0">
                <a:solidFill>
                  <a:srgbClr val="7030A0"/>
                </a:solidFill>
              </a:rPr>
              <a:t>uniforms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B7E029-5E25-1538-0ACD-3B0BD41DB8A0}"/>
              </a:ext>
            </a:extLst>
          </p:cNvPr>
          <p:cNvSpPr txBox="1"/>
          <p:nvPr/>
        </p:nvSpPr>
        <p:spPr>
          <a:xfrm>
            <a:off x="3029369" y="5331232"/>
            <a:ext cx="18907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3400" b="1" dirty="0">
                <a:solidFill>
                  <a:srgbClr val="7030A0"/>
                </a:solidFill>
              </a:rPr>
              <a:t>subjects</a:t>
            </a:r>
          </a:p>
        </p:txBody>
      </p:sp>
    </p:spTree>
    <p:extLst>
      <p:ext uri="{BB962C8B-B14F-4D97-AF65-F5344CB8AC3E}">
        <p14:creationId xmlns:p14="http://schemas.microsoft.com/office/powerpoint/2010/main" val="21385080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829405" y="4983133"/>
            <a:ext cx="1988234" cy="1680702"/>
            <a:chOff x="9265920" y="4267200"/>
            <a:chExt cx="2118360" cy="179070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/>
            <a:srcRect l="11454" t="2389" r="5843" b="-1"/>
            <a:stretch/>
          </p:blipFill>
          <p:spPr>
            <a:xfrm>
              <a:off x="9265920" y="4267200"/>
              <a:ext cx="2118360" cy="1626362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6"/>
            <a:srcRect l="7806" r="15195"/>
            <a:stretch/>
          </p:blipFill>
          <p:spPr>
            <a:xfrm>
              <a:off x="10550258" y="5519496"/>
              <a:ext cx="533401" cy="538405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-1905" y="-7620"/>
            <a:ext cx="12192000" cy="1083309"/>
            <a:chOff x="7620" y="-7620"/>
            <a:chExt cx="12192000" cy="1083309"/>
          </a:xfrm>
        </p:grpSpPr>
        <p:sp>
          <p:nvSpPr>
            <p:cNvPr id="22" name="Round Single Corner Rectangle 2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17145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31589" y="1133122"/>
            <a:ext cx="11060411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Match the words with the school things. Then listen and repeat.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8103" y="1129876"/>
            <a:ext cx="502606" cy="502606"/>
          </a:xfrm>
          <a:prstGeom prst="roundRect">
            <a:avLst/>
          </a:prstGeom>
          <a:solidFill>
            <a:srgbClr val="F1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888" y="102723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solidFill>
                  <a:schemeClr val="bg1"/>
                </a:solidFill>
                <a:latin typeface="Myriad Pro" pitchFamily="34" charset="0"/>
              </a:rPr>
              <a:t>4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905249" y="1755922"/>
            <a:ext cx="3396713" cy="667090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600" smtClean="0"/>
              <a:t>pencil sharpener</a:t>
            </a:r>
            <a:endParaRPr lang="en-US" sz="3600"/>
          </a:p>
        </p:txBody>
      </p:sp>
      <p:pic>
        <p:nvPicPr>
          <p:cNvPr id="2" name="U1 L1 match">
            <a:hlinkClick r:id="" action="ppaction://media"/>
            <a:extLst>
              <a:ext uri="{FF2B5EF4-FFF2-40B4-BE49-F238E27FC236}">
                <a16:creationId xmlns:a16="http://schemas.microsoft.com/office/drawing/2014/main" id="{59A00918-591D-7ECE-864A-FBFFDC81FC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38500" y="84455"/>
            <a:ext cx="812800" cy="81280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8037463" y="1839738"/>
            <a:ext cx="2101362" cy="1460549"/>
            <a:chOff x="9152792" y="3638048"/>
            <a:chExt cx="2101362" cy="146054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8"/>
            <a:srcRect l="7287" r="4726"/>
            <a:stretch/>
          </p:blipFill>
          <p:spPr>
            <a:xfrm>
              <a:off x="9152792" y="3638048"/>
              <a:ext cx="2101362" cy="146054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9"/>
            <a:srcRect l="4911" t="1784" r="6230" b="4503"/>
            <a:stretch/>
          </p:blipFill>
          <p:spPr>
            <a:xfrm>
              <a:off x="9191625" y="3647590"/>
              <a:ext cx="530225" cy="527050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9288822" y="3391587"/>
            <a:ext cx="2732998" cy="1874703"/>
            <a:chOff x="7297444" y="4388879"/>
            <a:chExt cx="2732998" cy="187470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97444" y="4388879"/>
              <a:ext cx="2538413" cy="156606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375440" y="5646303"/>
              <a:ext cx="655002" cy="617279"/>
            </a:xfrm>
            <a:prstGeom prst="rect">
              <a:avLst/>
            </a:prstGeom>
          </p:spPr>
        </p:pic>
      </p:grpSp>
      <p:grpSp>
        <p:nvGrpSpPr>
          <p:cNvPr id="36" name="Group 35"/>
          <p:cNvGrpSpPr/>
          <p:nvPr/>
        </p:nvGrpSpPr>
        <p:grpSpPr>
          <a:xfrm>
            <a:off x="7877222" y="5243989"/>
            <a:ext cx="2421844" cy="1577234"/>
            <a:chOff x="7830871" y="5154071"/>
            <a:chExt cx="2421844" cy="157723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830871" y="5154071"/>
              <a:ext cx="2046904" cy="116990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704022" y="6168895"/>
              <a:ext cx="548693" cy="562410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1802753" y="3248115"/>
            <a:ext cx="2439259" cy="1580774"/>
            <a:chOff x="1669294" y="3300287"/>
            <a:chExt cx="2439259" cy="158077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14"/>
            <a:srcRect l="1303" r="1651" b="2926"/>
            <a:stretch/>
          </p:blipFill>
          <p:spPr>
            <a:xfrm>
              <a:off x="1669294" y="3300287"/>
              <a:ext cx="2439259" cy="156589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15"/>
            <a:srcRect l="-1" r="8905"/>
            <a:stretch/>
          </p:blipFill>
          <p:spPr>
            <a:xfrm>
              <a:off x="1981738" y="4328939"/>
              <a:ext cx="571677" cy="552122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06541" y="1735122"/>
            <a:ext cx="1242763" cy="2112119"/>
            <a:chOff x="898457" y="1686669"/>
            <a:chExt cx="1242763" cy="211211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16"/>
            <a:srcRect r="2122"/>
            <a:stretch/>
          </p:blipFill>
          <p:spPr>
            <a:xfrm>
              <a:off x="898457" y="1686669"/>
              <a:ext cx="1242763" cy="160683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205594" y="3274101"/>
              <a:ext cx="637855" cy="524687"/>
            </a:xfrm>
            <a:prstGeom prst="rect">
              <a:avLst/>
            </a:prstGeom>
          </p:spPr>
        </p:pic>
      </p:grpSp>
      <p:sp>
        <p:nvSpPr>
          <p:cNvPr id="53" name="Content Placeholder 2"/>
          <p:cNvSpPr txBox="1">
            <a:spLocks/>
          </p:cNvSpPr>
          <p:nvPr/>
        </p:nvSpPr>
        <p:spPr>
          <a:xfrm>
            <a:off x="3905248" y="2485586"/>
            <a:ext cx="3396713" cy="667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600" smtClean="0"/>
              <a:t>compass</a:t>
            </a:r>
            <a:endParaRPr lang="en-US" sz="3600"/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3905247" y="3215250"/>
            <a:ext cx="3396713" cy="667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600" smtClean="0"/>
              <a:t>school bag</a:t>
            </a:r>
            <a:endParaRPr lang="en-US" sz="3600"/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3905245" y="3977779"/>
            <a:ext cx="3396713" cy="667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600" smtClean="0"/>
              <a:t>calculator</a:t>
            </a:r>
            <a:endParaRPr lang="en-US" sz="3600"/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3905246" y="4674578"/>
            <a:ext cx="3396713" cy="667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600" smtClean="0"/>
              <a:t>rubber</a:t>
            </a:r>
            <a:endParaRPr lang="en-US" sz="3600"/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3860521" y="5412817"/>
            <a:ext cx="3396713" cy="667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600" smtClean="0"/>
              <a:t>pencil case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7209248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-0.2517 -0.141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91" y="-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-0.12735 0.1442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67" y="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-0.12513 0.614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63" y="3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0.372 -0.3025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94" y="-1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35039 -0.1326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3" y="-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0.1901 0.3064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5" y="1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2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 build="p"/>
      <p:bldP spid="53" grpId="0"/>
      <p:bldP spid="54" grpId="0"/>
      <p:bldP spid="55" grpId="0"/>
      <p:bldP spid="56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905" y="-7620"/>
            <a:ext cx="12192000" cy="1083309"/>
            <a:chOff x="7620" y="-7620"/>
            <a:chExt cx="12192000" cy="1083309"/>
          </a:xfrm>
        </p:grpSpPr>
        <p:sp>
          <p:nvSpPr>
            <p:cNvPr id="15" name="Round Single Corner Rectangle 14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 Single Corner Rectangle 21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47134" y="1176777"/>
            <a:ext cx="1106041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smtClean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Write names of the things you can see around the class in your notebook.</a:t>
            </a:r>
            <a:endParaRPr lang="en-US" sz="2400" b="1" dirty="0"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87067" y="1132422"/>
            <a:ext cx="502606" cy="502606"/>
          </a:xfrm>
          <a:prstGeom prst="roundRect">
            <a:avLst/>
          </a:prstGeom>
          <a:solidFill>
            <a:srgbClr val="F1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852" y="102978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smtClean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91BA3D-0EF6-DC9D-B27A-AA6A319A6BDA}"/>
              </a:ext>
            </a:extLst>
          </p:cNvPr>
          <p:cNvSpPr txBox="1"/>
          <p:nvPr/>
        </p:nvSpPr>
        <p:spPr>
          <a:xfrm>
            <a:off x="994949" y="2080280"/>
            <a:ext cx="4512873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/>
              <a:t>W</a:t>
            </a:r>
            <a:r>
              <a:rPr lang="en-VN" sz="3600" dirty="0"/>
              <a:t>ork in groups of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4225BF-0F13-FB08-2133-5E293BAEB122}"/>
              </a:ext>
            </a:extLst>
          </p:cNvPr>
          <p:cNvSpPr txBox="1"/>
          <p:nvPr/>
        </p:nvSpPr>
        <p:spPr>
          <a:xfrm>
            <a:off x="6698925" y="2080280"/>
            <a:ext cx="4512873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VN" sz="3600" dirty="0"/>
              <a:t>Look around the class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19E025-5E0B-3E54-37BC-047CE0ACC9CE}"/>
              </a:ext>
            </a:extLst>
          </p:cNvPr>
          <p:cNvSpPr txBox="1"/>
          <p:nvPr/>
        </p:nvSpPr>
        <p:spPr>
          <a:xfrm>
            <a:off x="989673" y="3597151"/>
            <a:ext cx="4518641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/>
              <a:t>Write down </a:t>
            </a:r>
            <a:r>
              <a:rPr lang="en-US" sz="3600"/>
              <a:t>things </a:t>
            </a:r>
            <a:r>
              <a:rPr lang="en-US" sz="3600" smtClean="0"/>
              <a:t>you </a:t>
            </a:r>
            <a:r>
              <a:rPr lang="en-US" sz="3600" dirty="0"/>
              <a:t>can see in the class </a:t>
            </a:r>
            <a:endParaRPr lang="en-VN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B8D8EB-7E40-F947-C7C3-CB7FAF5AD0D8}"/>
              </a:ext>
            </a:extLst>
          </p:cNvPr>
          <p:cNvSpPr txBox="1"/>
          <p:nvPr/>
        </p:nvSpPr>
        <p:spPr>
          <a:xfrm>
            <a:off x="6698926" y="3597151"/>
            <a:ext cx="4518641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/>
              <a:t>Each group shares with the whole class</a:t>
            </a:r>
            <a:endParaRPr lang="en-VN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B60DD0-C57F-7A1A-D0BF-8BFBDF4D1A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5" b="15062"/>
          <a:stretch/>
        </p:blipFill>
        <p:spPr>
          <a:xfrm>
            <a:off x="2150745" y="4797480"/>
            <a:ext cx="77724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817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905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ound Single Corner Rectangle 14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 Single Corner Rectangle 21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31589" y="1280664"/>
            <a:ext cx="1081531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Wrap-up</a:t>
            </a:r>
            <a:endParaRPr lang="en-US" sz="2800" b="1" dirty="0"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F1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85D3B7-A40A-4421-9C5F-777653C71BC7}"/>
              </a:ext>
            </a:extLst>
          </p:cNvPr>
          <p:cNvSpPr txBox="1"/>
          <p:nvPr/>
        </p:nvSpPr>
        <p:spPr>
          <a:xfrm>
            <a:off x="487067" y="2344581"/>
            <a:ext cx="114456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What have we learnt in this lesson?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/>
              <a:t>Topic of </a:t>
            </a:r>
            <a:r>
              <a:rPr lang="en-US" sz="3600"/>
              <a:t>the </a:t>
            </a:r>
            <a:r>
              <a:rPr lang="en-US" sz="3600" smtClean="0"/>
              <a:t>unit</a:t>
            </a:r>
            <a:endParaRPr lang="en-US" sz="36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smtClean="0"/>
              <a:t>New words </a:t>
            </a:r>
            <a:r>
              <a:rPr lang="en-US" sz="3600" dirty="0"/>
              <a:t>of </a:t>
            </a:r>
            <a:r>
              <a:rPr lang="en-US" sz="3600"/>
              <a:t>school </a:t>
            </a:r>
            <a:r>
              <a:rPr lang="en-US" sz="3600" smtClean="0"/>
              <a:t>things</a:t>
            </a:r>
            <a:endParaRPr lang="en-US" sz="3600" dirty="0"/>
          </a:p>
        </p:txBody>
      </p:sp>
      <p:pic>
        <p:nvPicPr>
          <p:cNvPr id="2050" name="Picture 2" descr="Recruiting Action Plan Wrap-Up – firecrackers">
            <a:extLst>
              <a:ext uri="{FF2B5EF4-FFF2-40B4-BE49-F238E27FC236}">
                <a16:creationId xmlns:a16="http://schemas.microsoft.com/office/drawing/2014/main" id="{FE7FA83B-BF66-4478-AC2F-3619125C5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588" y="1436567"/>
            <a:ext cx="3203942" cy="215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7278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905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ound Single Corner Rectangle 14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 Single Corner Rectangle 21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94043" y="1263301"/>
            <a:ext cx="10815315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Homework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F16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8673" y="1186428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7067" y="2109596"/>
            <a:ext cx="93333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- Do exercises in the workbook. </a:t>
            </a:r>
          </a:p>
          <a:p>
            <a:pPr>
              <a:lnSpc>
                <a:spcPct val="150000"/>
              </a:lnSpc>
            </a:pPr>
            <a:r>
              <a:rPr lang="en-US" sz="3600" smtClean="0"/>
              <a:t>- Think </a:t>
            </a:r>
            <a:r>
              <a:rPr lang="en-US" sz="3600" dirty="0"/>
              <a:t>of activities students can do at </a:t>
            </a:r>
            <a:r>
              <a:rPr lang="en-US" sz="3600"/>
              <a:t>school</a:t>
            </a:r>
            <a:r>
              <a:rPr lang="en-US" sz="360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3600"/>
              <a:t>- Start preparing for the Project of the </a:t>
            </a:r>
            <a:r>
              <a:rPr lang="en-US" sz="3600" smtClean="0"/>
              <a:t>unit.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180" y="4094020"/>
            <a:ext cx="2514056" cy="25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79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203" y="0"/>
            <a:ext cx="9095102" cy="6858000"/>
          </a:xfrm>
        </p:spPr>
      </p:pic>
      <p:grpSp>
        <p:nvGrpSpPr>
          <p:cNvPr id="16" name="Group 15"/>
          <p:cNvGrpSpPr/>
          <p:nvPr/>
        </p:nvGrpSpPr>
        <p:grpSpPr>
          <a:xfrm>
            <a:off x="2949901" y="3510328"/>
            <a:ext cx="6869145" cy="1877988"/>
            <a:chOff x="2949901" y="3510328"/>
            <a:chExt cx="6869145" cy="187798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79C85B-8CF1-467C-90E2-2EFA7DD63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6820" y="3510790"/>
              <a:ext cx="1327361" cy="1877072"/>
            </a:xfrm>
            <a:prstGeom prst="rect">
              <a:avLst/>
            </a:prstGeom>
            <a:noFill/>
            <a:ln>
              <a:noFill/>
            </a:ln>
            <a:effectLst>
              <a:outerShdw blurRad="342900" dir="13500000" sy="23000" kx="1200000" algn="br" rotWithShape="0">
                <a:prstClr val="black">
                  <a:alpha val="15000"/>
                </a:prstClr>
              </a:outerShdw>
            </a:effectLst>
            <a:scene3d>
              <a:camera prst="perspectiveRight">
                <a:rot lat="0" lon="20099996" rev="0"/>
              </a:camera>
              <a:lightRig rig="threePt" dir="t"/>
            </a:scene3d>
            <a:sp3d extrusionH="254000"/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8DCC60-7CC6-4BB5-93C9-B6ABD7122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901" y="3510330"/>
              <a:ext cx="1319185" cy="1877986"/>
            </a:xfrm>
            <a:prstGeom prst="rect">
              <a:avLst/>
            </a:prstGeom>
            <a:noFill/>
            <a:ln>
              <a:noFill/>
            </a:ln>
            <a:effectLst>
              <a:outerShdw blurRad="342900" dir="13500000" sy="23000" kx="1200000" algn="br" rotWithShape="0">
                <a:prstClr val="black">
                  <a:alpha val="15000"/>
                </a:prstClr>
              </a:outerShdw>
            </a:effectLst>
            <a:scene3d>
              <a:camera prst="perspectiveRight">
                <a:rot lat="0" lon="20099996" rev="0"/>
              </a:camera>
              <a:lightRig rig="threePt" dir="t"/>
            </a:scene3d>
            <a:sp3d extrusionH="254000"/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953C47D-F5F3-4C8B-95AB-CB1D25CCA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7236" y="3514195"/>
              <a:ext cx="1323683" cy="1870317"/>
            </a:xfrm>
            <a:prstGeom prst="rect">
              <a:avLst/>
            </a:prstGeom>
            <a:noFill/>
            <a:ln>
              <a:noFill/>
            </a:ln>
            <a:effectLst>
              <a:outerShdw blurRad="342900" dir="13500000" sy="23000" kx="1200000" algn="br" rotWithShape="0">
                <a:prstClr val="black">
                  <a:alpha val="15000"/>
                </a:prstClr>
              </a:outerShdw>
            </a:effectLst>
            <a:scene3d>
              <a:camera prst="perspectiveRight">
                <a:rot lat="0" lon="20099996" rev="0"/>
              </a:camera>
              <a:lightRig rig="threePt" dir="t"/>
            </a:scene3d>
            <a:sp3d extrusionH="254000"/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3DF6CF5-0997-49BE-A637-2641803BF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89934" y="3510328"/>
              <a:ext cx="1329112" cy="1877988"/>
            </a:xfrm>
            <a:prstGeom prst="rect">
              <a:avLst/>
            </a:prstGeom>
            <a:noFill/>
            <a:ln>
              <a:noFill/>
            </a:ln>
            <a:effectLst>
              <a:outerShdw blurRad="342900" dir="13500000" sy="23000" kx="1200000" algn="br" rotWithShape="0">
                <a:prstClr val="black">
                  <a:alpha val="15000"/>
                </a:prstClr>
              </a:outerShdw>
            </a:effectLst>
            <a:scene3d>
              <a:camera prst="perspectiveRight">
                <a:rot lat="0" lon="20099996" rev="0"/>
              </a:camera>
              <a:lightRig rig="threePt" dir="t"/>
            </a:scene3d>
            <a:sp3d extrusionH="254000"/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B541C0-B76C-43AB-9EAF-B49801DFF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8654" y="3510329"/>
              <a:ext cx="1329112" cy="1877986"/>
            </a:xfrm>
            <a:prstGeom prst="rect">
              <a:avLst/>
            </a:prstGeom>
            <a:noFill/>
            <a:ln>
              <a:noFill/>
            </a:ln>
            <a:effectLst>
              <a:outerShdw blurRad="342900" dir="13500000" sy="23000" kx="1200000" algn="br" rotWithShape="0">
                <a:prstClr val="black">
                  <a:alpha val="15000"/>
                </a:prstClr>
              </a:outerShdw>
            </a:effectLst>
            <a:scene3d>
              <a:camera prst="perspectiveRight">
                <a:rot lat="0" lon="20099996" rev="0"/>
              </a:camera>
              <a:lightRig rig="threePt" dir="t"/>
            </a:scene3d>
            <a:sp3d extrusionH="254000"/>
          </p:spPr>
        </p:pic>
      </p:grpSp>
      <p:sp>
        <p:nvSpPr>
          <p:cNvPr id="15" name="Rectangle 14"/>
          <p:cNvSpPr/>
          <p:nvPr/>
        </p:nvSpPr>
        <p:spPr>
          <a:xfrm>
            <a:off x="2949901" y="5654655"/>
            <a:ext cx="65297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Calibri" panose="020F0502020204030204" pitchFamily="34" charset="0"/>
              </a:rPr>
              <a:t>Website: </a:t>
            </a:r>
            <a:r>
              <a:rPr lang="en-GB" sz="2000" b="1" i="1" dirty="0" err="1">
                <a:latin typeface="Calibri" panose="020F0502020204030204" pitchFamily="34" charset="0"/>
              </a:rPr>
              <a:t>hoclieu.vn</a:t>
            </a:r>
            <a:endParaRPr lang="en-GB" sz="2000" dirty="0"/>
          </a:p>
          <a:p>
            <a:pPr algn="ctr"/>
            <a:r>
              <a:rPr lang="en-GB" sz="2000" b="1" dirty="0" err="1">
                <a:latin typeface="Calibri" panose="020F0502020204030204" pitchFamily="34" charset="0"/>
              </a:rPr>
              <a:t>Fanpage</a:t>
            </a:r>
            <a:r>
              <a:rPr lang="en-GB" sz="2000" b="1" dirty="0">
                <a:latin typeface="Calibri" panose="020F0502020204030204" pitchFamily="34" charset="0"/>
              </a:rPr>
              <a:t>: </a:t>
            </a:r>
            <a:r>
              <a:rPr lang="en-GB" sz="2000" b="1" i="1" dirty="0" err="1">
                <a:latin typeface="Calibri" panose="020F0502020204030204" pitchFamily="34" charset="0"/>
              </a:rPr>
              <a:t>facebook.com</a:t>
            </a:r>
            <a:r>
              <a:rPr lang="en-GB" sz="2000" b="1" i="1" dirty="0">
                <a:latin typeface="Calibri" panose="020F0502020204030204" pitchFamily="34" charset="0"/>
              </a:rPr>
              <a:t>/</a:t>
            </a:r>
            <a:r>
              <a:rPr lang="en-GB" sz="2000" b="1" i="1" dirty="0" err="1">
                <a:latin typeface="Calibri" panose="020F0502020204030204" pitchFamily="34" charset="0"/>
              </a:rPr>
              <a:t>www.tienganhglobalsuccess.vn</a:t>
            </a:r>
            <a:r>
              <a:rPr lang="en-GB" sz="2000" b="1" i="1" dirty="0">
                <a:latin typeface="Calibri" panose="020F0502020204030204" pitchFamily="34" charset="0"/>
              </a:rPr>
              <a:t>/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67928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5245</TotalTime>
  <Words>742</Words>
  <Application>Microsoft Office PowerPoint</Application>
  <PresentationFormat>Widescreen</PresentationFormat>
  <Paragraphs>154</Paragraphs>
  <Slides>18</Slides>
  <Notes>15</Notes>
  <HiddenSlides>0</HiddenSlides>
  <MMClips>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Adobe Gothic Std B</vt:lpstr>
      <vt:lpstr>Arial</vt:lpstr>
      <vt:lpstr>Calibri</vt:lpstr>
      <vt:lpstr>Calibri Light</vt:lpstr>
      <vt:lpstr>Myriad Pro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Giang Do</cp:lastModifiedBy>
  <cp:revision>289</cp:revision>
  <dcterms:created xsi:type="dcterms:W3CDTF">2020-12-09T02:04:09Z</dcterms:created>
  <dcterms:modified xsi:type="dcterms:W3CDTF">2023-09-13T03:22:47Z</dcterms:modified>
</cp:coreProperties>
</file>