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4" r:id="rId2"/>
    <p:sldId id="256" r:id="rId3"/>
    <p:sldId id="257" r:id="rId4"/>
    <p:sldId id="258" r:id="rId5"/>
    <p:sldId id="285" r:id="rId6"/>
    <p:sldId id="329" r:id="rId7"/>
    <p:sldId id="304" r:id="rId8"/>
    <p:sldId id="302" r:id="rId9"/>
    <p:sldId id="327" r:id="rId10"/>
    <p:sldId id="303" r:id="rId11"/>
    <p:sldId id="305" r:id="rId12"/>
    <p:sldId id="306" r:id="rId13"/>
    <p:sldId id="314" r:id="rId14"/>
    <p:sldId id="319" r:id="rId15"/>
    <p:sldId id="318" r:id="rId16"/>
    <p:sldId id="317" r:id="rId17"/>
    <p:sldId id="316" r:id="rId18"/>
    <p:sldId id="315" r:id="rId19"/>
    <p:sldId id="320" r:id="rId20"/>
    <p:sldId id="322" r:id="rId21"/>
    <p:sldId id="323" r:id="rId22"/>
    <p:sldId id="324" r:id="rId23"/>
    <p:sldId id="325" r:id="rId24"/>
    <p:sldId id="326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E59782"/>
    <a:srgbClr val="B4CBA5"/>
    <a:srgbClr val="EBC5E8"/>
    <a:srgbClr val="D1DCDE"/>
    <a:srgbClr val="FEFCFD"/>
    <a:srgbClr val="F9F9F9"/>
    <a:srgbClr val="478BB7"/>
    <a:srgbClr val="F5F5F5"/>
    <a:srgbClr val="8D8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5274" autoAdjust="0"/>
  </p:normalViewPr>
  <p:slideViewPr>
    <p:cSldViewPr>
      <p:cViewPr varScale="1">
        <p:scale>
          <a:sx n="84" d="100"/>
          <a:sy n="84" d="100"/>
        </p:scale>
        <p:origin x="524" y="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06B79-93F6-4B4B-96E2-204533529FB5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7574E-7EDA-47C7-A177-609015E859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845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553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961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11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889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643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569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190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418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344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7574E-7EDA-47C7-A177-609015E859E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401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846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848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186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539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416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9938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(0979818956)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905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Giáo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Thảo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/>
              <a:t> (0979818956)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7574E-7EDA-47C7-A177-609015E859E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071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40386">
            <a:off x="234792" y="116632"/>
            <a:ext cx="1058571" cy="10801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568" y="5464086"/>
            <a:ext cx="983432" cy="137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1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13.xml"/><Relationship Id="rId12" Type="http://schemas.openxmlformats.org/officeDocument/2006/relationships/slide" Target="slide1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19.xml"/><Relationship Id="rId11" Type="http://schemas.openxmlformats.org/officeDocument/2006/relationships/slide" Target="slide16.xml"/><Relationship Id="rId5" Type="http://schemas.openxmlformats.org/officeDocument/2006/relationships/image" Target="../media/image9.png"/><Relationship Id="rId10" Type="http://schemas.openxmlformats.org/officeDocument/2006/relationships/slide" Target="slide15.xml"/><Relationship Id="rId4" Type="http://schemas.openxmlformats.org/officeDocument/2006/relationships/notesSlide" Target="../notesSlides/notesSlide11.xml"/><Relationship Id="rId9" Type="http://schemas.openxmlformats.org/officeDocument/2006/relationships/slide" Target="slide18.xml"/><Relationship Id="rId14" Type="http://schemas.openxmlformats.org/officeDocument/2006/relationships/slide" Target="slide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slide" Target="slide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slide" Target="slide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slide" Target="slide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slide" Target="slide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slide" Target="slide24.xml"/><Relationship Id="rId12" Type="http://schemas.microsoft.com/office/2007/relationships/hdphoto" Target="../media/hdphoto3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28.png"/><Relationship Id="rId5" Type="http://schemas.openxmlformats.org/officeDocument/2006/relationships/image" Target="../media/image26.png"/><Relationship Id="rId10" Type="http://schemas.openxmlformats.org/officeDocument/2006/relationships/slide" Target="slide23.xml"/><Relationship Id="rId4" Type="http://schemas.openxmlformats.org/officeDocument/2006/relationships/slide" Target="slide22.xml"/><Relationship Id="rId9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1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1.xml"/><Relationship Id="rId5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1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" y="-53203"/>
            <a:ext cx="2196046" cy="3207977"/>
          </a:xfrm>
          <a:prstGeom prst="rect">
            <a:avLst/>
          </a:prstGeom>
        </p:spPr>
      </p:pic>
      <p:pic>
        <p:nvPicPr>
          <p:cNvPr id="10" name="图片 6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520" y="188640"/>
            <a:ext cx="1226378" cy="22949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63552" y="404664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hảo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FF8BE-48AC-B86A-0308-482506E9D5CD}"/>
              </a:ext>
            </a:extLst>
          </p:cNvPr>
          <p:cNvSpPr txBox="1"/>
          <p:nvPr/>
        </p:nvSpPr>
        <p:spPr>
          <a:xfrm>
            <a:off x="1703512" y="1556792"/>
            <a:ext cx="8928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(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nòng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9F840-6B24-1D2E-8773-E8F862ED4F75}"/>
              </a:ext>
            </a:extLst>
          </p:cNvPr>
          <p:cNvSpPr txBox="1"/>
          <p:nvPr/>
        </p:nvSpPr>
        <p:spPr>
          <a:xfrm>
            <a:off x="1343472" y="2564904"/>
            <a:ext cx="99371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Trong 2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logic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C6CE4C-304A-14BF-BE34-8CC0C044615A}"/>
              </a:ext>
            </a:extLst>
          </p:cNvPr>
          <p:cNvSpPr txBox="1"/>
          <p:nvPr/>
        </p:nvSpPr>
        <p:spPr>
          <a:xfrm>
            <a:off x="983432" y="5373216"/>
            <a:ext cx="10369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mảnh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?"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644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3093976" y="462744"/>
            <a:ext cx="6004048" cy="600404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softEdge rad="38100"/>
          </a:effectLst>
          <a:scene3d>
            <a:camera prst="orthographicFront"/>
            <a:lightRig rig="contrasting" dir="t"/>
          </a:scene3d>
          <a:sp3d prstMaterial="matte"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355" y="1623543"/>
            <a:ext cx="4482381" cy="523445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771" y="856789"/>
            <a:ext cx="950896" cy="7353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26" y="4970748"/>
            <a:ext cx="1650945" cy="176782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90002" y="-149539"/>
            <a:ext cx="3711769" cy="21661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0153" y="1025854"/>
            <a:ext cx="5230821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1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937337" y="604639"/>
            <a:ext cx="6158730" cy="57514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5"/>
          <a:stretch/>
        </p:blipFill>
        <p:spPr>
          <a:xfrm>
            <a:off x="1489188" y="1637871"/>
            <a:ext cx="2620786" cy="464213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964474" y="1867598"/>
            <a:ext cx="4104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latin typeface="Times New Roman" panose="02020603050405020304" pitchFamily="18" charset="0"/>
                <a:ea typeface="方正正中黑简体" panose="02000000000000000000" pitchFamily="2" charset="-122"/>
                <a:cs typeface="Times New Roman" panose="02020603050405020304" pitchFamily="18" charset="0"/>
              </a:rPr>
              <a:t>CẤU TRÚC BÀI HỌC</a:t>
            </a:r>
            <a:endParaRPr lang="zh-CN" altLang="en-US" sz="5400" b="1" dirty="0">
              <a:latin typeface="Times New Roman" panose="02020603050405020304" pitchFamily="18" charset="0"/>
              <a:ea typeface="方正正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04723" y="3877590"/>
            <a:ext cx="4102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err="1"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Hình</a:t>
            </a:r>
            <a:r>
              <a:rPr lang="en-US" altLang="zh-CN" sz="3600" dirty="0"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thành</a:t>
            </a:r>
            <a:r>
              <a:rPr lang="en-US" altLang="zh-CN" sz="3600" dirty="0"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kiến</a:t>
            </a:r>
            <a:r>
              <a:rPr lang="en-US" altLang="zh-CN" sz="3600" dirty="0"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thức</a:t>
            </a:r>
            <a:endParaRPr lang="zh-CN" altLang="en-US" sz="3600" dirty="0"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04722" y="4884883"/>
            <a:ext cx="4102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err="1"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Luyện</a:t>
            </a:r>
            <a:r>
              <a:rPr lang="en-US" altLang="zh-CN" sz="3600" dirty="0"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600" dirty="0" err="1"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tập</a:t>
            </a:r>
            <a:endParaRPr lang="zh-CN" altLang="en-US" sz="3600" dirty="0"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024" y="3927171"/>
            <a:ext cx="377149" cy="36250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024" y="4934464"/>
            <a:ext cx="377149" cy="36250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874"/>
            <a:ext cx="2196046" cy="320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8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249">
            <a:off x="2753958" y="2783739"/>
            <a:ext cx="5874077" cy="44647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3435097"/>
            <a:ext cx="1905561" cy="19443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915" y="2780928"/>
            <a:ext cx="1645784" cy="21212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5421" y="754901"/>
            <a:ext cx="8986283" cy="30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71"/>
            <a:ext cx="1343472" cy="3399529"/>
          </a:xfrm>
          <a:prstGeom prst="rect">
            <a:avLst/>
          </a:prstGeom>
        </p:spPr>
      </p:pic>
      <p:sp>
        <p:nvSpPr>
          <p:cNvPr id="3" name="文本框 14"/>
          <p:cNvSpPr txBox="1"/>
          <p:nvPr/>
        </p:nvSpPr>
        <p:spPr>
          <a:xfrm>
            <a:off x="1559496" y="365613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1. </a:t>
            </a:r>
            <a:r>
              <a:rPr lang="en-US" altLang="zh-CN" sz="4400" dirty="0" err="1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Nhận</a:t>
            </a:r>
            <a:r>
              <a:rPr lang="en-US" altLang="zh-CN" sz="4400" dirty="0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4400" dirty="0" err="1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biết</a:t>
            </a:r>
            <a:r>
              <a:rPr lang="en-US" altLang="zh-CN" sz="4400" dirty="0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4400" dirty="0" err="1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trạng</a:t>
            </a:r>
            <a:r>
              <a:rPr lang="en-US" altLang="zh-CN" sz="4400" dirty="0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4400" dirty="0" err="1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ngữ</a:t>
            </a:r>
            <a:endParaRPr lang="zh-CN" altLang="en-US" sz="4400" dirty="0">
              <a:solidFill>
                <a:srgbClr val="FF0000"/>
              </a:solidFill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CF0306-0DF9-473C-4A93-145E420B25A0}"/>
              </a:ext>
            </a:extLst>
          </p:cNvPr>
          <p:cNvSpPr txBox="1"/>
          <p:nvPr/>
        </p:nvSpPr>
        <p:spPr>
          <a:xfrm>
            <a:off x="983432" y="1412776"/>
            <a:ext cx="10225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(</a:t>
            </a:r>
            <a:r>
              <a:rPr lang="vi-V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Nhóm 1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cùng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GV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HS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sang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12" name="图片 16">
            <a:extLst>
              <a:ext uri="{FF2B5EF4-FFF2-40B4-BE49-F238E27FC236}">
                <a16:creationId xmlns:a16="http://schemas.microsoft.com/office/drawing/2014/main" id="{D2D5F0BD-A27C-3DEF-FE24-F78D441B02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60496" y="29472"/>
            <a:ext cx="1631504" cy="42636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6B59E82-DBAD-EE8A-5627-3E73E84E50E9}"/>
              </a:ext>
            </a:extLst>
          </p:cNvPr>
          <p:cNvSpPr txBox="1"/>
          <p:nvPr/>
        </p:nvSpPr>
        <p:spPr>
          <a:xfrm>
            <a:off x="1199456" y="3573016"/>
            <a:ext cx="95770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(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Nhóm 2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(1, 2, 3, 4 ).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 sát 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(Ở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Khi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?). Sau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42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E35DF-6DAD-6B7D-3140-719FEF871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B75525-1850-E3B8-1F1C-C784FDD11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8" y="116632"/>
            <a:ext cx="1944216" cy="31683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BB14D9-A9B3-F254-8E65-09B1E5EEA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216" y="15612"/>
            <a:ext cx="2664296" cy="44054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9BAFA2-0394-7B5A-222E-B1AFA246CD1A}"/>
              </a:ext>
            </a:extLst>
          </p:cNvPr>
          <p:cNvSpPr txBox="1"/>
          <p:nvPr/>
        </p:nvSpPr>
        <p:spPr>
          <a:xfrm>
            <a:off x="1631504" y="116632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1.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Nhận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biết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trạng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ngữ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6FF188-4BAF-C269-5F70-4F78926A4355}"/>
              </a:ext>
            </a:extLst>
          </p:cNvPr>
          <p:cNvSpPr txBox="1"/>
          <p:nvPr/>
        </p:nvSpPr>
        <p:spPr>
          <a:xfrm>
            <a:off x="1991544" y="1295834"/>
            <a:ext cx="784887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vi-V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Vị trí: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Chức năng: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Trạng ngữ chỉ nguyên nhân, trạng ngữ chỉ mục đích, trạng ngữ chỉ địa điểm, trạng ngữ thời gian</a:t>
            </a:r>
          </a:p>
          <a:p>
            <a:pPr lvl="1"/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02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9471"/>
            <a:ext cx="1008112" cy="1886527"/>
          </a:xfrm>
          <a:prstGeom prst="rect">
            <a:avLst/>
          </a:prstGeom>
        </p:spPr>
      </p:pic>
      <p:sp>
        <p:nvSpPr>
          <p:cNvPr id="3" name="文本框 14"/>
          <p:cNvSpPr txBox="1"/>
          <p:nvPr/>
        </p:nvSpPr>
        <p:spPr>
          <a:xfrm>
            <a:off x="1559496" y="365613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MẸO</a:t>
            </a:r>
            <a:r>
              <a:rPr kumimoji="0" lang="en-US" altLang="zh-CN" sz="4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XÁC ĐỊNH TRẠNG NGỮ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140" y="5495637"/>
            <a:ext cx="4946202" cy="1551176"/>
          </a:xfrm>
          <a:prstGeom prst="rect">
            <a:avLst/>
          </a:prstGeom>
        </p:spPr>
      </p:pic>
      <p:sp>
        <p:nvSpPr>
          <p:cNvPr id="5" name="弧形 13"/>
          <p:cNvSpPr/>
          <p:nvPr/>
        </p:nvSpPr>
        <p:spPr>
          <a:xfrm>
            <a:off x="2495600" y="3246095"/>
            <a:ext cx="7208277" cy="7208277"/>
          </a:xfrm>
          <a:prstGeom prst="arc">
            <a:avLst>
              <a:gd name="adj1" fmla="val 10794656"/>
              <a:gd name="adj2" fmla="val 0"/>
            </a:avLst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002" y="5312385"/>
            <a:ext cx="816796" cy="786319"/>
          </a:xfrm>
          <a:prstGeom prst="rect">
            <a:avLst/>
          </a:prstGeom>
        </p:spPr>
      </p:pic>
      <p:pic>
        <p:nvPicPr>
          <p:cNvPr id="7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3778" y="3600412"/>
            <a:ext cx="816796" cy="786319"/>
          </a:xfrm>
          <a:prstGeom prst="rect">
            <a:avLst/>
          </a:prstGeom>
        </p:spPr>
      </p:pic>
      <p:pic>
        <p:nvPicPr>
          <p:cNvPr id="8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968" y="2852936"/>
            <a:ext cx="816796" cy="786319"/>
          </a:xfrm>
          <a:prstGeom prst="rect">
            <a:avLst/>
          </a:prstGeom>
        </p:spPr>
      </p:pic>
      <p:pic>
        <p:nvPicPr>
          <p:cNvPr id="9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0256" y="3639255"/>
            <a:ext cx="816796" cy="786319"/>
          </a:xfrm>
          <a:prstGeom prst="rect">
            <a:avLst/>
          </a:prstGeom>
        </p:spPr>
      </p:pic>
      <p:pic>
        <p:nvPicPr>
          <p:cNvPr id="10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994" y="5373214"/>
            <a:ext cx="816796" cy="78631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16432">
            <a:off x="6709227" y="4938560"/>
            <a:ext cx="1649781" cy="168336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25" y="4179958"/>
            <a:ext cx="1431585" cy="184515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63783" y="4886230"/>
            <a:ext cx="21216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(Ở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96130" y="2395499"/>
            <a:ext cx="21216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19129" y="1288223"/>
            <a:ext cx="47052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69369" y="2608367"/>
            <a:ext cx="34635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62503" y="5013046"/>
            <a:ext cx="24247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0D4F7BD-AE3C-E252-7DB6-9916374DEE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8368" y="69040"/>
            <a:ext cx="2724510" cy="253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5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9471"/>
            <a:ext cx="1008112" cy="1886527"/>
          </a:xfrm>
          <a:prstGeom prst="rect">
            <a:avLst/>
          </a:prstGeom>
        </p:spPr>
      </p:pic>
      <p:sp>
        <p:nvSpPr>
          <p:cNvPr id="3" name="文本框 14"/>
          <p:cNvSpPr txBox="1"/>
          <p:nvPr/>
        </p:nvSpPr>
        <p:spPr>
          <a:xfrm>
            <a:off x="1559496" y="365613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2. </a:t>
            </a:r>
            <a:r>
              <a:rPr kumimoji="0" lang="en-US" altLang="zh-CN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Kết</a:t>
            </a:r>
            <a:r>
              <a:rPr kumimoji="0" lang="en-US" altLang="zh-CN" sz="4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44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luận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77165" y="1823575"/>
            <a:ext cx="266784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" name="Rectangle 7"/>
          <p:cNvSpPr/>
          <p:nvPr/>
        </p:nvSpPr>
        <p:spPr>
          <a:xfrm>
            <a:off x="6666938" y="2802548"/>
            <a:ext cx="47686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đích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443" y="4626048"/>
            <a:ext cx="357122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环形箭头 4"/>
          <p:cNvSpPr/>
          <p:nvPr/>
        </p:nvSpPr>
        <p:spPr>
          <a:xfrm>
            <a:off x="4345917" y="1489469"/>
            <a:ext cx="2166801" cy="2167131"/>
          </a:xfrm>
          <a:prstGeom prst="circularArrow">
            <a:avLst>
              <a:gd name="adj1" fmla="val 2019"/>
              <a:gd name="adj2" fmla="val 1142322"/>
              <a:gd name="adj3" fmla="val 4112861"/>
              <a:gd name="adj4" fmla="val 10549229"/>
              <a:gd name="adj5" fmla="val 7107"/>
            </a:avLst>
          </a:prstGeom>
          <a:solidFill>
            <a:schemeClr val="bg1">
              <a:lumMod val="50000"/>
            </a:schemeClr>
          </a:solidFill>
          <a:ln>
            <a:solidFill>
              <a:srgbClr val="F9F9F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形状 6"/>
          <p:cNvSpPr/>
          <p:nvPr/>
        </p:nvSpPr>
        <p:spPr>
          <a:xfrm>
            <a:off x="3744096" y="2734646"/>
            <a:ext cx="2166801" cy="2167131"/>
          </a:xfrm>
          <a:prstGeom prst="leftCircularArrow">
            <a:avLst>
              <a:gd name="adj1" fmla="val 2176"/>
              <a:gd name="adj2" fmla="val 1142322"/>
              <a:gd name="adj3" fmla="val 6270136"/>
              <a:gd name="adj4" fmla="val 18900000"/>
              <a:gd name="adj5" fmla="val 7097"/>
            </a:avLst>
          </a:prstGeom>
          <a:solidFill>
            <a:schemeClr val="bg1">
              <a:lumMod val="50000"/>
            </a:schemeClr>
          </a:solidFill>
          <a:ln>
            <a:solidFill>
              <a:srgbClr val="F9F9F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空心弧 8"/>
          <p:cNvSpPr/>
          <p:nvPr/>
        </p:nvSpPr>
        <p:spPr>
          <a:xfrm>
            <a:off x="4500137" y="4128831"/>
            <a:ext cx="1861618" cy="1862364"/>
          </a:xfrm>
          <a:prstGeom prst="blockArc">
            <a:avLst>
              <a:gd name="adj1" fmla="val 13402686"/>
              <a:gd name="adj2" fmla="val 10672295"/>
              <a:gd name="adj3" fmla="val 2766"/>
            </a:avLst>
          </a:prstGeom>
          <a:solidFill>
            <a:schemeClr val="bg1">
              <a:lumMod val="50000"/>
            </a:schemeClr>
          </a:solidFill>
          <a:ln>
            <a:solidFill>
              <a:srgbClr val="F9F9F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33F9A5-266C-02EA-D65B-1EDFB402F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2304" y="29471"/>
            <a:ext cx="3312367" cy="289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7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5249">
            <a:off x="2753958" y="2783739"/>
            <a:ext cx="5874077" cy="44647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3435097"/>
            <a:ext cx="1905561" cy="19443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915" y="2780928"/>
            <a:ext cx="1645784" cy="21212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1964" y="827781"/>
            <a:ext cx="5486066" cy="267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18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9471"/>
            <a:ext cx="1008112" cy="1886527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078895"/>
              </p:ext>
            </p:extLst>
          </p:nvPr>
        </p:nvGraphicFramePr>
        <p:xfrm>
          <a:off x="1199456" y="2276872"/>
          <a:ext cx="10153128" cy="367240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81225">
                  <a:extLst>
                    <a:ext uri="{9D8B030D-6E8A-4147-A177-3AD203B41FA5}">
                      <a16:colId xmlns:a16="http://schemas.microsoft.com/office/drawing/2014/main" val="3332150588"/>
                    </a:ext>
                  </a:extLst>
                </a:gridCol>
                <a:gridCol w="5187527">
                  <a:extLst>
                    <a:ext uri="{9D8B030D-6E8A-4147-A177-3AD203B41FA5}">
                      <a16:colId xmlns:a16="http://schemas.microsoft.com/office/drawing/2014/main" val="1469695258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1236926805"/>
                    </a:ext>
                  </a:extLst>
                </a:gridCol>
              </a:tblGrid>
              <a:tr h="7740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Câu</a:t>
                      </a:r>
                      <a:endParaRPr lang="en-US" sz="3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Trạng ngữ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Chức</a:t>
                      </a: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năng</a:t>
                      </a: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886794"/>
                  </a:ext>
                </a:extLst>
              </a:tr>
              <a:tr h="9541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421131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255496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882986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03512" y="633098"/>
            <a:ext cx="31331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 Tr56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096000" y="633098"/>
            <a:ext cx="5670092" cy="944189"/>
            <a:chOff x="383166" y="1481172"/>
            <a:chExt cx="5364330" cy="9446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" name="Rounded Rectangle 12"/>
            <p:cNvSpPr/>
            <p:nvPr/>
          </p:nvSpPr>
          <p:spPr>
            <a:xfrm>
              <a:off x="383166" y="1481172"/>
              <a:ext cx="5364330" cy="9446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ounded Rectangle 8"/>
            <p:cNvSpPr txBox="1"/>
            <p:nvPr/>
          </p:nvSpPr>
          <p:spPr>
            <a:xfrm>
              <a:off x="429280" y="1527286"/>
              <a:ext cx="5272102" cy="8524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2759" tIns="0" rIns="202759" bIns="0" numCol="1" spcCol="1270" anchor="ctr" anchorCtr="0">
              <a:noAutofit/>
            </a:bodyPr>
            <a:lstStyle/>
            <a:p>
              <a:pPr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HOẠT ĐỘNG NHÓM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2783632" y="3268493"/>
            <a:ext cx="50405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suy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nghĩ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07878" y="4169848"/>
            <a:ext cx="50405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807878" y="5218840"/>
            <a:ext cx="50405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Dù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30613" y="3268493"/>
            <a:ext cx="2555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TN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130613" y="4152526"/>
            <a:ext cx="25555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TN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105768" y="5060319"/>
            <a:ext cx="2605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TN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17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19" grpId="0"/>
      <p:bldP spid="20" grpId="0"/>
      <p:bldP spid="5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519043"/>
              </p:ext>
            </p:extLst>
          </p:nvPr>
        </p:nvGraphicFramePr>
        <p:xfrm>
          <a:off x="620447" y="1556792"/>
          <a:ext cx="10858500" cy="503961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46130">
                  <a:extLst>
                    <a:ext uri="{9D8B030D-6E8A-4147-A177-3AD203B41FA5}">
                      <a16:colId xmlns:a16="http://schemas.microsoft.com/office/drawing/2014/main" val="3835194732"/>
                    </a:ext>
                  </a:extLst>
                </a:gridCol>
                <a:gridCol w="2728452">
                  <a:extLst>
                    <a:ext uri="{9D8B030D-6E8A-4147-A177-3AD203B41FA5}">
                      <a16:colId xmlns:a16="http://schemas.microsoft.com/office/drawing/2014/main" val="85377652"/>
                    </a:ext>
                  </a:extLst>
                </a:gridCol>
                <a:gridCol w="4483918">
                  <a:extLst>
                    <a:ext uri="{9D8B030D-6E8A-4147-A177-3AD203B41FA5}">
                      <a16:colId xmlns:a16="http://schemas.microsoft.com/office/drawing/2014/main" val="240248005"/>
                    </a:ext>
                  </a:extLst>
                </a:gridCol>
              </a:tblGrid>
              <a:tr h="838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10105" algn="l"/>
                        </a:tabLst>
                      </a:pPr>
                      <a:r>
                        <a:rPr lang="pt-BR" sz="2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Câu có trạng ngữ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10105" algn="l"/>
                        </a:tabLst>
                      </a:pPr>
                      <a:r>
                        <a:rPr lang="pt-BR" sz="2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Câu đã lược bỏ trạng ngữ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110105" algn="l"/>
                        </a:tabLst>
                      </a:pPr>
                      <a:r>
                        <a:rPr lang="pt-BR" sz="2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Mincho"/>
                          <a:cs typeface="Times New Roman" panose="02020603050405020304" pitchFamily="18" charset="0"/>
                        </a:rPr>
                        <a:t>So sánh sự khác biệt nếu bỏ trạng ngữ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277817"/>
                  </a:ext>
                </a:extLst>
              </a:tr>
              <a:tr h="1258498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a. </a:t>
                      </a:r>
                      <a:r>
                        <a:rPr lang="en-US" sz="2400" b="1" i="1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Cùng</a:t>
                      </a:r>
                      <a:r>
                        <a:rPr lang="en-US" sz="2400" b="1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i="1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US" sz="2400" b="1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i="1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câu</a:t>
                      </a:r>
                      <a:r>
                        <a:rPr lang="en-US" sz="2400" b="1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i="1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này</a:t>
                      </a:r>
                      <a:r>
                        <a:rPr lang="en-US" sz="2400" b="1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mẹ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còn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nói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“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ta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cười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chết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!”.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10105" algn="l"/>
                        </a:tabLs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110105" algn="l"/>
                        </a:tabLs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396149"/>
                  </a:ext>
                </a:extLst>
              </a:tr>
              <a:tr h="838999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en-US" sz="2400" b="1" i="1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Trên</a:t>
                      </a:r>
                      <a:r>
                        <a:rPr lang="en-US" sz="2400" b="1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i="1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đời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mọi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giống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nhau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nhiều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lắm</a:t>
                      </a:r>
                      <a:endParaRPr lang="en-US" sz="2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120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110105" algn="l"/>
                        </a:tabLs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110105" algn="l"/>
                        </a:tabLs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567803"/>
                  </a:ext>
                </a:extLst>
              </a:tr>
              <a:tr h="1677997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c.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Tuy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vậy</a:t>
                      </a:r>
                      <a:r>
                        <a:rPr lang="en-US" sz="2400" b="1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1" i="1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400" b="1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i="1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thâm</a:t>
                      </a:r>
                      <a:r>
                        <a:rPr lang="en-US" sz="2400" b="1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i="1" u="sng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tâm</a:t>
                      </a:r>
                      <a:r>
                        <a:rPr lang="en-US" sz="2400" b="1" i="1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tôi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hề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cảm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thấy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dễ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chịu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mỗi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lần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nghe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mẹ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trách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cứ</a:t>
                      </a:r>
                      <a:r>
                        <a:rPr lang="en-US" sz="2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110105" algn="l"/>
                        </a:tabLs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110105" algn="l"/>
                        </a:tabLs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76411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5794" y="446843"/>
            <a:ext cx="31331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2- Tr57</a:t>
            </a:r>
          </a:p>
        </p:txBody>
      </p:sp>
      <p:sp>
        <p:nvSpPr>
          <p:cNvPr id="5" name="Rectangle 4"/>
          <p:cNvSpPr/>
          <p:nvPr/>
        </p:nvSpPr>
        <p:spPr>
          <a:xfrm>
            <a:off x="4313421" y="2558590"/>
            <a:ext cx="273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110105" algn="l"/>
              </a:tabLst>
            </a:pP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cười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chết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!”.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95800" y="3645024"/>
            <a:ext cx="26548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2110105" algn="l"/>
              </a:tabLst>
            </a:pP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lắm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3421" y="4936050"/>
            <a:ext cx="26362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2110105" algn="l"/>
              </a:tabLst>
            </a:pP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Tuy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hề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chịu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cứ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49362" y="2589097"/>
            <a:ext cx="44292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110105" algn="l"/>
              </a:tabLst>
            </a:pPr>
            <a:r>
              <a:rPr lang="pt-BR" sz="24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Câu chỉ nêu chung chung, không gắn với điều kiện cụ thể.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49363" y="3763834"/>
            <a:ext cx="44299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110105" algn="l"/>
              </a:tabLst>
            </a:pPr>
            <a:r>
              <a:rPr lang="pt-BR" sz="24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Câu sẽ mất đi tính phổ quát- điều mà người viết muốn nhấn mạnh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94568" y="5054056"/>
            <a:ext cx="44299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110105" algn="l"/>
              </a:tabLst>
            </a:pPr>
            <a:r>
              <a:rPr lang="pt-BR" sz="24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Câu sẽ không cho ta biết điều mà người nói muốn thú nhận đã tồn tại ở đâu.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89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7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sp>
        <p:nvSpPr>
          <p:cNvPr id="25" name="Teardrop 24">
            <a:hlinkClick r:id="rId6" action="ppaction://hlinksldjump"/>
          </p:cNvPr>
          <p:cNvSpPr/>
          <p:nvPr/>
        </p:nvSpPr>
        <p:spPr>
          <a:xfrm rot="5400000">
            <a:off x="3952217" y="1742353"/>
            <a:ext cx="2176129" cy="2355076"/>
          </a:xfrm>
          <a:prstGeom prst="teardrop">
            <a:avLst/>
          </a:prstGeom>
          <a:solidFill>
            <a:srgbClr val="FF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Teardrop 25">
            <a:hlinkClick r:id="rId7" action="ppaction://hlinksldjump"/>
          </p:cNvPr>
          <p:cNvSpPr/>
          <p:nvPr/>
        </p:nvSpPr>
        <p:spPr>
          <a:xfrm rot="9635861">
            <a:off x="5853860" y="1642296"/>
            <a:ext cx="2100231" cy="2102865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" name="Teardrop 26">
            <a:hlinkClick r:id="rId8" action="ppaction://hlinksldjump"/>
          </p:cNvPr>
          <p:cNvSpPr/>
          <p:nvPr/>
        </p:nvSpPr>
        <p:spPr>
          <a:xfrm rot="12742613">
            <a:off x="6621514" y="2708388"/>
            <a:ext cx="2140130" cy="2095233"/>
          </a:xfrm>
          <a:prstGeom prst="teardrop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Teardrop 27">
            <a:hlinkClick r:id="rId9" action="ppaction://hlinksldjump"/>
          </p:cNvPr>
          <p:cNvSpPr/>
          <p:nvPr/>
        </p:nvSpPr>
        <p:spPr>
          <a:xfrm rot="2460883">
            <a:off x="3459214" y="2938419"/>
            <a:ext cx="2355908" cy="2313123"/>
          </a:xfrm>
          <a:prstGeom prst="teardrop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" name="Teardrop 28">
            <a:hlinkClick r:id="rId10" action="ppaction://hlinksldjump"/>
          </p:cNvPr>
          <p:cNvSpPr/>
          <p:nvPr/>
        </p:nvSpPr>
        <p:spPr>
          <a:xfrm rot="16200000">
            <a:off x="6308172" y="3870716"/>
            <a:ext cx="2251469" cy="2371010"/>
          </a:xfrm>
          <a:prstGeom prst="teardrop">
            <a:avLst/>
          </a:prstGeom>
          <a:solidFill>
            <a:srgbClr val="EBC5E8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" name="Teardrop 29">
            <a:hlinkClick r:id="rId11" action="ppaction://hlinksldjump"/>
          </p:cNvPr>
          <p:cNvSpPr/>
          <p:nvPr/>
        </p:nvSpPr>
        <p:spPr>
          <a:xfrm rot="18185485">
            <a:off x="5607899" y="4347878"/>
            <a:ext cx="2286000" cy="2438400"/>
          </a:xfrm>
          <a:prstGeom prst="teardrop">
            <a:avLst/>
          </a:prstGeom>
          <a:solidFill>
            <a:srgbClr val="E5978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" name="Teardrop 30">
            <a:hlinkClick r:id="rId12" action="ppaction://hlinksldjump"/>
          </p:cNvPr>
          <p:cNvSpPr/>
          <p:nvPr/>
        </p:nvSpPr>
        <p:spPr>
          <a:xfrm>
            <a:off x="3992257" y="4034232"/>
            <a:ext cx="2287031" cy="2359072"/>
          </a:xfrm>
          <a:prstGeom prst="teardrop">
            <a:avLst/>
          </a:prstGeom>
          <a:solidFill>
            <a:srgbClr val="B4CBA5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3" name="bensound-happyro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0763" y="-989174"/>
            <a:ext cx="609600" cy="60960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154310" y="285715"/>
            <a:ext cx="8089430" cy="944189"/>
            <a:chOff x="383166" y="1481172"/>
            <a:chExt cx="5364330" cy="9446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5" name="Rounded Rectangle 34"/>
            <p:cNvSpPr/>
            <p:nvPr/>
          </p:nvSpPr>
          <p:spPr>
            <a:xfrm>
              <a:off x="383166" y="1481172"/>
              <a:ext cx="5364330" cy="9446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Rounded Rectangle 8"/>
            <p:cNvSpPr txBox="1"/>
            <p:nvPr/>
          </p:nvSpPr>
          <p:spPr>
            <a:xfrm>
              <a:off x="429280" y="1527286"/>
              <a:ext cx="5272102" cy="8524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2759" tIns="0" rIns="202759" bIns="0" numCol="1" spcCol="1270" anchor="ctr" anchorCtr="0">
              <a:noAutofit/>
            </a:bodyPr>
            <a:lstStyle/>
            <a:p>
              <a:pPr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THÊM TRẠNG NGỮ CHO CÂU</a:t>
              </a:r>
            </a:p>
          </p:txBody>
        </p:sp>
      </p:grpSp>
      <p:sp>
        <p:nvSpPr>
          <p:cNvPr id="37" name="Right Arrow 36">
            <a:hlinkClick r:id="rId14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42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584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154310" y="285715"/>
            <a:ext cx="8089430" cy="944189"/>
            <a:chOff x="383166" y="1481172"/>
            <a:chExt cx="5364330" cy="9446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5" name="Rounded Rectangle 34"/>
            <p:cNvSpPr/>
            <p:nvPr/>
          </p:nvSpPr>
          <p:spPr>
            <a:xfrm>
              <a:off x="383166" y="1481172"/>
              <a:ext cx="5364330" cy="9446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Rounded Rectangle 8"/>
            <p:cNvSpPr txBox="1"/>
            <p:nvPr/>
          </p:nvSpPr>
          <p:spPr>
            <a:xfrm>
              <a:off x="429280" y="1527286"/>
              <a:ext cx="5272102" cy="8524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2759" tIns="0" rIns="202759" bIns="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THÊM TRẠNG NGỮ CHO CÂU</a:t>
              </a:r>
            </a:p>
          </p:txBody>
        </p:sp>
      </p:grpSp>
      <p:sp>
        <p:nvSpPr>
          <p:cNvPr id="15" name="Double Bracket 14"/>
          <p:cNvSpPr/>
          <p:nvPr/>
        </p:nvSpPr>
        <p:spPr>
          <a:xfrm>
            <a:off x="623392" y="1772816"/>
            <a:ext cx="10363200" cy="3529409"/>
          </a:xfrm>
          <a:prstGeom prst="bracketPair">
            <a:avLst/>
          </a:prstGeom>
          <a:noFill/>
          <a:ln w="762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51992" y="2018184"/>
            <a:ext cx="9906000" cy="3067000"/>
          </a:xfrm>
          <a:prstGeom prst="roundRect">
            <a:avLst/>
          </a:prstGeom>
          <a:solidFill>
            <a:srgbClr val="F7964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470057" y="2319253"/>
            <a:ext cx="466986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4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4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4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4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nở</a:t>
            </a:r>
            <a:endParaRPr kumimoji="0" lang="en-US" sz="4400" b="1" i="0" u="none" strike="noStrike" kern="1200" cap="none" spc="0" normalizeH="0" baseline="0" noProof="0" dirty="0">
              <a:ln w="0"/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60001" y="4039543"/>
            <a:ext cx="928997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Ví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dụ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vườn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đã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bắt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đầu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nở</a:t>
            </a:r>
            <a:endParaRPr kumimoji="0" lang="en-US" sz="4400" b="1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9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16821" y="-1049420"/>
            <a:ext cx="609600" cy="609600"/>
          </a:xfrm>
          <a:prstGeom prst="rect">
            <a:avLst/>
          </a:prstGeom>
        </p:spPr>
      </p:pic>
      <p:sp>
        <p:nvSpPr>
          <p:cNvPr id="3" name="Right Arrow 2">
            <a:hlinkClick r:id="rId8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1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6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154310" y="285715"/>
            <a:ext cx="8089430" cy="944189"/>
            <a:chOff x="383166" y="1481172"/>
            <a:chExt cx="5364330" cy="9446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5" name="Rounded Rectangle 34"/>
            <p:cNvSpPr/>
            <p:nvPr/>
          </p:nvSpPr>
          <p:spPr>
            <a:xfrm>
              <a:off x="383166" y="1481172"/>
              <a:ext cx="5364330" cy="9446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Rounded Rectangle 8"/>
            <p:cNvSpPr txBox="1"/>
            <p:nvPr/>
          </p:nvSpPr>
          <p:spPr>
            <a:xfrm>
              <a:off x="429280" y="1527286"/>
              <a:ext cx="5272102" cy="8524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2759" tIns="0" rIns="202759" bIns="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THÊM TRẠNG NGỮ CHO CÂU</a:t>
              </a:r>
            </a:p>
          </p:txBody>
        </p:sp>
      </p:grpSp>
      <p:sp>
        <p:nvSpPr>
          <p:cNvPr id="15" name="Double Bracket 14"/>
          <p:cNvSpPr/>
          <p:nvPr/>
        </p:nvSpPr>
        <p:spPr>
          <a:xfrm>
            <a:off x="623392" y="1772816"/>
            <a:ext cx="10363200" cy="3529409"/>
          </a:xfrm>
          <a:prstGeom prst="bracketPair">
            <a:avLst/>
          </a:prstGeom>
          <a:noFill/>
          <a:ln w="762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51992" y="2018184"/>
            <a:ext cx="9906000" cy="3067000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86347" y="2319253"/>
            <a:ext cx="86373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Bố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sẽ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đưa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cả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nhà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công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viên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nước</a:t>
            </a:r>
            <a:endParaRPr kumimoji="0" lang="en-US" sz="4400" b="1" i="0" u="none" strike="noStrike" kern="1200" cap="none" spc="0" normalizeH="0" baseline="0" noProof="0" dirty="0">
              <a:ln w="0"/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95209" y="4039543"/>
            <a:ext cx="941956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sz="32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32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32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32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2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32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32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endParaRPr lang="en-US" sz="3200" b="1" dirty="0">
              <a:ln w="0"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16821" y="-1049420"/>
            <a:ext cx="609600" cy="609600"/>
          </a:xfrm>
          <a:prstGeom prst="rect">
            <a:avLst/>
          </a:prstGeom>
        </p:spPr>
      </p:pic>
      <p:sp>
        <p:nvSpPr>
          <p:cNvPr id="12" name="Right Arrow 11">
            <a:hlinkClick r:id="rId8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6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154310" y="285715"/>
            <a:ext cx="8089430" cy="944189"/>
            <a:chOff x="383166" y="1481172"/>
            <a:chExt cx="5364330" cy="9446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5" name="Rounded Rectangle 34"/>
            <p:cNvSpPr/>
            <p:nvPr/>
          </p:nvSpPr>
          <p:spPr>
            <a:xfrm>
              <a:off x="383166" y="1481172"/>
              <a:ext cx="5364330" cy="9446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Rounded Rectangle 8"/>
            <p:cNvSpPr txBox="1"/>
            <p:nvPr/>
          </p:nvSpPr>
          <p:spPr>
            <a:xfrm>
              <a:off x="429280" y="1527286"/>
              <a:ext cx="5272102" cy="8524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2759" tIns="0" rIns="202759" bIns="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THÊM TRẠNG NGỮ CHO CÂU</a:t>
              </a:r>
            </a:p>
          </p:txBody>
        </p:sp>
      </p:grpSp>
      <p:sp>
        <p:nvSpPr>
          <p:cNvPr id="15" name="Double Bracket 14"/>
          <p:cNvSpPr/>
          <p:nvPr/>
        </p:nvSpPr>
        <p:spPr>
          <a:xfrm>
            <a:off x="623392" y="1772816"/>
            <a:ext cx="10363200" cy="3529409"/>
          </a:xfrm>
          <a:prstGeom prst="bracketPair">
            <a:avLst/>
          </a:prstGeom>
          <a:noFill/>
          <a:ln w="762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51992" y="2018184"/>
            <a:ext cx="9906000" cy="3067000"/>
          </a:xfrm>
          <a:prstGeom prst="roundRect">
            <a:avLst/>
          </a:prstGeom>
          <a:solidFill>
            <a:srgbClr val="EBC5E8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35033" y="2319253"/>
            <a:ext cx="533992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Mẹ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rất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lo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lắng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tôi</a:t>
            </a:r>
            <a:endParaRPr kumimoji="0" lang="en-US" sz="4400" b="1" i="0" u="none" strike="noStrike" kern="1200" cap="none" spc="0" normalizeH="0" baseline="0" noProof="0" dirty="0">
              <a:ln w="0"/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72959" y="4039543"/>
            <a:ext cx="926407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kumimoji="0" lang="en-US" sz="3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kumimoji="0" lang="en-US" sz="3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mệt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6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36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 </a:t>
            </a:r>
            <a:r>
              <a:rPr lang="en-US" sz="36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lắng</a:t>
            </a:r>
            <a:r>
              <a:rPr lang="en-US" sz="36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16821" y="-1049420"/>
            <a:ext cx="609600" cy="609600"/>
          </a:xfrm>
          <a:prstGeom prst="rect">
            <a:avLst/>
          </a:prstGeom>
        </p:spPr>
      </p:pic>
      <p:sp>
        <p:nvSpPr>
          <p:cNvPr id="12" name="Right Arrow 11">
            <a:hlinkClick r:id="rId8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6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6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154310" y="285715"/>
            <a:ext cx="8089430" cy="944189"/>
            <a:chOff x="383166" y="1481172"/>
            <a:chExt cx="5364330" cy="9446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5" name="Rounded Rectangle 34"/>
            <p:cNvSpPr/>
            <p:nvPr/>
          </p:nvSpPr>
          <p:spPr>
            <a:xfrm>
              <a:off x="383166" y="1481172"/>
              <a:ext cx="5364330" cy="9446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Rounded Rectangle 8"/>
            <p:cNvSpPr txBox="1"/>
            <p:nvPr/>
          </p:nvSpPr>
          <p:spPr>
            <a:xfrm>
              <a:off x="429280" y="1527286"/>
              <a:ext cx="5272102" cy="8524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2759" tIns="0" rIns="202759" bIns="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THÊM TRẠNG NGỮ CHO CÂU</a:t>
              </a:r>
            </a:p>
          </p:txBody>
        </p:sp>
      </p:grpSp>
      <p:sp>
        <p:nvSpPr>
          <p:cNvPr id="15" name="Double Bracket 14"/>
          <p:cNvSpPr/>
          <p:nvPr/>
        </p:nvSpPr>
        <p:spPr>
          <a:xfrm>
            <a:off x="623392" y="1772816"/>
            <a:ext cx="10363200" cy="3529409"/>
          </a:xfrm>
          <a:prstGeom prst="bracketPair">
            <a:avLst/>
          </a:prstGeom>
          <a:noFill/>
          <a:ln w="762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51992" y="2018184"/>
            <a:ext cx="9906000" cy="3067000"/>
          </a:xfrm>
          <a:prstGeom prst="roundRect">
            <a:avLst/>
          </a:prstGeom>
          <a:solidFill>
            <a:srgbClr val="E59782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02329" y="2319253"/>
            <a:ext cx="780534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44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rất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yêu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thương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nhau</a:t>
            </a:r>
            <a:endParaRPr kumimoji="0" lang="en-US" sz="4400" b="1" i="0" u="none" strike="noStrike" kern="1200" cap="none" spc="0" normalizeH="0" baseline="0" noProof="0" dirty="0">
              <a:ln w="0"/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85594" y="3537520"/>
            <a:ext cx="871486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Ví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dụ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Vì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người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một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nhà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nên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mọi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người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rất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yêu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thương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nhau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9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6821" y="-1049420"/>
            <a:ext cx="609600" cy="609600"/>
          </a:xfrm>
          <a:prstGeom prst="rect">
            <a:avLst/>
          </a:prstGeom>
        </p:spPr>
      </p:pic>
      <p:sp>
        <p:nvSpPr>
          <p:cNvPr id="12" name="Right Arrow 11">
            <a:hlinkClick r:id="rId7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7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6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154310" y="285715"/>
            <a:ext cx="8089430" cy="944189"/>
            <a:chOff x="383166" y="1481172"/>
            <a:chExt cx="5364330" cy="9446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5" name="Rounded Rectangle 34"/>
            <p:cNvSpPr/>
            <p:nvPr/>
          </p:nvSpPr>
          <p:spPr>
            <a:xfrm>
              <a:off x="383166" y="1481172"/>
              <a:ext cx="5364330" cy="9446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Rounded Rectangle 8"/>
            <p:cNvSpPr txBox="1"/>
            <p:nvPr/>
          </p:nvSpPr>
          <p:spPr>
            <a:xfrm>
              <a:off x="429280" y="1527286"/>
              <a:ext cx="5272102" cy="8524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2759" tIns="0" rIns="202759" bIns="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THÊM TRẠNG NGỮ CHO CÂU</a:t>
              </a:r>
            </a:p>
          </p:txBody>
        </p:sp>
      </p:grpSp>
      <p:sp>
        <p:nvSpPr>
          <p:cNvPr id="15" name="Double Bracket 14"/>
          <p:cNvSpPr/>
          <p:nvPr/>
        </p:nvSpPr>
        <p:spPr>
          <a:xfrm>
            <a:off x="623392" y="1772816"/>
            <a:ext cx="10363200" cy="3529409"/>
          </a:xfrm>
          <a:prstGeom prst="bracketPair">
            <a:avLst/>
          </a:prstGeom>
          <a:noFill/>
          <a:ln w="762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51992" y="2018184"/>
            <a:ext cx="9906000" cy="3067000"/>
          </a:xfrm>
          <a:prstGeom prst="roundRect">
            <a:avLst/>
          </a:prstGeom>
          <a:solidFill>
            <a:srgbClr val="B4CBA5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08573" y="2300960"/>
            <a:ext cx="521649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en-US" sz="48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48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hót</a:t>
            </a:r>
            <a:r>
              <a:rPr lang="en-US" sz="48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líu</a:t>
            </a:r>
            <a:r>
              <a:rPr lang="en-US" sz="4800" b="1" dirty="0">
                <a:ln w="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</a:t>
            </a:r>
            <a:endParaRPr kumimoji="0" lang="en-US" sz="4800" b="1" i="0" u="none" strike="noStrike" kern="1200" cap="none" spc="0" normalizeH="0" baseline="0" noProof="0" dirty="0">
              <a:ln w="0"/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6821" y="-1049420"/>
            <a:ext cx="609600" cy="609600"/>
          </a:xfrm>
          <a:prstGeom prst="rect">
            <a:avLst/>
          </a:prstGeom>
        </p:spPr>
      </p:pic>
      <p:sp>
        <p:nvSpPr>
          <p:cNvPr id="12" name="Right Arrow 11">
            <a:hlinkClick r:id="rId7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0537" y="3886557"/>
            <a:ext cx="91178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Ví</a:t>
            </a: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dụ</a:t>
            </a: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4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Trên</a:t>
            </a:r>
            <a:r>
              <a:rPr kumimoji="0" lang="en-US" sz="40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cành</a:t>
            </a:r>
            <a:r>
              <a:rPr kumimoji="0" lang="en-US" sz="40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cây</a:t>
            </a:r>
            <a:r>
              <a:rPr kumimoji="0" lang="en-US" sz="40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40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đàn</a:t>
            </a:r>
            <a:r>
              <a:rPr kumimoji="0" lang="en-US" sz="40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chim</a:t>
            </a:r>
            <a:r>
              <a:rPr kumimoji="0" lang="en-US" sz="40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hót</a:t>
            </a:r>
            <a:r>
              <a:rPr kumimoji="0" lang="en-US" sz="40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líu</a:t>
            </a:r>
            <a:r>
              <a:rPr kumimoji="0" lang="en-US" sz="40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lo</a:t>
            </a:r>
            <a:endParaRPr kumimoji="0" lang="en-US" sz="4000" b="1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4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6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7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154310" y="285715"/>
            <a:ext cx="8089430" cy="944189"/>
            <a:chOff x="383166" y="1481172"/>
            <a:chExt cx="5364330" cy="9446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5" name="Rounded Rectangle 34"/>
            <p:cNvSpPr/>
            <p:nvPr/>
          </p:nvSpPr>
          <p:spPr>
            <a:xfrm>
              <a:off x="383166" y="1481172"/>
              <a:ext cx="5364330" cy="9446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Rounded Rectangle 8"/>
            <p:cNvSpPr txBox="1"/>
            <p:nvPr/>
          </p:nvSpPr>
          <p:spPr>
            <a:xfrm>
              <a:off x="429280" y="1527286"/>
              <a:ext cx="5272102" cy="8524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2759" tIns="0" rIns="202759" bIns="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THÊM TRẠNG NGỮ CHO CÂU</a:t>
              </a:r>
            </a:p>
          </p:txBody>
        </p:sp>
      </p:grpSp>
      <p:sp>
        <p:nvSpPr>
          <p:cNvPr id="15" name="Double Bracket 14"/>
          <p:cNvSpPr/>
          <p:nvPr/>
        </p:nvSpPr>
        <p:spPr>
          <a:xfrm>
            <a:off x="623392" y="1772816"/>
            <a:ext cx="10363200" cy="3529409"/>
          </a:xfrm>
          <a:prstGeom prst="bracketPair">
            <a:avLst/>
          </a:prstGeom>
          <a:noFill/>
          <a:ln w="762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51992" y="2018184"/>
            <a:ext cx="9906000" cy="3067000"/>
          </a:xfrm>
          <a:prstGeom prst="round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35645" y="2319253"/>
            <a:ext cx="55386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được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cô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giáo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khen</a:t>
            </a:r>
            <a:endParaRPr kumimoji="0" lang="en-US" sz="4400" b="1" i="0" u="none" strike="noStrike" kern="1200" cap="none" spc="0" normalizeH="0" baseline="0" noProof="0" dirty="0">
              <a:ln w="0"/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86745" y="4039543"/>
            <a:ext cx="92365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Ví</a:t>
            </a:r>
            <a:r>
              <a:rPr kumimoji="0" lang="en-US" sz="3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dụ</a:t>
            </a:r>
            <a:r>
              <a:rPr kumimoji="0" lang="en-US" sz="3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Vì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chăm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được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cô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giáo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khen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9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6821" y="-1049420"/>
            <a:ext cx="609600" cy="609600"/>
          </a:xfrm>
          <a:prstGeom prst="rect">
            <a:avLst/>
          </a:prstGeom>
        </p:spPr>
      </p:pic>
      <p:sp>
        <p:nvSpPr>
          <p:cNvPr id="12" name="Right Arrow 11">
            <a:hlinkClick r:id="rId7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6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6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848" y="-12681"/>
            <a:ext cx="3740089" cy="2389933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154310" y="285715"/>
            <a:ext cx="8089430" cy="944189"/>
            <a:chOff x="383166" y="1481172"/>
            <a:chExt cx="5364330" cy="94464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5" name="Rounded Rectangle 34"/>
            <p:cNvSpPr/>
            <p:nvPr/>
          </p:nvSpPr>
          <p:spPr>
            <a:xfrm>
              <a:off x="383166" y="1481172"/>
              <a:ext cx="5364330" cy="9446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Rounded Rectangle 8"/>
            <p:cNvSpPr txBox="1"/>
            <p:nvPr/>
          </p:nvSpPr>
          <p:spPr>
            <a:xfrm>
              <a:off x="429280" y="1527286"/>
              <a:ext cx="5272102" cy="8524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2759" tIns="0" rIns="202759" bIns="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THÊM TRẠNG NGỮ CHO CÂU</a:t>
              </a:r>
            </a:p>
          </p:txBody>
        </p:sp>
      </p:grpSp>
      <p:sp>
        <p:nvSpPr>
          <p:cNvPr id="15" name="Double Bracket 14"/>
          <p:cNvSpPr/>
          <p:nvPr/>
        </p:nvSpPr>
        <p:spPr>
          <a:xfrm>
            <a:off x="623392" y="1772816"/>
            <a:ext cx="10363200" cy="3529409"/>
          </a:xfrm>
          <a:prstGeom prst="bracketPair">
            <a:avLst/>
          </a:prstGeom>
          <a:noFill/>
          <a:ln w="76200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51992" y="2018184"/>
            <a:ext cx="9906000" cy="3067000"/>
          </a:xfrm>
          <a:prstGeom prst="roundRect">
            <a:avLst/>
          </a:prstGeom>
          <a:solidFill>
            <a:srgbClr val="FFFF9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669363" y="2319253"/>
            <a:ext cx="62712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Tôi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sẽ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du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lịch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Hạ</a:t>
            </a:r>
            <a:r>
              <a:rPr kumimoji="0" lang="en-US" sz="4400" b="1" i="0" u="none" strike="noStrike" kern="1200" cap="none" spc="0" normalizeH="0" noProof="0" dirty="0">
                <a:ln w="0"/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Long</a:t>
            </a:r>
            <a:endParaRPr kumimoji="0" lang="en-US" sz="4400" b="1" i="0" u="none" strike="noStrike" kern="1200" cap="none" spc="0" normalizeH="0" baseline="0" noProof="0" dirty="0">
              <a:ln w="0"/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21570" y="4039543"/>
            <a:ext cx="93668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Ví</a:t>
            </a:r>
            <a:r>
              <a:rPr kumimoji="0" lang="en-US" sz="3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dụ</a:t>
            </a:r>
            <a:r>
              <a:rPr kumimoji="0" lang="en-US" sz="3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36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Cuối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tuần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này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tôi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sẽ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du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lịch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Hạ</a:t>
            </a:r>
            <a:r>
              <a:rPr kumimoji="0" lang="en-US" sz="3600" b="1" i="0" u="none" strike="noStrike" kern="1200" cap="none" spc="0" normalizeH="0" noProof="0" dirty="0">
                <a:ln w="0"/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Long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9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6821" y="-1049420"/>
            <a:ext cx="609600" cy="609600"/>
          </a:xfrm>
          <a:prstGeom prst="rect">
            <a:avLst/>
          </a:prstGeom>
        </p:spPr>
      </p:pic>
      <p:sp>
        <p:nvSpPr>
          <p:cNvPr id="12" name="Right Arrow 11">
            <a:hlinkClick r:id="rId7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3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6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9471"/>
            <a:ext cx="1008112" cy="1886527"/>
          </a:xfrm>
          <a:prstGeom prst="rect">
            <a:avLst/>
          </a:prstGeom>
        </p:spPr>
      </p:pic>
      <p:sp>
        <p:nvSpPr>
          <p:cNvPr id="3" name="文本框 14"/>
          <p:cNvSpPr txBox="1"/>
          <p:nvPr/>
        </p:nvSpPr>
        <p:spPr>
          <a:xfrm>
            <a:off x="1991544" y="260648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Bài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tập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 4- Tr57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34232" y="1111579"/>
            <a:ext cx="97903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2110105" algn="l"/>
              </a:tabLst>
            </a:pP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Theo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119336" y="2348880"/>
            <a:ext cx="532859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Đòi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gạt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Chung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đỡ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lẫn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en-US" sz="28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663952" y="2492896"/>
            <a:ext cx="0" cy="41764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807968" y="2348880"/>
            <a:ext cx="6120680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hảo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mười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vẹn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mười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Mười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vẹn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vẹn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khiếm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khuyết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đủ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en-US" sz="27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7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7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vẹn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khiếm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khuyết</a:t>
            </a:r>
            <a:endParaRPr lang="en-US" sz="27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5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9471"/>
            <a:ext cx="1008112" cy="1886527"/>
          </a:xfrm>
          <a:prstGeom prst="rect">
            <a:avLst/>
          </a:prstGeom>
        </p:spPr>
      </p:pic>
      <p:sp>
        <p:nvSpPr>
          <p:cNvPr id="3" name="文本框 14"/>
          <p:cNvSpPr txBox="1"/>
          <p:nvPr/>
        </p:nvSpPr>
        <p:spPr>
          <a:xfrm>
            <a:off x="3190376" y="415557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dirty="0">
                <a:solidFill>
                  <a:srgbClr val="FF0000"/>
                </a:solidFill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GIẢI MÃ HỘP QUÀ BÍ ẨN 1-3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28" y="2060848"/>
            <a:ext cx="4293840" cy="4293840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812" y="1556792"/>
            <a:ext cx="5451208" cy="5451208"/>
          </a:xfrm>
          <a:prstGeom prst="rect">
            <a:avLst/>
          </a:prstGeom>
        </p:spPr>
      </p:pic>
      <p:pic>
        <p:nvPicPr>
          <p:cNvPr id="8" name="Picture 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316" y="1174319"/>
            <a:ext cx="4279032" cy="427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1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9471"/>
            <a:ext cx="1008112" cy="1886527"/>
          </a:xfrm>
          <a:prstGeom prst="rect">
            <a:avLst/>
          </a:prstGeom>
        </p:spPr>
      </p:pic>
      <p:sp>
        <p:nvSpPr>
          <p:cNvPr id="3" name="文本框 14"/>
          <p:cNvSpPr txBox="1"/>
          <p:nvPr/>
        </p:nvSpPr>
        <p:spPr>
          <a:xfrm>
            <a:off x="3190376" y="415557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GIẢI MÃ HỘP QUÀ BÍ ẨN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990370"/>
            <a:ext cx="4293840" cy="42938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1408" y="1759811"/>
            <a:ext cx="792088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(in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đậm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kìa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!”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chị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thua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kém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chị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chị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Right Arrow 8">
            <a:hlinkClick r:id="rId6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7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9471"/>
            <a:ext cx="1008112" cy="1886527"/>
          </a:xfrm>
          <a:prstGeom prst="rect">
            <a:avLst/>
          </a:prstGeom>
        </p:spPr>
      </p:pic>
      <p:sp>
        <p:nvSpPr>
          <p:cNvPr id="3" name="文本框 14"/>
          <p:cNvSpPr txBox="1"/>
          <p:nvPr/>
        </p:nvSpPr>
        <p:spPr>
          <a:xfrm>
            <a:off x="3190376" y="415557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GIẢI MÃ HỘP QUÀ BÍ ẨN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9548" y="2204864"/>
            <a:ext cx="741682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(in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đậm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977298"/>
            <a:ext cx="4279032" cy="4279032"/>
          </a:xfrm>
          <a:prstGeom prst="rect">
            <a:avLst/>
          </a:prstGeom>
        </p:spPr>
      </p:pic>
      <p:sp>
        <p:nvSpPr>
          <p:cNvPr id="9" name="Right Arrow 8">
            <a:hlinkClick r:id="rId6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4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9471"/>
            <a:ext cx="1008112" cy="1886527"/>
          </a:xfrm>
          <a:prstGeom prst="rect">
            <a:avLst/>
          </a:prstGeom>
        </p:spPr>
      </p:pic>
      <p:sp>
        <p:nvSpPr>
          <p:cNvPr id="3" name="文本框 14"/>
          <p:cNvSpPr txBox="1"/>
          <p:nvPr/>
        </p:nvSpPr>
        <p:spPr>
          <a:xfrm>
            <a:off x="3190376" y="415557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康俪金黑W8(P)" panose="020B0800000000000000" pitchFamily="34" charset="-122"/>
                <a:cs typeface="Times New Roman" panose="02020603050405020304" pitchFamily="18" charset="0"/>
              </a:rPr>
              <a:t>GIẢI MÃ HỘP QUÀ BÍ ẨN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华康俪金黑W8(P)" panose="020B08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51784" y="1659094"/>
            <a:ext cx="7416824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(in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đậm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nghịch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quỷ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”,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ngờ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quỷ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chẳng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quỷ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quỷ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lvl="0" algn="just">
              <a:lnSpc>
                <a:spcPct val="150000"/>
              </a:lnSpc>
            </a:pP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nghịch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quỷ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vô cùng nghịch ngợm, nghịch một cách tai quái, quá mức bình thường.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704" y="1759811"/>
            <a:ext cx="4669820" cy="4669820"/>
          </a:xfrm>
          <a:prstGeom prst="rect">
            <a:avLst/>
          </a:prstGeom>
        </p:spPr>
      </p:pic>
      <p:sp>
        <p:nvSpPr>
          <p:cNvPr id="10" name="Right Arrow 9">
            <a:hlinkClick r:id="rId5" action="ppaction://hlinksldjump"/>
          </p:cNvPr>
          <p:cNvSpPr/>
          <p:nvPr/>
        </p:nvSpPr>
        <p:spPr>
          <a:xfrm>
            <a:off x="10985624" y="6165304"/>
            <a:ext cx="93610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0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水彩风格清新素雅日式和风PPT模板"/>
</p:tagLst>
</file>

<file path=ppt/theme/theme1.xml><?xml version="1.0" encoding="utf-8"?>
<a:theme xmlns:a="http://schemas.openxmlformats.org/drawingml/2006/main" name="Office 主题">
  <a:themeElements>
    <a:clrScheme name="自定义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78BB7"/>
      </a:accent1>
      <a:accent2>
        <a:srgbClr val="B4CBA5"/>
      </a:accent2>
      <a:accent3>
        <a:srgbClr val="E59782"/>
      </a:accent3>
      <a:accent4>
        <a:srgbClr val="D1DCDE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</TotalTime>
  <Words>1299</Words>
  <Application>Microsoft Office PowerPoint</Application>
  <PresentationFormat>Widescreen</PresentationFormat>
  <Paragraphs>148</Paragraphs>
  <Slides>24</Slides>
  <Notes>18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水彩风格清新素雅日式和风PPT模板</dc:title>
  <dc:creator>autumn</dc:creator>
  <cp:lastModifiedBy>Hien Nguyen</cp:lastModifiedBy>
  <cp:revision>280</cp:revision>
  <dcterms:created xsi:type="dcterms:W3CDTF">2017-01-06T02:36:34Z</dcterms:created>
  <dcterms:modified xsi:type="dcterms:W3CDTF">2026-03-28T15:51:43Z</dcterms:modified>
</cp:coreProperties>
</file>