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621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365760"/>
            <a:ext cx="11460175" cy="6126480"/>
          </a:xfrm>
          <a:prstGeom prst="rect">
            <a:avLst/>
          </a:prstGeom>
          <a:noFill/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9448495" cy="3657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BF4F22"/>
                </a:solidFill>
                <a:latin typeface="Arial"/>
              </a:rPr>
              <a:t>BÀI 1: TÔI VÀ CÁC BẠN</a:t>
            </a:r>
          </a:p>
          <a:p>
            <a:pPr algn="ctr">
              <a:spcAft>
                <a:spcPts val="800"/>
              </a:spcAft>
            </a:pPr>
            <a:r>
              <a:rPr sz="4400" b="1">
                <a:solidFill>
                  <a:srgbClr val="FAF6F0"/>
                </a:solidFill>
                <a:latin typeface="Georgia"/>
              </a:rPr>
              <a:t>BÀI HỌC ĐƯỜNG ĐỜI ĐẦU TIÊN</a:t>
            </a:r>
          </a:p>
          <a:p>
            <a:pPr algn="ctr">
              <a:spcAft>
                <a:spcPts val="2800"/>
              </a:spcAft>
            </a:pPr>
            <a:r>
              <a:rPr sz="1800" i="1">
                <a:solidFill>
                  <a:srgbClr val="FAF6F0"/>
                </a:solidFill>
                <a:latin typeface="Arial"/>
              </a:rPr>
              <a:t>(Trích "Dế Mèn phiêu lưu kí" — Nhà văn Tô Hoài)</a:t>
            </a:r>
          </a:p>
        </p:txBody>
      </p:sp>
      <p:sp>
        <p:nvSpPr>
          <p:cNvPr id="4" name="Rectangle 3"/>
          <p:cNvSpPr/>
          <p:nvPr/>
        </p:nvSpPr>
        <p:spPr>
          <a:xfrm>
            <a:off x="5180990" y="4206240"/>
            <a:ext cx="1828800" cy="381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5486400"/>
            <a:ext cx="944849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7F6E65"/>
                </a:solidFill>
                <a:latin typeface="Arial"/>
              </a:rPr>
              <a:t>Bài giảng thiết kế chuyên nghiệp • Tối ưu hóa sơ đồ trực quan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Tri Thức Ngữ Văn: Thể Loại Truyện Đồng Thoại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Tìm hiểu quy chuẩn lý thuyết nền tảng trước khi khám phá tác phẩm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2/8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4E7A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200" b="1">
                <a:solidFill>
                  <a:srgbClr val="BF4F22"/>
                </a:solidFill>
                <a:latin typeface="Georgia"/>
              </a:rPr>
              <a:t>1. Truyện Đồng Thoại Là Gì?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2D1A12"/>
                </a:solidFill>
                <a:latin typeface="Arial"/>
              </a:rPr>
              <a:t>Là loại tác phẩm văn học dành riêng cho lứa tuổi thiếu nhi, có cốt truyện, nhân vật, không gian và thời gian được tổ chức chặt chẽ.</a:t>
            </a:r>
          </a:p>
          <a:p>
            <a:r>
              <a:rPr sz="1500" b="1">
                <a:solidFill>
                  <a:srgbClr val="4E7A56"/>
                </a:solidFill>
                <a:latin typeface="Arial"/>
              </a:rPr>
              <a:t>Điểm đặc thù nhất là thế giới loài vật hoặc đồ vật được thổi hồn, mang sự sống sống động như con người.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200" b="1">
                <a:solidFill>
                  <a:srgbClr val="2D1A12"/>
                </a:solidFill>
                <a:latin typeface="Georgia"/>
              </a:rPr>
              <a:t>2. Hai Bản Tính Của Nhân Vật</a:t>
            </a:r>
          </a:p>
          <a:p>
            <a:pPr>
              <a:spcAft>
                <a:spcPts val="400"/>
              </a:spcAft>
            </a:pPr>
            <a:r>
              <a:rPr sz="1600" b="1">
                <a:solidFill>
                  <a:srgbClr val="4E7A56"/>
                </a:solidFill>
                <a:latin typeface="Arial"/>
              </a:rPr>
              <a:t>• Đặc tính tự nhiên của loài vật</a:t>
            </a:r>
          </a:p>
          <a:p>
            <a:pPr>
              <a:spcAft>
                <a:spcPts val="1400"/>
              </a:spcAft>
            </a:pPr>
            <a:r>
              <a:rPr sz="1450">
                <a:solidFill>
                  <a:srgbClr val="2D1A12"/>
                </a:solidFill>
                <a:latin typeface="Arial"/>
              </a:rPr>
              <a:t>Giữ nguyên thói quen, sinh hoạt, tập tính tự nhiên như đào đất, nhảy cỏ, râu, càng đặc trưng của giống loài.</a:t>
            </a:r>
          </a:p>
          <a:p>
            <a:pPr>
              <a:spcAft>
                <a:spcPts val="400"/>
              </a:spcAft>
            </a:pPr>
            <a:r>
              <a:rPr sz="1600" b="1">
                <a:solidFill>
                  <a:srgbClr val="BF4F22"/>
                </a:solidFill>
                <a:latin typeface="Arial"/>
              </a:rPr>
              <a:t>• Đặc điểm tâm lý xã hội loài người</a:t>
            </a:r>
          </a:p>
          <a:p>
            <a:r>
              <a:rPr sz="1450">
                <a:solidFill>
                  <a:srgbClr val="2D1A12"/>
                </a:solidFill>
                <a:latin typeface="Arial"/>
              </a:rPr>
              <a:t>Có suy nghĩ, cảm xúc, ngôn ngữ, hành động nhân cách hóa, phản ánh các thói quen cư xử và bài học luân lý thực tế xã hội.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Tác Giả Tô Hoài &amp; Kiệt Tác Dế Mèn Phiêu Lưu Kí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Hành trình ra đời của tác phẩm đồng thoại có sức ảnh hưởng toàn cầu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5120640" cy="4389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BF4F22"/>
                </a:solidFill>
                <a:latin typeface="Georgia"/>
              </a:rPr>
              <a:t>Nhà Văn Tô Hoài (1920 - 2014)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Kỷ lục sáng tác: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Là nhà văn lớn sở hữu số lượng tác phẩm đồ sộ và đạt kỷ lục lớn nhất trong nền văn học Việt Nam hiện đại.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Sự nghiệp phong phú: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Thành công ở nhiều thể loại đa dạng như truyện ngắn, truyện dài, hồi ký, tự truyện phong cách chân thực.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Tâm hồn trẻ thơ:</a:t>
            </a:r>
          </a:p>
          <a:p>
            <a:pPr>
              <a:spcAft>
                <a:spcPts val="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Có sự am hiểu sâu sắc đời sống, sinh hoạt của thế giới sinh vật và dành tình cảm nồng hậu cho lứa tuổi thiếu nhi.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35040" y="1828800"/>
            <a:ext cx="19050" cy="384048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22415" y="1645920"/>
            <a:ext cx="5120640" cy="4389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2D1A12"/>
                </a:solidFill>
                <a:latin typeface="Georgia"/>
              </a:rPr>
              <a:t>Tác Phẩm "Dế Mèn phiêu lưu kí"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Sức lan tỏa rộng lớn: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Sáng tác năm 1941, đây là tác phẩm xuất sắc nhất được dịch ra hơn 40 thứ tiếng khác nhau trên thế giới.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Ý nghĩa cốt lõi:</a:t>
            </a:r>
          </a:p>
          <a:p>
            <a:pPr>
              <a:spcAft>
                <a:spcPts val="100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Kể về hành trình phiêu lưu vượt ngàn nguy nan, thử thách của chàng Dế Mèn trẻ tuổi nông nổi nhưng khát khao lí tưởng lớn.</a:t>
            </a:r>
          </a:p>
          <a:p>
            <a:pPr>
              <a:spcAft>
                <a:spcPts val="300"/>
              </a:spcAft>
            </a:pPr>
            <a:r>
              <a:rPr sz="1500" b="1">
                <a:solidFill>
                  <a:srgbClr val="4E7A56"/>
                </a:solidFill>
                <a:latin typeface="Arial"/>
              </a:rPr>
              <a:t>• Trọng tâm giáo dục:</a:t>
            </a:r>
          </a:p>
          <a:p>
            <a:pPr>
              <a:spcAft>
                <a:spcPts val="0"/>
              </a:spcAft>
            </a:pPr>
            <a:r>
              <a:rPr sz="1400">
                <a:solidFill>
                  <a:srgbClr val="2D1A12"/>
                </a:solidFill>
                <a:latin typeface="Arial"/>
              </a:rPr>
              <a:t>Mỗi chương truyện là một nốt lặng đáng quý, đúc kết sâu sắc kinh nghiệm ứng xử nhân văn: "Đi một ngày đàng học một sàng khôn".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Chân Dung Dế Mèn: Vẻ Đẹp Cường Tráng &amp; Sự Kiêu Ngạo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Sự tự tin thái quá về ngoại hình dũng mãnh dẫn đến lệch lạc tính cách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4/8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447288" cy="429768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4E7A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4E7A56"/>
                </a:solidFill>
                <a:latin typeface="Georgia"/>
              </a:rPr>
              <a:t>1. Ngoại hình cường tráng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Đôi càng mẫm bóng oai dũng.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Vuốt ở chân cứng, nhọn hoắt.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Đôi cánh dài kín xuống tận đuôi.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Răng đen nhánh, luôn nhai ngoàm ngoạm dũng mãnh.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Sợi râu dài, uốn cong tuyệt đẹp.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1688" y="1645920"/>
            <a:ext cx="3447288" cy="429768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BF4F22"/>
                </a:solidFill>
                <a:latin typeface="Georgia"/>
              </a:rPr>
              <a:t>2. Hành động ngông nghênh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Co cẳng đạp phanh phách.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Đi đứng oai vệ, rung râu, lấy làm tự hào, hãnh diện.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Quát mắng những chị Cào Cào.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Đá ghẹo anh Gọng Vó ngơ ngác.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Xem thường, hách dịch với tất cả bà con trong xóm.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74736" y="1645920"/>
            <a:ext cx="3447288" cy="429768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2D1A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400"/>
              </a:spcAft>
            </a:pPr>
            <a:r>
              <a:rPr sz="1800" b="1">
                <a:solidFill>
                  <a:srgbClr val="2D1A12"/>
                </a:solidFill>
                <a:latin typeface="Georgia"/>
              </a:rPr>
              <a:t>3. Nhận định tính cách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Thanh niên trẻ trung, đầy sức sống, yêu đời, tràn trề sinh lực.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Kiêu căng, tự phụ, ngộ nhận sự ngông cuồng vô lối là tài giỏi.</a:t>
            </a:r>
          </a:p>
          <a:p>
            <a:pPr>
              <a:spcAft>
                <a:spcPts val="800"/>
              </a:spcAft>
            </a:pPr>
            <a:r>
              <a:rPr sz="1250">
                <a:solidFill>
                  <a:srgbClr val="2D1A12"/>
                </a:solidFill>
                <a:latin typeface="Arial"/>
              </a:rPr>
              <a:t>• Hống hách, cậy sức mạnh cơ bắp bắt nạt kẻ yếu thế hơn.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Thế Giới Đối Lập: Dế Mèn &amp; Dế Choắt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Sự tương phản gay gắt từ ngoại hình đến vị thế ứng xử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5/8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4E7A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000" b="1">
                <a:solidFill>
                  <a:srgbClr val="4E7A56"/>
                </a:solidFill>
                <a:latin typeface="Georgia"/>
              </a:rPr>
              <a:t>DẾ MÈN — Kẻ Mạnh Kiêu Căng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Ngoại hình dũng mãnh:</a:t>
            </a:r>
          </a:p>
          <a:p>
            <a:pPr>
              <a:spcAft>
                <a:spcPts val="8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Cơ thể lực lưỡng, cánh mẫm bóng, râu dài đẹp đẽ, rực rỡ khí thế tuổi trẻ.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Thái độ cư xử:</a:t>
            </a:r>
          </a:p>
          <a:p>
            <a:pPr>
              <a:spcAft>
                <a:spcPts val="8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Hống hách, trịch thượng. Gọi Dế Choắt khinh khỉnh là "chú mày" còn tự xưng là "ta" bề trên.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Tâm lý hành động:</a:t>
            </a:r>
          </a:p>
          <a:p>
            <a:pPr>
              <a:spcAft>
                <a:spcPts val="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Ích kỷ, hẹp hòi, lạnh lùng, tuyệt tình từ chối khi bạn láng giềng cầu cứu giúp đỡ thông ngách sang nhà.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000" b="1">
                <a:solidFill>
                  <a:srgbClr val="BF4F22"/>
                </a:solidFill>
                <a:latin typeface="Georgia"/>
              </a:rPr>
              <a:t>DẾ CHOẮT — Kẻ Yếu Đuối Tội Nghiệp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BF4F22"/>
                </a:solidFill>
                <a:latin typeface="Arial"/>
              </a:rPr>
              <a:t>• Ngoại hình xơ xác:</a:t>
            </a:r>
          </a:p>
          <a:p>
            <a:pPr>
              <a:spcAft>
                <a:spcPts val="8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Gầy gò ốm yếu "như gã nghiện thuốc phiện", cánh ngắn ngủn, râu một mẩu, mặt ngẩn ngơ.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BF4F22"/>
                </a:solidFill>
                <a:latin typeface="Arial"/>
              </a:rPr>
              <a:t>• Hoàn cảnh sống:</a:t>
            </a:r>
          </a:p>
          <a:p>
            <a:pPr>
              <a:spcAft>
                <a:spcPts val="8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Ăn ở bẩn thỉu, lôi thôi vì sức yếu không đào nổi hang sâu phòng vệ kẻ thù nguy hiểm.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BF4F22"/>
                </a:solidFill>
                <a:latin typeface="Arial"/>
              </a:rPr>
              <a:t>• Vị thế giao tiếp:</a:t>
            </a:r>
          </a:p>
          <a:p>
            <a:pPr>
              <a:spcAft>
                <a:spcPts val="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Nhẫn nhịn, tự ti, luôn xưng hô nhún nhường "anh - em" và cần sự chở che từ hàng xóm cường tráng.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Biến Cố Trêu Chị Cốc &amp; Cái Chết Của Dế Choắt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Chuỗi diễn biến phơi bày bản chất từ ngông cuồng đến hèn nhát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6/8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383280" cy="402336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4E7A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4E7A56"/>
                </a:solidFill>
                <a:latin typeface="Georgia"/>
              </a:rPr>
              <a:t>BƯỚC 1: NGÔNG CUỒNG CAO ĐỘ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Mèn tự đắc huênh hoang hát véo von xấc xược trêu chị Cốc nhằm khoe khoang oai phong với Dế Choắt.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7F6E65"/>
                </a:solidFill>
                <a:latin typeface="Arial"/>
              </a:rPr>
              <a:t>——————</a:t>
            </a:r>
          </a:p>
          <a:p>
            <a:r>
              <a:rPr sz="1200" i="1">
                <a:solidFill>
                  <a:srgbClr val="7F6E65"/>
                </a:solidFill>
                <a:latin typeface="Arial"/>
              </a:rPr>
              <a:t>Hành vi bồng bột, liều lĩnh, thiếu chín chắn, không nghĩ đến hậu quả tai hại xảy đến.</a:t>
            </a:r>
          </a:p>
        </p:txBody>
      </p:sp>
      <p:sp>
        <p:nvSpPr>
          <p:cNvPr id="6" name="Chevron 5"/>
          <p:cNvSpPr/>
          <p:nvPr/>
        </p:nvSpPr>
        <p:spPr>
          <a:xfrm>
            <a:off x="3977640" y="3291840"/>
            <a:ext cx="274320" cy="548640"/>
          </a:xfrm>
          <a:prstGeom prst="chevron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02336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BF4F22"/>
                </a:solidFill>
                <a:latin typeface="Georgia"/>
              </a:rPr>
              <a:t>BƯỚC 2: HÈN NHÁT TRỐN CHẠY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Khi chị Cốc giận dữ tìm kẻ gây sự, Mèn chui tọt vào hang nằm im thin thít vắt chân chữ ngũ trốn tội.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7F6E65"/>
                </a:solidFill>
                <a:latin typeface="Arial"/>
              </a:rPr>
              <a:t>——————</a:t>
            </a:r>
          </a:p>
          <a:p>
            <a:r>
              <a:rPr sz="1200" i="1">
                <a:solidFill>
                  <a:srgbClr val="7F6E65"/>
                </a:solidFill>
                <a:latin typeface="Arial"/>
              </a:rPr>
              <a:t>Bản chất ích kỷ, hèn nhát lộ diện. Chỉ lo an toàn của mình, bỏ mặc tính mạng đồng loại.</a:t>
            </a:r>
          </a:p>
        </p:txBody>
      </p:sp>
      <p:sp>
        <p:nvSpPr>
          <p:cNvPr id="8" name="Chevron 7"/>
          <p:cNvSpPr/>
          <p:nvPr/>
        </p:nvSpPr>
        <p:spPr>
          <a:xfrm>
            <a:off x="7726680" y="3291840"/>
            <a:ext cx="274320" cy="548640"/>
          </a:xfrm>
          <a:prstGeom prst="chevron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46720" y="1645920"/>
            <a:ext cx="3383280" cy="402336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2D1A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2D1A12"/>
                </a:solidFill>
                <a:latin typeface="Georgia"/>
              </a:rPr>
              <a:t>BƯỚC 3: HẬU QUẢ ĐAU LÒNG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Dế Choắt yếu đuối ở ngoài không trốn kịp, chịu oan uổng những cú mổ trời giáng của chị Cốc dẫn đến cái chết thảm.</a:t>
            </a:r>
          </a:p>
          <a:p>
            <a:pPr>
              <a:spcAft>
                <a:spcPts val="800"/>
              </a:spcAft>
            </a:pPr>
            <a:r>
              <a:rPr sz="1200">
                <a:solidFill>
                  <a:srgbClr val="7F6E65"/>
                </a:solidFill>
                <a:latin typeface="Arial"/>
              </a:rPr>
              <a:t>——————</a:t>
            </a:r>
          </a:p>
          <a:p>
            <a:r>
              <a:rPr sz="1200" i="1">
                <a:solidFill>
                  <a:srgbClr val="7F6E65"/>
                </a:solidFill>
                <a:latin typeface="Arial"/>
              </a:rPr>
              <a:t>Một trò đùa bồng bột phải trả giá bằng cả mạng sống của người bạn láng giềng tội nghiệp.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Bài Học Đường Đời Đầu Tiên: Sự Thức Tỉnh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Sự hối hận chân thành giúp chuyển biến nhận thức và lối sống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45920"/>
            <a:ext cx="4389120" cy="4389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4E7A56"/>
                </a:solidFill>
                <a:latin typeface="Georgia"/>
              </a:rPr>
              <a:t>Sự Biến Đổi Tâm Lý Của Mèn</a:t>
            </a:r>
          </a:p>
          <a:p>
            <a:pPr>
              <a:spcAft>
                <a:spcPts val="200"/>
              </a:spcAft>
            </a:pPr>
            <a:r>
              <a:rPr sz="1400" b="1">
                <a:solidFill>
                  <a:srgbClr val="BF4F22"/>
                </a:solidFill>
                <a:latin typeface="Arial"/>
              </a:rPr>
              <a:t>1. Kiêu ngạo, hống hách</a:t>
            </a:r>
          </a:p>
          <a:p>
            <a:pPr>
              <a:spcAft>
                <a:spcPts val="120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Luôn cậy sức mạnh, hợm hĩnh coi thường người yếu hơn mình.</a:t>
            </a:r>
          </a:p>
          <a:p>
            <a:pPr>
              <a:spcAft>
                <a:spcPts val="200"/>
              </a:spcAft>
            </a:pPr>
            <a:r>
              <a:rPr sz="1400" b="1">
                <a:solidFill>
                  <a:srgbClr val="BF4F22"/>
                </a:solidFill>
                <a:latin typeface="Arial"/>
              </a:rPr>
              <a:t>2. Hốt hoảng, ăn năn hối hận</a:t>
            </a:r>
          </a:p>
          <a:p>
            <a:pPr>
              <a:spcAft>
                <a:spcPts val="120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Đau xót chứng kiến cái chết thảm của Choắt, xót thương bạn, đắp mộ.</a:t>
            </a:r>
          </a:p>
          <a:p>
            <a:pPr>
              <a:spcAft>
                <a:spcPts val="200"/>
              </a:spcAft>
            </a:pPr>
            <a:r>
              <a:rPr sz="1400" b="1">
                <a:solidFill>
                  <a:srgbClr val="BF4F22"/>
                </a:solidFill>
                <a:latin typeface="Arial"/>
              </a:rPr>
              <a:t>3. Thức tỉnh, thay đổi lối sống</a:t>
            </a:r>
          </a:p>
          <a:p>
            <a:pPr>
              <a:spcAft>
                <a:spcPts val="0"/>
              </a:spcAft>
            </a:pPr>
            <a:r>
              <a:rPr sz="1300">
                <a:solidFill>
                  <a:srgbClr val="2D1A12"/>
                </a:solidFill>
                <a:latin typeface="Arial"/>
              </a:rPr>
              <a:t>Kiên quyết từ bỏ thói hung hăng càn bậy, học cách ứng xử khiêm nhường.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0" y="1828800"/>
            <a:ext cx="19050" cy="384048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760720" y="1645920"/>
            <a:ext cx="585216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200" b="1">
                <a:solidFill>
                  <a:srgbClr val="2D1A12"/>
                </a:solidFill>
                <a:latin typeface="Georgia"/>
              </a:rPr>
              <a:t>Bài Học Đắt Giá Khắc Cốt Ghi Tâm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Bài học ứng xử khiêm tốn:</a:t>
            </a:r>
          </a:p>
          <a:p>
            <a:pPr>
              <a:spcAft>
                <a:spcPts val="10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Không được kiêu ngạo, hống hách coi thường người khác. Sự tự mãn ngu xuẩn luôn dẫn đến tai họa khôn lường.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Bài học tình thương, chan hòa:</a:t>
            </a:r>
          </a:p>
          <a:p>
            <a:pPr>
              <a:spcAft>
                <a:spcPts val="10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Phải sống yêu thương, chia sẻ, giúp đỡ người hoạn nạn xung quanh thay vì dửng dưng vô cảm trước đau thương.</a:t>
            </a:r>
          </a:p>
          <a:p>
            <a:pPr>
              <a:spcAft>
                <a:spcPts val="200"/>
              </a:spcAft>
            </a:pPr>
            <a:r>
              <a:rPr sz="1450" b="1">
                <a:solidFill>
                  <a:srgbClr val="4E7A56"/>
                </a:solidFill>
                <a:latin typeface="Arial"/>
              </a:rPr>
              <a:t>• Trách nhiệm với mỗi hành động:</a:t>
            </a:r>
          </a:p>
          <a:p>
            <a:pPr>
              <a:spcAft>
                <a:spcPts val="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Mỗi lời nói và hành vi đều có thể gây tác động lớn. Phải biết nghĩ trước sau, dũng cảm nhận lỗi và sửa đổi.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solidFill>
                  <a:srgbClr val="2D1A12"/>
                </a:solidFill>
                <a:latin typeface="Georgia"/>
              </a:rPr>
              <a:t>Tổng Kết: Giá Trị Nội Dung &amp; Đặc Sắc Nghệ Thuật</a:t>
            </a:r>
          </a:p>
          <a:p>
            <a:pPr algn="l">
              <a:spcBef>
                <a:spcPts val="400"/>
              </a:spcBef>
            </a:pPr>
            <a:r>
              <a:rPr sz="1300" i="1">
                <a:solidFill>
                  <a:srgbClr val="7F6E65"/>
                </a:solidFill>
                <a:latin typeface="Arial"/>
              </a:rPr>
              <a:t>Cái nhìn toàn diện về vẻ đẹp của một tác phẩm đồng thoại tiêu biểu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188720"/>
            <a:ext cx="11091672" cy="25400"/>
          </a:xfrm>
          <a:prstGeom prst="rect">
            <a:avLst/>
          </a:prstGeom>
          <a:solidFill>
            <a:srgbClr val="BF4F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50">
                <a:solidFill>
                  <a:srgbClr val="7F6E65"/>
                </a:solidFill>
                <a:latin typeface="Arial"/>
              </a:rPr>
              <a:t>Bài học đường đời đầu tiên | Ngữ Văn 6 | Trang 8/8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4E7A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200" b="1">
                <a:solidFill>
                  <a:srgbClr val="4E7A56"/>
                </a:solidFill>
                <a:latin typeface="Georgia"/>
              </a:rPr>
              <a:t>1. Đặc Sắc Nghệ Thuật</a:t>
            </a:r>
          </a:p>
          <a:p>
            <a:pPr>
              <a:spcAft>
                <a:spcPts val="12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Nghệ thuật nhân hóa kiệt xuất, biến thế giới loài vật thành thế giới đồng thoại sinh động, gần gũi với trẻ em.</a:t>
            </a:r>
          </a:p>
          <a:p>
            <a:pPr>
              <a:spcAft>
                <a:spcPts val="12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Kể chuyện lôi cuốn kết hợp miêu tả ngoại hình, tâm lý nhân vật sắc sảo, tinh tế thông qua hệ thống từ ngữ chọn lọc.</a:t>
            </a:r>
          </a:p>
          <a:p>
            <a:pPr>
              <a:spcAft>
                <a:spcPts val="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Việc lựa chọn ngôi kể thứ nhất tự nhiên giúp câu chuyện tăng tính khách quan, chân thực, bộc lộ sâu sắc tâm lý ân hận.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303520" cy="4389120"/>
          </a:xfrm>
          <a:prstGeom prst="roundRect">
            <a:avLst/>
          </a:prstGeom>
          <a:solidFill>
            <a:srgbClr val="FFFCF8"/>
          </a:solidFill>
          <a:ln w="19050">
            <a:solidFill>
              <a:srgbClr val="BF4F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 bIns="365760"/>
          <a:lstStyle/>
          <a:p>
            <a:pPr algn="ctr">
              <a:spcAft>
                <a:spcPts val="1400"/>
              </a:spcAft>
            </a:pPr>
            <a:r>
              <a:rPr sz="2200" b="1">
                <a:solidFill>
                  <a:srgbClr val="BF4F22"/>
                </a:solidFill>
                <a:latin typeface="Georgia"/>
              </a:rPr>
              <a:t>2. Giá Trị Nội Dung</a:t>
            </a:r>
          </a:p>
          <a:p>
            <a:pPr>
              <a:spcAft>
                <a:spcPts val="12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Khắc họa vẻ đẹp khỏe khoắn, dũng mãnh, đầy nhiệt huyết tự tin của một chàng thanh niên trẻ tuổi mới lớn.</a:t>
            </a:r>
          </a:p>
          <a:p>
            <a:pPr>
              <a:spcAft>
                <a:spcPts val="120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Phê phán thói kiêu ngạo nghông cuồng, hống hách vô lý dẫn đến những sai lầm nghiêm trọng hại người hại mình.</a:t>
            </a:r>
          </a:p>
          <a:p>
            <a:pPr>
              <a:spcAft>
                <a:spcPts val="0"/>
              </a:spcAft>
            </a:pPr>
            <a:r>
              <a:rPr sz="1350">
                <a:solidFill>
                  <a:srgbClr val="2D1A12"/>
                </a:solidFill>
                <a:latin typeface="Arial"/>
              </a:rPr>
              <a:t>• Thức tỉnh lối sống thân ái, yêu thương chan hòa, đối nhân xử thế có chừng mực, lễ độ và có tinh thần trách nhiệm.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