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6" r:id="rId18"/>
    <p:sldId id="261" r:id="rId13"/>
    <p:sldId id="262" r:id="rId14"/>
    <p:sldId id="263" r:id="rId15"/>
    <p:sldId id="264" r:id="rId16"/>
    <p:sldId id="265" r:id="rId1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Chào mừng các em học sinh đến với môn Khoa học tự nhiên lớp 6. Hôm nay chúng ta sẽ bước vào Chương I: Mở đầu về Khoa học tự nhiên, và tìm hiểu Bài 1: Giới thiệu về Khoa học tự nhiên để hiểu rõ bản chất và vai trò của bộ môn khoa học lý thú này đối với đời sống.</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Bài này gồm 4 nội dung chính. Học xong bài này các em cần nắm được: định nghĩa KHTN, cách phân biệt vật sống với vật không sống dựa trên sự trao đổi chất, 4 lĩnh vực chính và vai trò to lớn của KHTN đối với nhân loại.</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Ở đây chúng ta đưa ra định nghĩa chuẩn hóa và phân loại các hiện tượng tự nhiên. Hãy nhấn mạnh với học sinh rằng hiện tượng tự nhiên như cầu vồng, cây lúa sinh trưởng, Trái Đất quay quanh Mặt Trời xảy ra theo các quy luật vũ trụ/vật lý/sinh học khách quan, khác với hoạt động có ý thức hàng ngày của con người (như rửa ly, chơi đá bóng).</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Ở slide này, chúng ta phân tích 2 khía cạnh: Định nghĩa KHTN (KHTN là một nhánh lớn của khoa học nói chung, tập trung vào thế giới vật chất tự nhiên) và Nhiệm vụ thực tế của nó (từ nghiên cứu lý thuyết đến ứng dụng thực tế để nâng cao chất lượng cuộc sống con người).</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Phần II giúp học sinh phân biệt sinh thể và vật vô sinh. Hãy tập trung giảng giải về tiêu chí cốt lõi là 'Sự trao đổi chất'. Vật sống luôn cần lấy thức ăn, nước, dưỡng khí từ môi trường và đào thải chất độc hại ra ngoài để tồn tại, còn vật không sống thì hoàn toàn không có hoạt động này.</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Khoa học tự nhiên rất rộng lớn nhưng có thể chia thành 4 cột trụ chính như trên slide. Vật lý học tập trung vào năng lượng và chuyển động; Hóa học tập trung vào chất và biến đổi hóa học; Sinh học tập trung vào sự sống; Khoa học Trái Đất và Thiên văn học mở rộng ra quy mô hành tinh và vũ trụ bao la.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Đây là bảng phân loại của Phiếu học tập số 1. Hãy gợi ý học sinh tự phân tích hiện tượng trước: đun đường sinh ra chất khác (Hóa học), nam châm tác dụng lực và đũa khúc xạ ánh sáng (Vật lý học), còn quá trình cây sống héo đi liên quan tới cơ chế sinh học.</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Khoa học tự nhiên có tính hai mặt khi ứng dụng. Hãy giảng giải cho các em hiểu: khoa học mang lại các thiết bị tiện nghi vô cùng to lớn (máy điều hòa, tivi, ô tô, máy cày), nhưng nếu con người sử dụng chưa đúng phương pháp, đúng mục đích, chạy theo lợi ích trước mắt thì sẽ tàn phá thiên nhiên, gây ô nhiễm trầm trọng.</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Mục 'Có thể em chưa biết' này giới thiệu lịch sử chinh phục vũ trụ lừng lẫy của con người. Giáo viên có thể tự hào giới thiệu cột mốc năm 1980 khi anh hùng Phạm Tuân là người Việt Nam và cũng là người châu Á đầu tiên bay vào vũ trụ, truyền cảm hứng đam mê khoa học cho các em.</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 cuối cùng là phần hướng dẫn hoạt động thực hành nhóm và bài tập về nhà. Hãy thúc đẩy tinh thần làm việc nhóm và nghiên cứu khoa học của học sinh bằng cách khuyến khích các em vẽ sơ đồ tư duy sáng tạo và tìm hiểu thêm về các nhà khoa học vĩ đại.</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F172A"/>
        </a:solidFill>
        <a:effectLst/>
      </p:bgPr>
    </p:bg>
    <p:spTree>
      <p:nvGrpSpPr>
        <p:cNvPr id="1" name=""/>
        <p:cNvGrpSpPr/>
        <p:nvPr/>
      </p:nvGrpSpPr>
      <p:grpSpPr/>
      <p:sp>
        <p:nvSpPr>
          <p:cNvPr id="2" name="Rectangle 1"/>
          <p:cNvSpPr/>
          <p:nvPr/>
        </p:nvSpPr>
        <p:spPr>
          <a:xfrm>
            <a:off x="731520" y="1371600"/>
            <a:ext cx="109728" cy="4114800"/>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097280" y="1371600"/>
            <a:ext cx="5943600" cy="4114800"/>
          </a:xfrm>
          <a:prstGeom prst="rect">
            <a:avLst/>
          </a:prstGeom>
          <a:noFill/>
        </p:spPr>
        <p:txBody>
          <a:bodyPr wrap="square">
            <a:spAutoFit/>
          </a:bodyPr>
          <a:lstStyle/>
          <a:p>
            <a:pPr>
              <a:spcAft>
                <a:spcPts val="1200"/>
              </a:spcAft>
              <a:defRPr sz="1400" b="1">
                <a:solidFill>
                  <a:srgbClr val="0D9488"/>
                </a:solidFill>
                <a:latin typeface="Arial"/>
              </a:defRPr>
            </a:pPr>
            <a:r>
              <a:t>CHƯƠNG I: MỞ ĐẦU VỀ KHOA HỌC TỰ NHIÊN</a:t>
            </a:r>
          </a:p>
          <a:p>
            <a:pPr>
              <a:spcAft>
                <a:spcPts val="1600"/>
              </a:spcAft>
              <a:defRPr sz="4400" b="1">
                <a:solidFill>
                  <a:srgbClr val="FFFFFF"/>
                </a:solidFill>
                <a:latin typeface="Georgia"/>
              </a:defRPr>
            </a:pPr>
            <a:r>
              <a:t>BÀI 1: GIỚI THIỆU VỀ KHOA HỌC TỰ NHIÊN</a:t>
            </a:r>
          </a:p>
          <a:p>
            <a:pPr>
              <a:defRPr sz="1600">
                <a:solidFill>
                  <a:srgbClr val="64748B"/>
                </a:solidFill>
                <a:latin typeface="Arial"/>
              </a:defRPr>
            </a:pPr>
            <a:r>
              <a:t>Sách giáo khoa Lớp 6 | Bộ sách Kết nối tri thức với cuộc sống</a:t>
            </a:r>
          </a:p>
        </p:txBody>
      </p:sp>
      <p:pic>
        <p:nvPicPr>
          <p:cNvPr id="4" name="Picture 3" descr="cover_science.jpg"/>
          <p:cNvPicPr>
            <a:picLocks noChangeAspect="1"/>
          </p:cNvPicPr>
          <p:nvPr/>
        </p:nvPicPr>
        <p:blipFill>
          <a:blip r:embed="rId3"/>
          <a:stretch>
            <a:fillRect/>
          </a:stretch>
        </p:blipFill>
        <p:spPr>
          <a:xfrm>
            <a:off x="7315200" y="1371600"/>
            <a:ext cx="4114800" cy="411480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TextBox 1"/>
          <p:cNvSpPr txBox="1"/>
          <p:nvPr/>
        </p:nvSpPr>
        <p:spPr>
          <a:xfrm>
            <a:off x="731520" y="365760"/>
            <a:ext cx="10058400" cy="274320"/>
          </a:xfrm>
          <a:prstGeom prst="rect">
            <a:avLst/>
          </a:prstGeom>
          <a:noFill/>
        </p:spPr>
        <p:txBody>
          <a:bodyPr wrap="square" tIns="0" bIns="0" lIns="0" rIns="0">
            <a:spAutoFit/>
          </a:bodyPr>
          <a:lstStyle/>
          <a:p>
            <a:pPr>
              <a:defRPr sz="1000" b="1">
                <a:solidFill>
                  <a:srgbClr val="0D9488"/>
                </a:solidFill>
                <a:latin typeface="Arial"/>
              </a:defRPr>
            </a:pPr>
            <a:r>
              <a:t>KHOA HỌC TỰ NHIÊN LỚP 6</a:t>
            </a:r>
          </a:p>
        </p:txBody>
      </p:sp>
      <p:sp>
        <p:nvSpPr>
          <p:cNvPr id="3" name="TextBox 2"/>
          <p:cNvSpPr txBox="1"/>
          <p:nvPr/>
        </p:nvSpPr>
        <p:spPr>
          <a:xfrm>
            <a:off x="731520" y="548640"/>
            <a:ext cx="10515600" cy="731520"/>
          </a:xfrm>
          <a:prstGeom prst="rect">
            <a:avLst/>
          </a:prstGeom>
          <a:noFill/>
        </p:spPr>
        <p:txBody>
          <a:bodyPr wrap="square" tIns="0" bIns="0" lIns="0" rIns="0">
            <a:spAutoFit/>
          </a:bodyPr>
          <a:lstStyle/>
          <a:p>
            <a:pPr>
              <a:defRPr sz="2800" b="1">
                <a:solidFill>
                  <a:srgbClr val="1E293B"/>
                </a:solidFill>
                <a:latin typeface="Georgia"/>
              </a:defRPr>
            </a:pPr>
            <a:r>
              <a:t>MỤC TIÊU &amp; NỘI DUNG CHÍNH BÀI HỌC</a:t>
            </a:r>
          </a:p>
        </p:txBody>
      </p:sp>
      <p:sp>
        <p:nvSpPr>
          <p:cNvPr id="4" name="Rectangle 3"/>
          <p:cNvSpPr/>
          <p:nvPr/>
        </p:nvSpPr>
        <p:spPr>
          <a:xfrm>
            <a:off x="731520" y="1234440"/>
            <a:ext cx="10728655" cy="19050"/>
          </a:xfrm>
          <a:prstGeom prst="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1645920"/>
            <a:ext cx="5120640" cy="438912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731520" y="1645920"/>
            <a:ext cx="5120640" cy="457200"/>
          </a:xfrm>
          <a:prstGeom prst="rect">
            <a:avLst/>
          </a:prstGeom>
          <a:solidFill>
            <a:srgbClr val="1E29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4754880" cy="457200"/>
          </a:xfrm>
          <a:prstGeom prst="rect">
            <a:avLst/>
          </a:prstGeom>
          <a:noFill/>
        </p:spPr>
        <p:txBody>
          <a:bodyPr wrap="none">
            <a:spAutoFit/>
          </a:bodyPr>
          <a:lstStyle/>
          <a:p>
            <a:pPr algn="l">
              <a:defRPr sz="1600" b="1">
                <a:solidFill>
                  <a:srgbClr val="FFFFFF"/>
                </a:solidFill>
                <a:latin typeface="Arial"/>
              </a:defRPr>
            </a:pPr>
            <a:r>
              <a:t>Mục Tiêu Đạt Được</a:t>
            </a:r>
          </a:p>
        </p:txBody>
      </p:sp>
      <p:sp>
        <p:nvSpPr>
          <p:cNvPr id="8" name="TextBox 7"/>
          <p:cNvSpPr txBox="1"/>
          <p:nvPr/>
        </p:nvSpPr>
        <p:spPr>
          <a:xfrm>
            <a:off x="1005840" y="2286000"/>
            <a:ext cx="4572000" cy="3474720"/>
          </a:xfrm>
          <a:prstGeom prst="rect">
            <a:avLst/>
          </a:prstGeom>
          <a:noFill/>
        </p:spPr>
        <p:txBody>
          <a:bodyPr wrap="square">
            <a:spAutoFit/>
          </a:bodyPr>
          <a:lstStyle/>
          <a:p>
            <a:pPr>
              <a:spcBef>
                <a:spcPts val="300"/>
              </a:spcBef>
              <a:spcAft>
                <a:spcPts val="600"/>
              </a:spcAft>
            </a:pPr>
            <a:r>
              <a:rPr sz="1400" b="1">
                <a:solidFill>
                  <a:srgbClr val="1E293B"/>
                </a:solidFill>
                <a:latin typeface="Arial"/>
              </a:rPr>
              <a:t>• </a:t>
            </a:r>
            <a:r>
              <a:rPr sz="1400">
                <a:solidFill>
                  <a:srgbClr val="1E293B"/>
                </a:solidFill>
                <a:latin typeface="Arial"/>
              </a:rPr>
              <a:t>Nêu được khái niệm về Khoa học tự nhiên (KHTN).</a:t>
            </a:r>
          </a:p>
          <a:p>
            <a:pPr>
              <a:spcBef>
                <a:spcPts val="300"/>
              </a:spcBef>
              <a:spcAft>
                <a:spcPts val="600"/>
              </a:spcAft>
            </a:pPr>
            <a:r>
              <a:rPr sz="1400" b="1">
                <a:solidFill>
                  <a:srgbClr val="1E293B"/>
                </a:solidFill>
                <a:latin typeface="Arial"/>
              </a:rPr>
              <a:t>• </a:t>
            </a:r>
            <a:r>
              <a:rPr sz="1400">
                <a:solidFill>
                  <a:srgbClr val="1E293B"/>
                </a:solidFill>
                <a:latin typeface="Arial"/>
              </a:rPr>
              <a:t>Dựa vào các đặc điểm đặc trưng để phân biệt vật sống và vật không sống.</a:t>
            </a:r>
          </a:p>
          <a:p>
            <a:pPr>
              <a:spcBef>
                <a:spcPts val="300"/>
              </a:spcBef>
              <a:spcAft>
                <a:spcPts val="600"/>
              </a:spcAft>
            </a:pPr>
            <a:r>
              <a:rPr sz="1400" b="1">
                <a:solidFill>
                  <a:srgbClr val="1E293B"/>
                </a:solidFill>
                <a:latin typeface="Arial"/>
              </a:rPr>
              <a:t>• </a:t>
            </a:r>
            <a:r>
              <a:rPr sz="1400">
                <a:solidFill>
                  <a:srgbClr val="1E293B"/>
                </a:solidFill>
                <a:latin typeface="Arial"/>
              </a:rPr>
              <a:t>Phân biệt được các lĩnh vực chủ yếu của KHTN dựa vào đối tượng nghiên cứu.</a:t>
            </a:r>
          </a:p>
          <a:p>
            <a:pPr>
              <a:spcBef>
                <a:spcPts val="300"/>
              </a:spcBef>
              <a:spcAft>
                <a:spcPts val="600"/>
              </a:spcAft>
            </a:pPr>
            <a:r>
              <a:rPr sz="1400" b="1">
                <a:solidFill>
                  <a:srgbClr val="1E293B"/>
                </a:solidFill>
                <a:latin typeface="Arial"/>
              </a:rPr>
              <a:t>• </a:t>
            </a:r>
            <a:r>
              <a:rPr sz="1400">
                <a:solidFill>
                  <a:srgbClr val="1E293B"/>
                </a:solidFill>
                <a:latin typeface="Arial"/>
              </a:rPr>
              <a:t>Trình bày được vai trò của Khoa học tự nhiên trong đời sống và công nghệ.</a:t>
            </a:r>
          </a:p>
        </p:txBody>
      </p:sp>
      <p:sp>
        <p:nvSpPr>
          <p:cNvPr id="9" name="Rounded Rectangle 8"/>
          <p:cNvSpPr/>
          <p:nvPr/>
        </p:nvSpPr>
        <p:spPr>
          <a:xfrm>
            <a:off x="6309360" y="1645920"/>
            <a:ext cx="5120640" cy="438912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309360" y="1645920"/>
            <a:ext cx="5120640" cy="457200"/>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92240" y="1645920"/>
            <a:ext cx="4754880" cy="457200"/>
          </a:xfrm>
          <a:prstGeom prst="rect">
            <a:avLst/>
          </a:prstGeom>
          <a:noFill/>
        </p:spPr>
        <p:txBody>
          <a:bodyPr wrap="none">
            <a:spAutoFit/>
          </a:bodyPr>
          <a:lstStyle/>
          <a:p>
            <a:pPr>
              <a:defRPr sz="1600" b="1">
                <a:solidFill>
                  <a:srgbClr val="FFFFFF"/>
                </a:solidFill>
                <a:latin typeface="Arial"/>
              </a:defRPr>
            </a:pPr>
            <a:r>
              <a:t>Khung Nội Dung Chính</a:t>
            </a:r>
          </a:p>
        </p:txBody>
      </p:sp>
      <p:sp>
        <p:nvSpPr>
          <p:cNvPr id="12" name="TextBox 11"/>
          <p:cNvSpPr txBox="1"/>
          <p:nvPr/>
        </p:nvSpPr>
        <p:spPr>
          <a:xfrm>
            <a:off x="6583680" y="2286000"/>
            <a:ext cx="4572000" cy="3474720"/>
          </a:xfrm>
          <a:prstGeom prst="rect">
            <a:avLst/>
          </a:prstGeom>
          <a:noFill/>
        </p:spPr>
        <p:txBody>
          <a:bodyPr wrap="square">
            <a:spAutoFit/>
          </a:bodyPr>
          <a:lstStyle/>
          <a:p>
            <a:pPr>
              <a:spcBef>
                <a:spcPts val="300"/>
              </a:spcBef>
              <a:spcAft>
                <a:spcPts val="600"/>
              </a:spcAft>
            </a:pPr>
            <a:r>
              <a:rPr sz="1500" b="1">
                <a:solidFill>
                  <a:srgbClr val="1E293B"/>
                </a:solidFill>
                <a:latin typeface="Arial"/>
              </a:rPr>
              <a:t>01.  </a:t>
            </a:r>
            <a:r>
              <a:rPr sz="1500">
                <a:solidFill>
                  <a:srgbClr val="1E293B"/>
                </a:solidFill>
                <a:latin typeface="Arial"/>
              </a:rPr>
              <a:t>Khái niệm Khoa học tự nhiên</a:t>
            </a:r>
          </a:p>
          <a:p>
            <a:pPr>
              <a:spcBef>
                <a:spcPts val="300"/>
              </a:spcBef>
              <a:spcAft>
                <a:spcPts val="600"/>
              </a:spcAft>
            </a:pPr>
            <a:r>
              <a:rPr sz="1500" b="1">
                <a:solidFill>
                  <a:srgbClr val="1E293B"/>
                </a:solidFill>
                <a:latin typeface="Arial"/>
              </a:rPr>
              <a:t>02.  </a:t>
            </a:r>
            <a:r>
              <a:rPr sz="1500">
                <a:solidFill>
                  <a:srgbClr val="1E293B"/>
                </a:solidFill>
                <a:latin typeface="Arial"/>
              </a:rPr>
              <a:t>Phân biệt Vật sống và Vật không sống</a:t>
            </a:r>
          </a:p>
          <a:p>
            <a:pPr>
              <a:spcBef>
                <a:spcPts val="300"/>
              </a:spcBef>
              <a:spcAft>
                <a:spcPts val="600"/>
              </a:spcAft>
            </a:pPr>
            <a:r>
              <a:rPr sz="1500" b="1">
                <a:solidFill>
                  <a:srgbClr val="1E293B"/>
                </a:solidFill>
                <a:latin typeface="Arial"/>
              </a:rPr>
              <a:t>03.  </a:t>
            </a:r>
            <a:r>
              <a:rPr sz="1500">
                <a:solidFill>
                  <a:srgbClr val="1E293B"/>
                </a:solidFill>
                <a:latin typeface="Arial"/>
              </a:rPr>
              <a:t>Các lĩnh vực nghiên cứu chính của KHTN</a:t>
            </a:r>
          </a:p>
          <a:p>
            <a:pPr>
              <a:spcBef>
                <a:spcPts val="300"/>
              </a:spcBef>
              <a:spcAft>
                <a:spcPts val="600"/>
              </a:spcAft>
            </a:pPr>
            <a:r>
              <a:rPr sz="1500" b="1">
                <a:solidFill>
                  <a:srgbClr val="1E293B"/>
                </a:solidFill>
                <a:latin typeface="Arial"/>
              </a:rPr>
              <a:t>04.  </a:t>
            </a:r>
            <a:r>
              <a:rPr sz="1500">
                <a:solidFill>
                  <a:srgbClr val="1E293B"/>
                </a:solidFill>
                <a:latin typeface="Arial"/>
              </a:rPr>
              <a:t>Vai trò của KHTN đối với công nghệ và đời sống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TextBox 1"/>
          <p:cNvSpPr txBox="1"/>
          <p:nvPr/>
        </p:nvSpPr>
        <p:spPr>
          <a:xfrm>
            <a:off x="731520" y="365760"/>
            <a:ext cx="10058400" cy="274320"/>
          </a:xfrm>
          <a:prstGeom prst="rect">
            <a:avLst/>
          </a:prstGeom>
          <a:noFill/>
        </p:spPr>
        <p:txBody>
          <a:bodyPr wrap="square" tIns="0" bIns="0" lIns="0" rIns="0">
            <a:spAutoFit/>
          </a:bodyPr>
          <a:lstStyle/>
          <a:p>
            <a:pPr>
              <a:defRPr sz="1000" b="1">
                <a:solidFill>
                  <a:srgbClr val="0D9488"/>
                </a:solidFill>
                <a:latin typeface="Arial"/>
              </a:defRPr>
            </a:pPr>
            <a:r>
              <a:t>KHOA HỌC TỰ NHIÊN LỚP 6</a:t>
            </a:r>
          </a:p>
        </p:txBody>
      </p:sp>
      <p:sp>
        <p:nvSpPr>
          <p:cNvPr id="3" name="TextBox 2"/>
          <p:cNvSpPr txBox="1"/>
          <p:nvPr/>
        </p:nvSpPr>
        <p:spPr>
          <a:xfrm>
            <a:off x="731520" y="548640"/>
            <a:ext cx="10515600" cy="731520"/>
          </a:xfrm>
          <a:prstGeom prst="rect">
            <a:avLst/>
          </a:prstGeom>
          <a:noFill/>
        </p:spPr>
        <p:txBody>
          <a:bodyPr wrap="square" tIns="0" bIns="0" lIns="0" rIns="0">
            <a:spAutoFit/>
          </a:bodyPr>
          <a:lstStyle/>
          <a:p>
            <a:pPr>
              <a:defRPr sz="2800" b="1">
                <a:solidFill>
                  <a:srgbClr val="1E293B"/>
                </a:solidFill>
                <a:latin typeface="Georgia"/>
              </a:defRPr>
            </a:pPr>
            <a:r>
              <a:t>I. KHÁI NIỆM KHTN: HIỆN TƯỢNG TỰ NHIÊN</a:t>
            </a:r>
          </a:p>
        </p:txBody>
      </p:sp>
      <p:sp>
        <p:nvSpPr>
          <p:cNvPr id="4" name="Rectangle 3"/>
          <p:cNvSpPr/>
          <p:nvPr/>
        </p:nvSpPr>
        <p:spPr>
          <a:xfrm>
            <a:off x="731520" y="1234440"/>
            <a:ext cx="10728655" cy="19050"/>
          </a:xfrm>
          <a:prstGeom prst="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1463040"/>
            <a:ext cx="10728655" cy="128016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731520" y="1463040"/>
            <a:ext cx="91440" cy="1280160"/>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05840" y="1554480"/>
            <a:ext cx="10241280" cy="1097280"/>
          </a:xfrm>
          <a:prstGeom prst="rect">
            <a:avLst/>
          </a:prstGeom>
          <a:noFill/>
        </p:spPr>
        <p:txBody>
          <a:bodyPr wrap="square">
            <a:spAutoFit/>
          </a:bodyPr>
          <a:lstStyle/>
          <a:p>
            <a:pPr>
              <a:spcAft>
                <a:spcPts val="400"/>
              </a:spcAft>
              <a:defRPr sz="1600" b="1">
                <a:solidFill>
                  <a:srgbClr val="0D9488"/>
                </a:solidFill>
                <a:latin typeface="Arial"/>
              </a:defRPr>
            </a:pPr>
            <a:r>
              <a:t>Hiện tượng tự nhiên là gì?</a:t>
            </a:r>
          </a:p>
          <a:p>
            <a:pPr>
              <a:defRPr sz="1400">
                <a:solidFill>
                  <a:srgbClr val="1E293B"/>
                </a:solidFill>
                <a:latin typeface="Arial"/>
              </a:defRPr>
            </a:pPr>
            <a:r>
              <a:t>Các chuyển động và biến đổi xảy ra trong tự nhiên được gọi là hiện tượng tự nhiên. Đặc điểm của mọi hiện tượng tự nhiên là xảy ra theo những quy luật xác định (gọi là các định luật của tự nhiên).</a:t>
            </a:r>
          </a:p>
        </p:txBody>
      </p:sp>
      <p:sp>
        <p:nvSpPr>
          <p:cNvPr id="8" name="Rounded Rectangle 7"/>
          <p:cNvSpPr/>
          <p:nvPr/>
        </p:nvSpPr>
        <p:spPr>
          <a:xfrm>
            <a:off x="731520" y="2926080"/>
            <a:ext cx="3328416" cy="310896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731520" y="2926080"/>
            <a:ext cx="3328416" cy="502920"/>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2926080"/>
            <a:ext cx="3328416" cy="502920"/>
          </a:xfrm>
          <a:prstGeom prst="rect">
            <a:avLst/>
          </a:prstGeom>
          <a:noFill/>
        </p:spPr>
        <p:txBody>
          <a:bodyPr wrap="none" tIns="91440" bIns="91440">
            <a:spAutoFit/>
          </a:bodyPr>
          <a:lstStyle/>
          <a:p>
            <a:pPr algn="ctr">
              <a:defRPr sz="1350" b="1">
                <a:solidFill>
                  <a:srgbClr val="FFFFFF"/>
                </a:solidFill>
                <a:latin typeface="Arial"/>
              </a:defRPr>
            </a:pPr>
            <a:r>
              <a:t>Cầu vồng sau mưa</a:t>
            </a:r>
          </a:p>
        </p:txBody>
      </p:sp>
      <p:sp>
        <p:nvSpPr>
          <p:cNvPr id="11" name="TextBox 10"/>
          <p:cNvSpPr txBox="1"/>
          <p:nvPr/>
        </p:nvSpPr>
        <p:spPr>
          <a:xfrm>
            <a:off x="868680" y="4709160"/>
            <a:ext cx="3054096" cy="1234440"/>
          </a:xfrm>
          <a:prstGeom prst="rect">
            <a:avLst/>
          </a:prstGeom>
          <a:noFill/>
        </p:spPr>
        <p:txBody>
          <a:bodyPr wrap="square">
            <a:spAutoFit/>
          </a:bodyPr>
          <a:lstStyle/>
          <a:p>
            <a:pPr>
              <a:spcAft>
                <a:spcPts val="400"/>
              </a:spcAft>
              <a:defRPr sz="1200" b="1">
                <a:solidFill>
                  <a:srgbClr val="0D9488"/>
                </a:solidFill>
                <a:latin typeface="Arial"/>
              </a:defRPr>
            </a:pPr>
            <a:r>
              <a:t>Phân loại: Hiện tượng tự nhiên</a:t>
            </a:r>
          </a:p>
          <a:p>
            <a:pPr>
              <a:defRPr sz="1150">
                <a:solidFill>
                  <a:srgbClr val="1E293B"/>
                </a:solidFill>
                <a:latin typeface="Arial"/>
              </a:defRPr>
            </a:pPr>
            <a:r>
              <a:t>Do ánh sáng Mặt Trời khúc xạ và phản xạ qua các giọt nước mưa trong bầu khí quyển, tạo ra dải sắc màu.</a:t>
            </a:r>
          </a:p>
        </p:txBody>
      </p:sp>
      <p:sp>
        <p:nvSpPr>
          <p:cNvPr id="12" name="Rounded Rectangle 11"/>
          <p:cNvSpPr/>
          <p:nvPr/>
        </p:nvSpPr>
        <p:spPr>
          <a:xfrm>
            <a:off x="4425696" y="2926080"/>
            <a:ext cx="3328416" cy="310896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425696" y="2926080"/>
            <a:ext cx="3328416" cy="502920"/>
          </a:xfrm>
          <a:prstGeom prst="rect">
            <a:avLst/>
          </a:prstGeom>
          <a:solidFill>
            <a:srgbClr val="107C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425696" y="2926080"/>
            <a:ext cx="3328416" cy="502920"/>
          </a:xfrm>
          <a:prstGeom prst="rect">
            <a:avLst/>
          </a:prstGeom>
          <a:noFill/>
        </p:spPr>
        <p:txBody>
          <a:bodyPr wrap="none" tIns="91440" bIns="91440">
            <a:spAutoFit/>
          </a:bodyPr>
          <a:lstStyle/>
          <a:p>
            <a:pPr algn="ctr">
              <a:defRPr sz="1350" b="1">
                <a:solidFill>
                  <a:srgbClr val="FFFFFF"/>
                </a:solidFill>
                <a:latin typeface="Arial"/>
              </a:defRPr>
            </a:pPr>
            <a:r>
              <a:t>Cây lúa sinh trưởng</a:t>
            </a:r>
          </a:p>
        </p:txBody>
      </p:sp>
      <p:sp>
        <p:nvSpPr>
          <p:cNvPr id="15" name="TextBox 14"/>
          <p:cNvSpPr txBox="1"/>
          <p:nvPr/>
        </p:nvSpPr>
        <p:spPr>
          <a:xfrm>
            <a:off x="4562856" y="4709160"/>
            <a:ext cx="3054096" cy="1234440"/>
          </a:xfrm>
          <a:prstGeom prst="rect">
            <a:avLst/>
          </a:prstGeom>
          <a:noFill/>
        </p:spPr>
        <p:txBody>
          <a:bodyPr wrap="square">
            <a:spAutoFit/>
          </a:bodyPr>
          <a:lstStyle/>
          <a:p>
            <a:pPr>
              <a:spcAft>
                <a:spcPts val="400"/>
              </a:spcAft>
              <a:defRPr sz="1200" b="1">
                <a:solidFill>
                  <a:srgbClr val="107C41"/>
                </a:solidFill>
                <a:latin typeface="Arial"/>
              </a:defRPr>
            </a:pPr>
            <a:r>
              <a:t>Phân loại: Hiện tượng tự nhiên</a:t>
            </a:r>
          </a:p>
          <a:p>
            <a:pPr>
              <a:defRPr sz="1150">
                <a:solidFill>
                  <a:srgbClr val="1E293B"/>
                </a:solidFill>
                <a:latin typeface="Arial"/>
              </a:defRPr>
            </a:pPr>
            <a:r>
              <a:t>Quá trình sinh học tự nhiên: hạt lúa nảy mầm, hấp thụ chất dinh dưỡng, quang hợp để lớn lên và sinh sản.</a:t>
            </a:r>
          </a:p>
        </p:txBody>
      </p:sp>
      <p:sp>
        <p:nvSpPr>
          <p:cNvPr id="16" name="Rounded Rectangle 15"/>
          <p:cNvSpPr/>
          <p:nvPr/>
        </p:nvSpPr>
        <p:spPr>
          <a:xfrm>
            <a:off x="8119872" y="2926080"/>
            <a:ext cx="3328416" cy="310896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119872" y="2926080"/>
            <a:ext cx="3328416" cy="502920"/>
          </a:xfrm>
          <a:prstGeom prst="rect">
            <a:avLst/>
          </a:prstGeom>
          <a:solidFill>
            <a:srgbClr val="0F17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119872" y="2926080"/>
            <a:ext cx="3328416" cy="502920"/>
          </a:xfrm>
          <a:prstGeom prst="rect">
            <a:avLst/>
          </a:prstGeom>
          <a:noFill/>
        </p:spPr>
        <p:txBody>
          <a:bodyPr wrap="none" tIns="91440" bIns="91440">
            <a:spAutoFit/>
          </a:bodyPr>
          <a:lstStyle/>
          <a:p>
            <a:pPr algn="ctr">
              <a:defRPr sz="1350" b="1">
                <a:solidFill>
                  <a:srgbClr val="FFFFFF"/>
                </a:solidFill>
                <a:latin typeface="Arial"/>
              </a:defRPr>
            </a:pPr>
            <a:r>
              <a:t>Trái Đất quay quanh Mặt Trời</a:t>
            </a:r>
          </a:p>
        </p:txBody>
      </p:sp>
      <p:sp>
        <p:nvSpPr>
          <p:cNvPr id="19" name="TextBox 18"/>
          <p:cNvSpPr txBox="1"/>
          <p:nvPr/>
        </p:nvSpPr>
        <p:spPr>
          <a:xfrm>
            <a:off x="8257032" y="4709160"/>
            <a:ext cx="3054096" cy="1234440"/>
          </a:xfrm>
          <a:prstGeom prst="rect">
            <a:avLst/>
          </a:prstGeom>
          <a:noFill/>
        </p:spPr>
        <p:txBody>
          <a:bodyPr wrap="square">
            <a:spAutoFit/>
          </a:bodyPr>
          <a:lstStyle/>
          <a:p>
            <a:pPr>
              <a:spcAft>
                <a:spcPts val="400"/>
              </a:spcAft>
              <a:defRPr sz="1200" b="1">
                <a:solidFill>
                  <a:srgbClr val="0F172A"/>
                </a:solidFill>
                <a:latin typeface="Arial"/>
              </a:defRPr>
            </a:pPr>
            <a:r>
              <a:t>Phân loại: Hiện tượng tự nhiên</a:t>
            </a:r>
          </a:p>
          <a:p>
            <a:pPr>
              <a:defRPr sz="1150">
                <a:solidFill>
                  <a:srgbClr val="1E293B"/>
                </a:solidFill>
                <a:latin typeface="Arial"/>
              </a:defRPr>
            </a:pPr>
            <a:r>
              <a:t>Sự chuyển động cơ học trong vũ trụ dưới tác dụng của lực hấp dẫn giữa Trái Đất và Mặt Trời.</a:t>
            </a:r>
          </a:p>
        </p:txBody>
      </p:sp>
      <p:pic>
        <p:nvPicPr>
          <p:cNvPr id="20" name="Picture 19" descr="rainbow.png"/>
          <p:cNvPicPr>
            <a:picLocks noChangeAspect="1"/>
          </p:cNvPicPr>
          <p:nvPr/>
        </p:nvPicPr>
        <p:blipFill>
          <a:blip r:embed="rId3"/>
          <a:stretch>
            <a:fillRect/>
          </a:stretch>
        </p:blipFill>
        <p:spPr>
          <a:xfrm>
            <a:off x="932688" y="3383280"/>
            <a:ext cx="2926080" cy="1280160"/>
          </a:xfrm>
          <a:prstGeom prst="rect">
            <a:avLst/>
          </a:prstGeom>
        </p:spPr>
      </p:pic>
      <p:pic>
        <p:nvPicPr>
          <p:cNvPr id="21" name="Picture 20" descr="rice_growth.png"/>
          <p:cNvPicPr>
            <a:picLocks noChangeAspect="1"/>
          </p:cNvPicPr>
          <p:nvPr/>
        </p:nvPicPr>
        <p:blipFill>
          <a:blip r:embed="rId4"/>
          <a:stretch>
            <a:fillRect/>
          </a:stretch>
        </p:blipFill>
        <p:spPr>
          <a:xfrm>
            <a:off x="4626864" y="3383280"/>
            <a:ext cx="2926080" cy="1280160"/>
          </a:xfrm>
          <a:prstGeom prst="rect">
            <a:avLst/>
          </a:prstGeom>
        </p:spPr>
      </p:pic>
      <p:pic>
        <p:nvPicPr>
          <p:cNvPr id="22" name="Picture 21" descr="earth_orbit.png"/>
          <p:cNvPicPr>
            <a:picLocks noChangeAspect="1"/>
          </p:cNvPicPr>
          <p:nvPr/>
        </p:nvPicPr>
        <p:blipFill>
          <a:blip r:embed="rId5"/>
          <a:stretch>
            <a:fillRect/>
          </a:stretch>
        </p:blipFill>
        <p:spPr>
          <a:xfrm>
            <a:off x="8321040" y="3383280"/>
            <a:ext cx="2926080" cy="1280160"/>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TextBox 1"/>
          <p:cNvSpPr txBox="1"/>
          <p:nvPr/>
        </p:nvSpPr>
        <p:spPr>
          <a:xfrm>
            <a:off x="731520" y="365760"/>
            <a:ext cx="10058400" cy="274320"/>
          </a:xfrm>
          <a:prstGeom prst="rect">
            <a:avLst/>
          </a:prstGeom>
          <a:noFill/>
        </p:spPr>
        <p:txBody>
          <a:bodyPr wrap="square" tIns="0" bIns="0" lIns="0" rIns="0">
            <a:spAutoFit/>
          </a:bodyPr>
          <a:lstStyle/>
          <a:p>
            <a:pPr>
              <a:defRPr sz="1000" b="1">
                <a:solidFill>
                  <a:srgbClr val="0D9488"/>
                </a:solidFill>
                <a:latin typeface="Arial"/>
              </a:defRPr>
            </a:pPr>
            <a:r>
              <a:t>KHOA HỌC TỰ NHIÊN LỚP 6</a:t>
            </a:r>
          </a:p>
        </p:txBody>
      </p:sp>
      <p:sp>
        <p:nvSpPr>
          <p:cNvPr id="3" name="TextBox 2"/>
          <p:cNvSpPr txBox="1"/>
          <p:nvPr/>
        </p:nvSpPr>
        <p:spPr>
          <a:xfrm>
            <a:off x="731520" y="548640"/>
            <a:ext cx="10515600" cy="731520"/>
          </a:xfrm>
          <a:prstGeom prst="rect">
            <a:avLst/>
          </a:prstGeom>
          <a:noFill/>
        </p:spPr>
        <p:txBody>
          <a:bodyPr wrap="square" tIns="0" bIns="0" lIns="0" rIns="0">
            <a:spAutoFit/>
          </a:bodyPr>
          <a:lstStyle/>
          <a:p>
            <a:pPr>
              <a:defRPr sz="2800" b="1">
                <a:solidFill>
                  <a:srgbClr val="1E293B"/>
                </a:solidFill>
                <a:latin typeface="Georgia"/>
              </a:defRPr>
            </a:pPr>
            <a:r>
              <a:t>I. KHÁI NIỆM KHTN: ĐỊNH NGHĨA &amp; NHIỆM VỤ</a:t>
            </a:r>
          </a:p>
        </p:txBody>
      </p:sp>
      <p:sp>
        <p:nvSpPr>
          <p:cNvPr id="4" name="Rectangle 3"/>
          <p:cNvSpPr/>
          <p:nvPr/>
        </p:nvSpPr>
        <p:spPr>
          <a:xfrm>
            <a:off x="731520" y="1234440"/>
            <a:ext cx="10728655" cy="19050"/>
          </a:xfrm>
          <a:prstGeom prst="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1645920"/>
            <a:ext cx="5120640" cy="4389120"/>
          </a:xfrm>
          <a:prstGeom prst="roundRect">
            <a:avLst/>
          </a:prstGeom>
          <a:solidFill>
            <a:srgbClr val="1E29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005840" y="2011680"/>
            <a:ext cx="4572000" cy="3657600"/>
          </a:xfrm>
          <a:prstGeom prst="rect">
            <a:avLst/>
          </a:prstGeom>
          <a:noFill/>
        </p:spPr>
        <p:txBody>
          <a:bodyPr wrap="square">
            <a:spAutoFit/>
          </a:bodyPr>
          <a:lstStyle/>
          <a:p>
            <a:pPr>
              <a:spcAft>
                <a:spcPts val="1200"/>
              </a:spcAft>
              <a:defRPr sz="1500" b="1">
                <a:solidFill>
                  <a:srgbClr val="0D9488"/>
                </a:solidFill>
                <a:latin typeface="Arial"/>
              </a:defRPr>
            </a:pPr>
            <a:r>
              <a:t>KHOA HỌC TỰ NHIÊN LÀ GÌ?</a:t>
            </a:r>
          </a:p>
          <a:p>
            <a:pPr>
              <a:spcAft>
                <a:spcPts val="2000"/>
              </a:spcAft>
              <a:defRPr sz="1800" i="1">
                <a:solidFill>
                  <a:srgbClr val="FFFFFF"/>
                </a:solidFill>
                <a:latin typeface="Georgia"/>
              </a:defRPr>
            </a:pPr>
            <a:r>
              <a:t>Khoa học tự nhiên là một nhánh của khoa học,</a:t>
            </a:r>
            <a:br/>
            <a:r>
              <a:t>chuyên nghiên cứu các sự vật, hiện tượng tự nhiên, nhằm tìm ra các tính chất, các quy luật biến đổi của chúng.</a:t>
            </a:r>
          </a:p>
          <a:p>
            <a:pPr>
              <a:defRPr sz="1200">
                <a:solidFill>
                  <a:srgbClr val="64748B"/>
                </a:solidFill>
                <a:latin typeface="Arial"/>
              </a:defRPr>
            </a:pPr>
            <a:r>
              <a:t>Đối tượng nghiên cứu: Thế giới vật chất quanh ta bao gồm chất, năng lượng, sự sống và vũ trụ.</a:t>
            </a:r>
          </a:p>
        </p:txBody>
      </p:sp>
      <p:sp>
        <p:nvSpPr>
          <p:cNvPr id="7" name="Rounded Rectangle 6"/>
          <p:cNvSpPr/>
          <p:nvPr/>
        </p:nvSpPr>
        <p:spPr>
          <a:xfrm>
            <a:off x="6309360" y="1645920"/>
            <a:ext cx="5120640" cy="438912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6309360" y="1645920"/>
            <a:ext cx="5120640" cy="502920"/>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92240" y="1645920"/>
            <a:ext cx="4754880" cy="502920"/>
          </a:xfrm>
          <a:prstGeom prst="rect">
            <a:avLst/>
          </a:prstGeom>
          <a:noFill/>
        </p:spPr>
        <p:txBody>
          <a:bodyPr wrap="none">
            <a:spAutoFit/>
          </a:bodyPr>
          <a:lstStyle/>
          <a:p>
            <a:pPr>
              <a:defRPr sz="1600" b="1">
                <a:solidFill>
                  <a:srgbClr val="FFFFFF"/>
                </a:solidFill>
                <a:latin typeface="Arial"/>
              </a:defRPr>
            </a:pPr>
            <a:r>
              <a:t>Nhiệm Vụ Của Khoa Học Tự Nhiên</a:t>
            </a:r>
          </a:p>
        </p:txBody>
      </p:sp>
      <p:sp>
        <p:nvSpPr>
          <p:cNvPr id="10" name="TextBox 9"/>
          <p:cNvSpPr txBox="1"/>
          <p:nvPr/>
        </p:nvSpPr>
        <p:spPr>
          <a:xfrm>
            <a:off x="6583680" y="2286000"/>
            <a:ext cx="4572000" cy="3566160"/>
          </a:xfrm>
          <a:prstGeom prst="rect">
            <a:avLst/>
          </a:prstGeom>
          <a:noFill/>
        </p:spPr>
        <p:txBody>
          <a:bodyPr wrap="square">
            <a:spAutoFit/>
          </a:bodyPr>
          <a:lstStyle/>
          <a:p>
            <a:pPr>
              <a:spcBef>
                <a:spcPts val="300"/>
              </a:spcBef>
              <a:spcAft>
                <a:spcPts val="600"/>
              </a:spcAft>
            </a:pPr>
            <a:r>
              <a:rPr sz="1300" b="1">
                <a:solidFill>
                  <a:srgbClr val="1E293B"/>
                </a:solidFill>
                <a:latin typeface="Arial"/>
              </a:rPr>
              <a:t>1. Nghiên Cứu &amp; Giải Thích: </a:t>
            </a:r>
            <a:r>
              <a:rPr sz="1300">
                <a:solidFill>
                  <a:srgbClr val="1E293B"/>
                </a:solidFill>
                <a:latin typeface="Arial"/>
              </a:rPr>
              <a:t>Nghiên cứu &amp; lý giải các hiện tượng xảy ra trong tự nhiên một cách khách quan khoa học.</a:t>
            </a:r>
          </a:p>
          <a:p>
            <a:pPr>
              <a:spcBef>
                <a:spcPts val="300"/>
              </a:spcBef>
              <a:spcAft>
                <a:spcPts val="600"/>
              </a:spcAft>
            </a:pPr>
            <a:r>
              <a:rPr sz="1300" b="1">
                <a:solidFill>
                  <a:srgbClr val="1E293B"/>
                </a:solidFill>
                <a:latin typeface="Arial"/>
              </a:rPr>
              <a:t>2. Luận Cứ &amp; Đề Xuất: </a:t>
            </a:r>
            <a:r>
              <a:rPr sz="1300">
                <a:solidFill>
                  <a:srgbClr val="1E293B"/>
                </a:solidFill>
                <a:latin typeface="Arial"/>
              </a:rPr>
              <a:t>Xây dựng các luận cứ khoa học, các giải pháp kỹ thuật thực tế để ứng dụng vào sản xuất.</a:t>
            </a:r>
          </a:p>
          <a:p>
            <a:pPr>
              <a:spcBef>
                <a:spcPts val="300"/>
              </a:spcBef>
              <a:spcAft>
                <a:spcPts val="600"/>
              </a:spcAft>
            </a:pPr>
            <a:r>
              <a:rPr sz="1300" b="1">
                <a:solidFill>
                  <a:srgbClr val="1E293B"/>
                </a:solidFill>
                <a:latin typeface="Arial"/>
              </a:rPr>
              <a:t>3. Phát Triển Công Nghệ: </a:t>
            </a:r>
            <a:r>
              <a:rPr sz="1300">
                <a:solidFill>
                  <a:srgbClr val="1E293B"/>
                </a:solidFill>
                <a:latin typeface="Arial"/>
              </a:rPr>
              <a:t>Kiến tạo các công trình ứng dụng thực tiễn, tối ưu hóa các nguồn tài nguyên thiên nhiên.</a:t>
            </a:r>
          </a:p>
          <a:p>
            <a:pPr>
              <a:spcBef>
                <a:spcPts val="300"/>
              </a:spcBef>
              <a:spcAft>
                <a:spcPts val="600"/>
              </a:spcAft>
            </a:pPr>
            <a:r>
              <a:rPr sz="1300" b="1">
                <a:solidFill>
                  <a:srgbClr val="1E293B"/>
                </a:solidFill>
                <a:latin typeface="Arial"/>
              </a:rPr>
              <a:t>4. Bảo Vệ Con Người: </a:t>
            </a:r>
            <a:r>
              <a:rPr sz="1300">
                <a:solidFill>
                  <a:srgbClr val="1E293B"/>
                </a:solidFill>
                <a:latin typeface="Arial"/>
              </a:rPr>
              <a:t>Nâng cao chất lượng đời sống vật chất và tinh thần, đồng thời bảo vệ con người trước các thảm họa thiên tai.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TextBox 1"/>
          <p:cNvSpPr txBox="1"/>
          <p:nvPr/>
        </p:nvSpPr>
        <p:spPr>
          <a:xfrm>
            <a:off x="731520" y="365760"/>
            <a:ext cx="10058400" cy="274320"/>
          </a:xfrm>
          <a:prstGeom prst="rect">
            <a:avLst/>
          </a:prstGeom>
          <a:noFill/>
        </p:spPr>
        <p:txBody>
          <a:bodyPr wrap="square" tIns="0" bIns="0" lIns="0" rIns="0">
            <a:spAutoFit/>
          </a:bodyPr>
          <a:lstStyle/>
          <a:p>
            <a:pPr>
              <a:defRPr sz="1000" b="1">
                <a:solidFill>
                  <a:srgbClr val="0D9488"/>
                </a:solidFill>
                <a:latin typeface="Arial"/>
              </a:defRPr>
            </a:pPr>
            <a:r>
              <a:t>KHOA HỌC TỰ NHIÊN LỚP 6</a:t>
            </a:r>
          </a:p>
        </p:txBody>
      </p:sp>
      <p:sp>
        <p:nvSpPr>
          <p:cNvPr id="3" name="TextBox 2"/>
          <p:cNvSpPr txBox="1"/>
          <p:nvPr/>
        </p:nvSpPr>
        <p:spPr>
          <a:xfrm>
            <a:off x="731520" y="548640"/>
            <a:ext cx="10515600" cy="731520"/>
          </a:xfrm>
          <a:prstGeom prst="rect">
            <a:avLst/>
          </a:prstGeom>
          <a:noFill/>
        </p:spPr>
        <p:txBody>
          <a:bodyPr wrap="square" tIns="0" bIns="0" lIns="0" rIns="0">
            <a:spAutoFit/>
          </a:bodyPr>
          <a:lstStyle/>
          <a:p>
            <a:pPr>
              <a:defRPr sz="2800" b="1">
                <a:solidFill>
                  <a:srgbClr val="1E293B"/>
                </a:solidFill>
                <a:latin typeface="Georgia"/>
              </a:defRPr>
            </a:pPr>
            <a:r>
              <a:t>II. PHÂN BIỆT VẬT SỐNG VÀ VẬT KHÔNG SỐNG</a:t>
            </a:r>
          </a:p>
        </p:txBody>
      </p:sp>
      <p:sp>
        <p:nvSpPr>
          <p:cNvPr id="4" name="Rectangle 3"/>
          <p:cNvSpPr/>
          <p:nvPr/>
        </p:nvSpPr>
        <p:spPr>
          <a:xfrm>
            <a:off x="731520" y="1234440"/>
            <a:ext cx="10728655" cy="19050"/>
          </a:xfrm>
          <a:prstGeom prst="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1645920"/>
            <a:ext cx="5120640" cy="4389120"/>
          </a:xfrm>
          <a:prstGeom prst="roundRect">
            <a:avLst/>
          </a:prstGeom>
          <a:solidFill>
            <a:srgbClr val="FFFFFF"/>
          </a:solidFill>
          <a:ln w="12700">
            <a:solidFill>
              <a:srgbClr val="107C4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731520" y="1645920"/>
            <a:ext cx="5120640" cy="502920"/>
          </a:xfrm>
          <a:prstGeom prst="rect">
            <a:avLst/>
          </a:prstGeom>
          <a:solidFill>
            <a:srgbClr val="107C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4754880" cy="502920"/>
          </a:xfrm>
          <a:prstGeom prst="rect">
            <a:avLst/>
          </a:prstGeom>
          <a:noFill/>
        </p:spPr>
        <p:txBody>
          <a:bodyPr wrap="none">
            <a:spAutoFit/>
          </a:bodyPr>
          <a:lstStyle/>
          <a:p>
            <a:pPr>
              <a:defRPr sz="1600" b="1">
                <a:solidFill>
                  <a:srgbClr val="FFFFFF"/>
                </a:solidFill>
                <a:latin typeface="Arial"/>
              </a:defRPr>
            </a:pPr>
            <a:r>
              <a:t>Vật Sống (Sinh thể / Biotic)</a:t>
            </a:r>
          </a:p>
        </p:txBody>
      </p:sp>
      <p:sp>
        <p:nvSpPr>
          <p:cNvPr id="8" name="TextBox 7"/>
          <p:cNvSpPr txBox="1"/>
          <p:nvPr/>
        </p:nvSpPr>
        <p:spPr>
          <a:xfrm>
            <a:off x="914400" y="2286000"/>
            <a:ext cx="4754880" cy="3566160"/>
          </a:xfrm>
          <a:prstGeom prst="rect">
            <a:avLst/>
          </a:prstGeom>
          <a:noFill/>
        </p:spPr>
        <p:txBody>
          <a:bodyPr wrap="square">
            <a:spAutoFit/>
          </a:bodyPr>
          <a:lstStyle/>
          <a:p>
            <a:pPr>
              <a:spcBef>
                <a:spcPts val="300"/>
              </a:spcBef>
              <a:spcAft>
                <a:spcPts val="600"/>
              </a:spcAft>
            </a:pPr>
            <a:r>
              <a:rPr sz="1300" b="1">
                <a:solidFill>
                  <a:srgbClr val="1E293B"/>
                </a:solidFill>
                <a:latin typeface="Arial"/>
              </a:rPr>
              <a:t>• Trao đổi chất: </a:t>
            </a:r>
            <a:r>
              <a:rPr sz="1300">
                <a:solidFill>
                  <a:srgbClr val="1E293B"/>
                </a:solidFill>
                <a:latin typeface="Arial"/>
              </a:rPr>
              <a:t>Có sự trao đổi chất không ngừng với môi trường xung quanh (lấy chất cần thiết, đào thải chất cặn bã).</a:t>
            </a:r>
          </a:p>
          <a:p>
            <a:pPr>
              <a:spcBef>
                <a:spcPts val="300"/>
              </a:spcBef>
              <a:spcAft>
                <a:spcPts val="600"/>
              </a:spcAft>
            </a:pPr>
            <a:r>
              <a:rPr sz="1300" b="1">
                <a:solidFill>
                  <a:srgbClr val="1E293B"/>
                </a:solidFill>
                <a:latin typeface="Arial"/>
              </a:rPr>
              <a:t>• Sinh trưởng: </a:t>
            </a:r>
            <a:r>
              <a:rPr sz="1300">
                <a:solidFill>
                  <a:srgbClr val="1E293B"/>
                </a:solidFill>
                <a:latin typeface="Arial"/>
              </a:rPr>
              <a:t>Có khả năng lớn lên theo thời gian, phát triển các cơ quan bộ phận cơ thể.</a:t>
            </a:r>
          </a:p>
          <a:p>
            <a:pPr>
              <a:spcBef>
                <a:spcPts val="300"/>
              </a:spcBef>
              <a:spcAft>
                <a:spcPts val="600"/>
              </a:spcAft>
            </a:pPr>
            <a:r>
              <a:rPr sz="1300" b="1">
                <a:solidFill>
                  <a:srgbClr val="1E293B"/>
                </a:solidFill>
                <a:latin typeface="Arial"/>
              </a:rPr>
              <a:t>• Sinh sản: </a:t>
            </a:r>
            <a:r>
              <a:rPr sz="1300">
                <a:solidFill>
                  <a:srgbClr val="1E293B"/>
                </a:solidFill>
                <a:latin typeface="Arial"/>
              </a:rPr>
              <a:t>Có khả năng sinh sản ra thế hệ sau để duy trì nòi giống.</a:t>
            </a:r>
          </a:p>
          <a:p>
            <a:pPr>
              <a:spcBef>
                <a:spcPts val="300"/>
              </a:spcBef>
              <a:spcAft>
                <a:spcPts val="600"/>
              </a:spcAft>
            </a:pPr>
            <a:r>
              <a:rPr sz="1300" b="1">
                <a:solidFill>
                  <a:srgbClr val="1E293B"/>
                </a:solidFill>
                <a:latin typeface="Arial"/>
              </a:rPr>
              <a:t>• Cảm ứng: </a:t>
            </a:r>
            <a:r>
              <a:rPr sz="1300">
                <a:solidFill>
                  <a:srgbClr val="1E293B"/>
                </a:solidFill>
                <a:latin typeface="Arial"/>
              </a:rPr>
              <a:t>Phản ứng lại các tác động từ môi trường ngoài (cảm ứng).</a:t>
            </a:r>
          </a:p>
          <a:p>
            <a:pPr>
              <a:spcBef>
                <a:spcPts val="300"/>
              </a:spcBef>
              <a:spcAft>
                <a:spcPts val="600"/>
              </a:spcAft>
            </a:pPr>
            <a:r>
              <a:rPr sz="1300" b="1">
                <a:solidFill>
                  <a:srgbClr val="1E293B"/>
                </a:solidFill>
                <a:latin typeface="Arial"/>
              </a:rPr>
              <a:t>👉 Ví dụ: </a:t>
            </a:r>
            <a:r>
              <a:rPr sz="1300">
                <a:solidFill>
                  <a:srgbClr val="1E293B"/>
                </a:solidFill>
                <a:latin typeface="Arial"/>
              </a:rPr>
              <a:t>Con người, Cây lúa, Con voi, Vi khuẩn...</a:t>
            </a:r>
          </a:p>
        </p:txBody>
      </p:sp>
      <p:sp>
        <p:nvSpPr>
          <p:cNvPr id="9" name="Rounded Rectangle 8"/>
          <p:cNvSpPr/>
          <p:nvPr/>
        </p:nvSpPr>
        <p:spPr>
          <a:xfrm>
            <a:off x="6309360" y="1645920"/>
            <a:ext cx="5120640" cy="4389120"/>
          </a:xfrm>
          <a:prstGeom prst="roundRect">
            <a:avLst/>
          </a:prstGeom>
          <a:solidFill>
            <a:srgbClr val="FFFFFF"/>
          </a:solidFill>
          <a:ln w="12700">
            <a:solidFill>
              <a:srgbClr val="BA181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309360" y="1645920"/>
            <a:ext cx="5120640" cy="502920"/>
          </a:xfrm>
          <a:prstGeom prst="rect">
            <a:avLst/>
          </a:prstGeom>
          <a:solidFill>
            <a:srgbClr val="BA18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92240" y="1645920"/>
            <a:ext cx="4754880" cy="502920"/>
          </a:xfrm>
          <a:prstGeom prst="rect">
            <a:avLst/>
          </a:prstGeom>
          <a:noFill/>
        </p:spPr>
        <p:txBody>
          <a:bodyPr wrap="none">
            <a:spAutoFit/>
          </a:bodyPr>
          <a:lstStyle/>
          <a:p>
            <a:pPr>
              <a:defRPr sz="1600" b="1">
                <a:solidFill>
                  <a:srgbClr val="FFFFFF"/>
                </a:solidFill>
                <a:latin typeface="Arial"/>
              </a:defRPr>
            </a:pPr>
            <a:r>
              <a:t>Vật Không Sống (Vô sinh / Abiotic)</a:t>
            </a:r>
          </a:p>
        </p:txBody>
      </p:sp>
      <p:sp>
        <p:nvSpPr>
          <p:cNvPr id="12" name="TextBox 11"/>
          <p:cNvSpPr txBox="1"/>
          <p:nvPr/>
        </p:nvSpPr>
        <p:spPr>
          <a:xfrm>
            <a:off x="6492240" y="2286000"/>
            <a:ext cx="4754880" cy="3566160"/>
          </a:xfrm>
          <a:prstGeom prst="rect">
            <a:avLst/>
          </a:prstGeom>
          <a:noFill/>
        </p:spPr>
        <p:txBody>
          <a:bodyPr wrap="square">
            <a:spAutoFit/>
          </a:bodyPr>
          <a:lstStyle/>
          <a:p>
            <a:pPr>
              <a:spcBef>
                <a:spcPts val="300"/>
              </a:spcBef>
              <a:spcAft>
                <a:spcPts val="600"/>
              </a:spcAft>
            </a:pPr>
            <a:r>
              <a:rPr sz="1300" b="1">
                <a:solidFill>
                  <a:srgbClr val="1E293B"/>
                </a:solidFill>
                <a:latin typeface="Arial"/>
              </a:rPr>
              <a:t>• Trao đổi chất: </a:t>
            </a:r>
            <a:r>
              <a:rPr sz="1300">
                <a:solidFill>
                  <a:srgbClr val="1E293B"/>
                </a:solidFill>
                <a:latin typeface="Arial"/>
              </a:rPr>
              <a:t>Không có sự trao đổi chất với môi trường bên ngoài.</a:t>
            </a:r>
          </a:p>
          <a:p>
            <a:pPr>
              <a:spcBef>
                <a:spcPts val="300"/>
              </a:spcBef>
              <a:spcAft>
                <a:spcPts val="600"/>
              </a:spcAft>
            </a:pPr>
            <a:r>
              <a:rPr sz="1300" b="1">
                <a:solidFill>
                  <a:srgbClr val="1E293B"/>
                </a:solidFill>
                <a:latin typeface="Arial"/>
              </a:rPr>
              <a:t>• Sinh trưởng: </a:t>
            </a:r>
            <a:r>
              <a:rPr sz="1300">
                <a:solidFill>
                  <a:srgbClr val="1E293B"/>
                </a:solidFill>
                <a:latin typeface="Arial"/>
              </a:rPr>
              <a:t>Không thể tự lớn lên hoặc tự biến đổi kích thước một cách chủ động.</a:t>
            </a:r>
          </a:p>
          <a:p>
            <a:pPr>
              <a:spcBef>
                <a:spcPts val="300"/>
              </a:spcBef>
              <a:spcAft>
                <a:spcPts val="600"/>
              </a:spcAft>
            </a:pPr>
            <a:r>
              <a:rPr sz="1300" b="1">
                <a:solidFill>
                  <a:srgbClr val="1E293B"/>
                </a:solidFill>
                <a:latin typeface="Arial"/>
              </a:rPr>
              <a:t>• Sinh sản: </a:t>
            </a:r>
            <a:r>
              <a:rPr sz="1300">
                <a:solidFill>
                  <a:srgbClr val="1E293B"/>
                </a:solidFill>
                <a:latin typeface="Arial"/>
              </a:rPr>
              <a:t>Không có khả năng sinh sản hay tạo ra các thế hệ mới.</a:t>
            </a:r>
          </a:p>
          <a:p>
            <a:pPr>
              <a:spcBef>
                <a:spcPts val="300"/>
              </a:spcBef>
              <a:spcAft>
                <a:spcPts val="600"/>
              </a:spcAft>
            </a:pPr>
            <a:r>
              <a:rPr sz="1300" b="1">
                <a:solidFill>
                  <a:srgbClr val="1E293B"/>
                </a:solidFill>
                <a:latin typeface="Arial"/>
              </a:rPr>
              <a:t>• Trạng thái: </a:t>
            </a:r>
            <a:r>
              <a:rPr sz="1300">
                <a:solidFill>
                  <a:srgbClr val="1E293B"/>
                </a:solidFill>
                <a:latin typeface="Arial"/>
              </a:rPr>
              <a:t>Có thể chịu sự hao mòn, phong hóa hoặc biến đổi dưới tác nhân vật lý/hóa học bên ngoài.</a:t>
            </a:r>
          </a:p>
          <a:p>
            <a:pPr>
              <a:spcBef>
                <a:spcPts val="300"/>
              </a:spcBef>
              <a:spcAft>
                <a:spcPts val="600"/>
              </a:spcAft>
            </a:pPr>
            <a:r>
              <a:rPr sz="1300" b="1">
                <a:solidFill>
                  <a:srgbClr val="1E293B"/>
                </a:solidFill>
                <a:latin typeface="Arial"/>
              </a:rPr>
              <a:t>👉 Ví dụ: </a:t>
            </a:r>
            <a:r>
              <a:rPr sz="1300">
                <a:solidFill>
                  <a:srgbClr val="1E293B"/>
                </a:solidFill>
                <a:latin typeface="Arial"/>
              </a:rPr>
              <a:t>Cái bàn, Cây cầu, Trái Đất, Hòn đá, Cốc thủy tinh...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TextBox 1"/>
          <p:cNvSpPr txBox="1"/>
          <p:nvPr/>
        </p:nvSpPr>
        <p:spPr>
          <a:xfrm>
            <a:off x="731520" y="365760"/>
            <a:ext cx="10058400" cy="274320"/>
          </a:xfrm>
          <a:prstGeom prst="rect">
            <a:avLst/>
          </a:prstGeom>
          <a:noFill/>
        </p:spPr>
        <p:txBody>
          <a:bodyPr wrap="square" tIns="0" bIns="0" lIns="0" rIns="0">
            <a:spAutoFit/>
          </a:bodyPr>
          <a:lstStyle/>
          <a:p>
            <a:pPr>
              <a:defRPr sz="1000" b="1">
                <a:solidFill>
                  <a:srgbClr val="0D9488"/>
                </a:solidFill>
                <a:latin typeface="Arial"/>
              </a:defRPr>
            </a:pPr>
            <a:r>
              <a:t>KHOA HỌC TỰ NHIÊN LỚP 6</a:t>
            </a:r>
          </a:p>
        </p:txBody>
      </p:sp>
      <p:sp>
        <p:nvSpPr>
          <p:cNvPr id="3" name="TextBox 2"/>
          <p:cNvSpPr txBox="1"/>
          <p:nvPr/>
        </p:nvSpPr>
        <p:spPr>
          <a:xfrm>
            <a:off x="731520" y="548640"/>
            <a:ext cx="10515600" cy="731520"/>
          </a:xfrm>
          <a:prstGeom prst="rect">
            <a:avLst/>
          </a:prstGeom>
          <a:noFill/>
        </p:spPr>
        <p:txBody>
          <a:bodyPr wrap="square" tIns="0" bIns="0" lIns="0" rIns="0">
            <a:spAutoFit/>
          </a:bodyPr>
          <a:lstStyle/>
          <a:p>
            <a:pPr>
              <a:defRPr sz="2800" b="1">
                <a:solidFill>
                  <a:srgbClr val="1E293B"/>
                </a:solidFill>
                <a:latin typeface="Georgia"/>
              </a:defRPr>
            </a:pPr>
            <a:r>
              <a:t>III. CÁC LĨNH VỰC NGHIÊN CỨU CHỦ YẾU CỦA KHTN</a:t>
            </a:r>
          </a:p>
        </p:txBody>
      </p:sp>
      <p:sp>
        <p:nvSpPr>
          <p:cNvPr id="4" name="Rectangle 3"/>
          <p:cNvSpPr/>
          <p:nvPr/>
        </p:nvSpPr>
        <p:spPr>
          <a:xfrm>
            <a:off x="731520" y="1234440"/>
            <a:ext cx="10728655" cy="19050"/>
          </a:xfrm>
          <a:prstGeom prst="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1645920"/>
            <a:ext cx="5120640" cy="201168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731520" y="1645920"/>
            <a:ext cx="73152" cy="2011680"/>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783080"/>
            <a:ext cx="4754880" cy="1737360"/>
          </a:xfrm>
          <a:prstGeom prst="rect">
            <a:avLst/>
          </a:prstGeom>
          <a:noFill/>
        </p:spPr>
        <p:txBody>
          <a:bodyPr wrap="square" tIns="0" bIns="0" lIns="0" rIns="0">
            <a:spAutoFit/>
          </a:bodyPr>
          <a:lstStyle/>
          <a:p>
            <a:pPr>
              <a:spcAft>
                <a:spcPts val="400"/>
              </a:spcAft>
              <a:defRPr sz="1500" b="1">
                <a:solidFill>
                  <a:srgbClr val="0D9488"/>
                </a:solidFill>
                <a:latin typeface="Arial"/>
              </a:defRPr>
            </a:pPr>
            <a:r>
              <a:t>VẬT LÝ HỌC</a:t>
            </a:r>
          </a:p>
          <a:p>
            <a:pPr>
              <a:defRPr sz="1200">
                <a:solidFill>
                  <a:srgbClr val="1E293B"/>
                </a:solidFill>
                <a:latin typeface="Arial"/>
              </a:defRPr>
            </a:pPr>
            <a:r>
              <a:t>Nghiên cứu về chuyển động, lực, năng lượng, ánh sáng, âm thanh và cấu trúc của vật chất từ cấp độ vĩ mô đến vi mô.</a:t>
            </a:r>
          </a:p>
        </p:txBody>
      </p:sp>
      <p:sp>
        <p:nvSpPr>
          <p:cNvPr id="8" name="Rounded Rectangle 7"/>
          <p:cNvSpPr/>
          <p:nvPr/>
        </p:nvSpPr>
        <p:spPr>
          <a:xfrm>
            <a:off x="6309360" y="1645920"/>
            <a:ext cx="5120640" cy="201168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309360" y="1645920"/>
            <a:ext cx="73152" cy="2011680"/>
          </a:xfrm>
          <a:prstGeom prst="rect">
            <a:avLst/>
          </a:prstGeom>
          <a:solidFill>
            <a:srgbClr val="EAB30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92240" y="1783080"/>
            <a:ext cx="4754880" cy="1737360"/>
          </a:xfrm>
          <a:prstGeom prst="rect">
            <a:avLst/>
          </a:prstGeom>
          <a:noFill/>
        </p:spPr>
        <p:txBody>
          <a:bodyPr wrap="square" tIns="0" bIns="0" lIns="0" rIns="0">
            <a:spAutoFit/>
          </a:bodyPr>
          <a:lstStyle/>
          <a:p>
            <a:pPr>
              <a:spcAft>
                <a:spcPts val="400"/>
              </a:spcAft>
              <a:defRPr sz="1500" b="1">
                <a:solidFill>
                  <a:srgbClr val="EAB308"/>
                </a:solidFill>
                <a:latin typeface="Arial"/>
              </a:defRPr>
            </a:pPr>
            <a:r>
              <a:t>HÓA HỌC</a:t>
            </a:r>
          </a:p>
          <a:p>
            <a:pPr>
              <a:defRPr sz="1200">
                <a:solidFill>
                  <a:srgbClr val="1E293B"/>
                </a:solidFill>
                <a:latin typeface="Arial"/>
              </a:defRPr>
            </a:pPr>
            <a:r>
              <a:t>Nghiên cứu các chất, thành phần hóa học cấu tạo, cấu trúc tinh thể, các phản ứng hóa học và sự biến đổi của các chất.</a:t>
            </a:r>
          </a:p>
        </p:txBody>
      </p:sp>
      <p:sp>
        <p:nvSpPr>
          <p:cNvPr id="11" name="Rounded Rectangle 10"/>
          <p:cNvSpPr/>
          <p:nvPr/>
        </p:nvSpPr>
        <p:spPr>
          <a:xfrm>
            <a:off x="731520" y="4023360"/>
            <a:ext cx="5120640" cy="201168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731520" y="4023360"/>
            <a:ext cx="73152" cy="2011680"/>
          </a:xfrm>
          <a:prstGeom prst="rect">
            <a:avLst/>
          </a:prstGeom>
          <a:solidFill>
            <a:srgbClr val="107C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14400" y="4160520"/>
            <a:ext cx="4754880" cy="1737360"/>
          </a:xfrm>
          <a:prstGeom prst="rect">
            <a:avLst/>
          </a:prstGeom>
          <a:noFill/>
        </p:spPr>
        <p:txBody>
          <a:bodyPr wrap="square" tIns="0" bIns="0" lIns="0" rIns="0">
            <a:spAutoFit/>
          </a:bodyPr>
          <a:lstStyle/>
          <a:p>
            <a:pPr>
              <a:spcAft>
                <a:spcPts val="400"/>
              </a:spcAft>
              <a:defRPr sz="1500" b="1">
                <a:solidFill>
                  <a:srgbClr val="107C41"/>
                </a:solidFill>
                <a:latin typeface="Arial"/>
              </a:defRPr>
            </a:pPr>
            <a:r>
              <a:t>SINH HỌC (BIOLOGY)</a:t>
            </a:r>
          </a:p>
          <a:p>
            <a:pPr>
              <a:defRPr sz="1200">
                <a:solidFill>
                  <a:srgbClr val="1E293B"/>
                </a:solidFill>
                <a:latin typeface="Arial"/>
              </a:defRPr>
            </a:pPr>
            <a:r>
              <a:t>Nghiên cứu về sự sống, cấu trúc tế bào, các sinh vật sống (thực vật, động vật, vi sinh vật) và mối quan hệ giữa chúng.</a:t>
            </a:r>
          </a:p>
        </p:txBody>
      </p:sp>
      <p:sp>
        <p:nvSpPr>
          <p:cNvPr id="14" name="Rounded Rectangle 13"/>
          <p:cNvSpPr/>
          <p:nvPr/>
        </p:nvSpPr>
        <p:spPr>
          <a:xfrm>
            <a:off x="6309360" y="4023360"/>
            <a:ext cx="5120640" cy="201168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6309360" y="4023360"/>
            <a:ext cx="73152" cy="2011680"/>
          </a:xfrm>
          <a:prstGeom prst="rect">
            <a:avLst/>
          </a:prstGeom>
          <a:solidFill>
            <a:srgbClr val="0F172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492240" y="4160520"/>
            <a:ext cx="4754880" cy="1737360"/>
          </a:xfrm>
          <a:prstGeom prst="rect">
            <a:avLst/>
          </a:prstGeom>
          <a:noFill/>
        </p:spPr>
        <p:txBody>
          <a:bodyPr wrap="square" tIns="0" bIns="0" lIns="0" rIns="0">
            <a:spAutoFit/>
          </a:bodyPr>
          <a:lstStyle/>
          <a:p>
            <a:pPr>
              <a:spcAft>
                <a:spcPts val="400"/>
              </a:spcAft>
              <a:defRPr sz="1500" b="1">
                <a:solidFill>
                  <a:srgbClr val="0F172A"/>
                </a:solidFill>
                <a:latin typeface="Arial"/>
              </a:defRPr>
            </a:pPr>
            <a:r>
              <a:t>KHOA HỌC TRÁI ĐẤT &amp; THIÊN VĂN</a:t>
            </a:r>
          </a:p>
          <a:p>
            <a:pPr>
              <a:defRPr sz="1200">
                <a:solidFill>
                  <a:srgbClr val="1E293B"/>
                </a:solidFill>
                <a:latin typeface="Arial"/>
              </a:defRPr>
            </a:pPr>
            <a:r>
              <a:t>Nghiên cứu cấu tạo Trái Đất, khí quyển, thủy quyển (Địa chất học) và các thiên thể, ngôi sao, vũ trụ (Thiên văn học).</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TextBox 1"/>
          <p:cNvSpPr txBox="1"/>
          <p:nvPr/>
        </p:nvSpPr>
        <p:spPr>
          <a:xfrm>
            <a:off x="731520" y="365760"/>
            <a:ext cx="10058400" cy="274320"/>
          </a:xfrm>
          <a:prstGeom prst="rect">
            <a:avLst/>
          </a:prstGeom>
          <a:noFill/>
        </p:spPr>
        <p:txBody>
          <a:bodyPr wrap="square" tIns="0" bIns="0" lIns="0" rIns="0">
            <a:spAutoFit/>
          </a:bodyPr>
          <a:lstStyle/>
          <a:p>
            <a:pPr>
              <a:defRPr sz="1000" b="1">
                <a:solidFill>
                  <a:srgbClr val="0D9488"/>
                </a:solidFill>
                <a:latin typeface="Arial"/>
              </a:defRPr>
            </a:pPr>
            <a:r>
              <a:t>KHOA HỌC TỰ NHIÊN LỚP 6</a:t>
            </a:r>
          </a:p>
        </p:txBody>
      </p:sp>
      <p:sp>
        <p:nvSpPr>
          <p:cNvPr id="3" name="TextBox 2"/>
          <p:cNvSpPr txBox="1"/>
          <p:nvPr/>
        </p:nvSpPr>
        <p:spPr>
          <a:xfrm>
            <a:off x="731520" y="548640"/>
            <a:ext cx="10515600" cy="731520"/>
          </a:xfrm>
          <a:prstGeom prst="rect">
            <a:avLst/>
          </a:prstGeom>
          <a:noFill/>
        </p:spPr>
        <p:txBody>
          <a:bodyPr wrap="square" tIns="0" bIns="0" lIns="0" rIns="0">
            <a:spAutoFit/>
          </a:bodyPr>
          <a:lstStyle/>
          <a:p>
            <a:pPr>
              <a:defRPr sz="2800" b="1">
                <a:solidFill>
                  <a:srgbClr val="1E293B"/>
                </a:solidFill>
                <a:latin typeface="Georgia"/>
              </a:defRPr>
            </a:pPr>
            <a:r>
              <a:t>III. PHÂN LOẠI HIỆN TƯỢNG VÀ THÍ NGHIỆM THỰC TẾ</a:t>
            </a:r>
          </a:p>
        </p:txBody>
      </p:sp>
      <p:sp>
        <p:nvSpPr>
          <p:cNvPr id="4" name="Rectangle 3"/>
          <p:cNvSpPr/>
          <p:nvPr/>
        </p:nvSpPr>
        <p:spPr>
          <a:xfrm>
            <a:off x="731520" y="1234440"/>
            <a:ext cx="10728655" cy="19050"/>
          </a:xfrm>
          <a:prstGeom prst="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31520" y="1463040"/>
            <a:ext cx="10728655" cy="548640"/>
          </a:xfrm>
          <a:prstGeom prst="rect">
            <a:avLst/>
          </a:prstGeom>
          <a:noFill/>
        </p:spPr>
        <p:txBody>
          <a:bodyPr wrap="square">
            <a:spAutoFit/>
          </a:bodyPr>
          <a:lstStyle/>
          <a:p>
            <a:pPr>
              <a:defRPr sz="1300" i="1">
                <a:solidFill>
                  <a:srgbClr val="64748B"/>
                </a:solidFill>
                <a:latin typeface="Arial"/>
              </a:defRPr>
            </a:pPr>
            <a:r>
              <a:t>Bảng đối chiếu phân loại thí nghiệm thực hành dựa trên đối tượng nghiên cứu (Phiếu học tập số 1):</a:t>
            </a:r>
          </a:p>
        </p:txBody>
      </p:sp>
      <p:graphicFrame>
        <p:nvGraphicFramePr>
          <p:cNvPr id="6" name="Table 5"/>
          <p:cNvGraphicFramePr>
            <a:graphicFrameLocks noGrp="1"/>
          </p:cNvGraphicFramePr>
          <p:nvPr/>
        </p:nvGraphicFramePr>
        <p:xfrm>
          <a:off x="731520" y="2103120"/>
          <a:ext cx="10728655" cy="3840480"/>
        </p:xfrm>
        <a:graphic>
          <a:graphicData uri="http://schemas.openxmlformats.org/drawingml/2006/table">
            <a:tbl>
              <a:tblPr firstRow="1" bandRow="1">
                <a:tableStyleId>{5C22544A-7EE6-4342-B048-85BDC9FD1C3A}</a:tableStyleId>
              </a:tblPr>
              <a:tblGrid>
                <a:gridCol w="3108960"/>
                <a:gridCol w="3504895"/>
                <a:gridCol w="1371600"/>
                <a:gridCol w="1371600"/>
                <a:gridCol w="1371600"/>
              </a:tblGrid>
              <a:tr h="768096">
                <a:tc>
                  <a:txBody>
                    <a:bodyPr/>
                    <a:lstStyle/>
                    <a:p>
                      <a:pPr algn="ctr"/>
                      <a:r>
                        <a:rPr sz="1300" b="1">
                          <a:solidFill>
                            <a:srgbClr val="FFFFFF"/>
                          </a:solidFill>
                          <a:latin typeface="Arial"/>
                        </a:rPr>
                        <a:t>Thí nghiệm / Hiện tượng</a:t>
                      </a:r>
                    </a:p>
                  </a:txBody>
                  <a:tcPr marT="50800" marB="50800" marL="101600" marR="101600">
                    <a:solidFill>
                      <a:srgbClr val="1E293B"/>
                    </a:solidFill>
                  </a:tcPr>
                </a:tc>
                <a:tc>
                  <a:txBody>
                    <a:bodyPr/>
                    <a:lstStyle/>
                    <a:p>
                      <a:pPr algn="ctr"/>
                      <a:r>
                        <a:rPr sz="1300" b="1">
                          <a:solidFill>
                            <a:srgbClr val="FFFFFF"/>
                          </a:solidFill>
                          <a:latin typeface="Arial"/>
                        </a:rPr>
                        <a:t>Kết quả quan sát trực quan</a:t>
                      </a:r>
                    </a:p>
                  </a:txBody>
                  <a:tcPr marT="50800" marB="50800" marL="101600" marR="101600">
                    <a:solidFill>
                      <a:srgbClr val="1E293B"/>
                    </a:solidFill>
                  </a:tcPr>
                </a:tc>
                <a:tc>
                  <a:txBody>
                    <a:bodyPr/>
                    <a:lstStyle/>
                    <a:p>
                      <a:pPr algn="ctr"/>
                      <a:r>
                        <a:rPr sz="1300" b="1">
                          <a:solidFill>
                            <a:srgbClr val="FFFFFF"/>
                          </a:solidFill>
                          <a:latin typeface="Arial"/>
                        </a:rPr>
                        <a:t>Sinh học</a:t>
                      </a:r>
                    </a:p>
                  </a:txBody>
                  <a:tcPr marT="50800" marB="50800" marL="101600" marR="101600">
                    <a:solidFill>
                      <a:srgbClr val="1E293B"/>
                    </a:solidFill>
                  </a:tcPr>
                </a:tc>
                <a:tc>
                  <a:txBody>
                    <a:bodyPr/>
                    <a:lstStyle/>
                    <a:p>
                      <a:pPr algn="ctr"/>
                      <a:r>
                        <a:rPr sz="1300" b="1">
                          <a:solidFill>
                            <a:srgbClr val="FFFFFF"/>
                          </a:solidFill>
                          <a:latin typeface="Arial"/>
                        </a:rPr>
                        <a:t>Hóa học</a:t>
                      </a:r>
                    </a:p>
                  </a:txBody>
                  <a:tcPr marT="50800" marB="50800" marL="101600" marR="101600">
                    <a:solidFill>
                      <a:srgbClr val="1E293B"/>
                    </a:solidFill>
                  </a:tcPr>
                </a:tc>
                <a:tc>
                  <a:txBody>
                    <a:bodyPr/>
                    <a:lstStyle/>
                    <a:p>
                      <a:pPr algn="ctr"/>
                      <a:r>
                        <a:rPr sz="1300" b="1">
                          <a:solidFill>
                            <a:srgbClr val="FFFFFF"/>
                          </a:solidFill>
                          <a:latin typeface="Arial"/>
                        </a:rPr>
                        <a:t>Vật lý học</a:t>
                      </a:r>
                    </a:p>
                  </a:txBody>
                  <a:tcPr marT="50800" marB="50800" marL="101600" marR="101600">
                    <a:solidFill>
                      <a:srgbClr val="1E293B"/>
                    </a:solidFill>
                  </a:tcPr>
                </a:tc>
              </a:tr>
              <a:tr h="768096">
                <a:tc>
                  <a:txBody>
                    <a:bodyPr/>
                    <a:lstStyle/>
                    <a:p>
                      <a:pPr algn="l"/>
                      <a:r>
                        <a:rPr sz="1150">
                          <a:solidFill>
                            <a:srgbClr val="1E293B"/>
                          </a:solidFill>
                          <a:latin typeface="Arial"/>
                        </a:rPr>
                        <a:t>1. Đưa 2 đầu của 2 thanh nam châm lại gần nhau</a:t>
                      </a:r>
                    </a:p>
                  </a:txBody>
                  <a:tcPr marT="50800" marB="50800" marL="101600" marR="101600">
                    <a:solidFill>
                      <a:srgbClr val="FFFFFF"/>
                    </a:solidFill>
                  </a:tcPr>
                </a:tc>
                <a:tc>
                  <a:txBody>
                    <a:bodyPr/>
                    <a:lstStyle/>
                    <a:p>
                      <a:pPr algn="l"/>
                      <a:r>
                        <a:rPr sz="1150">
                          <a:solidFill>
                            <a:srgbClr val="1E293B"/>
                          </a:solidFill>
                          <a:latin typeface="Arial"/>
                        </a:rPr>
                        <a:t>Cùng cực đẩy nhau; Khác cực hút nhau một lực rõ rệt.</a:t>
                      </a:r>
                    </a:p>
                  </a:txBody>
                  <a:tcPr marT="50800" marB="50800" marL="101600" marR="101600">
                    <a:solidFill>
                      <a:srgbClr val="FFFFFF"/>
                    </a:solidFill>
                  </a:tcPr>
                </a:tc>
                <a:tc>
                  <a:txBody>
                    <a:bodyPr/>
                    <a:lstStyle/>
                    <a:p>
                      <a:pPr algn="ctr"/>
                    </a:p>
                  </a:txBody>
                  <a:tcPr marT="50800" marB="50800" marL="101600" marR="101600">
                    <a:solidFill>
                      <a:srgbClr val="FFFFFF"/>
                    </a:solidFill>
                  </a:tcPr>
                </a:tc>
                <a:tc>
                  <a:txBody>
                    <a:bodyPr/>
                    <a:lstStyle/>
                    <a:p>
                      <a:pPr algn="ctr"/>
                    </a:p>
                  </a:txBody>
                  <a:tcPr marT="50800" marB="50800" marL="101600" marR="101600">
                    <a:solidFill>
                      <a:srgbClr val="FFFFFF"/>
                    </a:solidFill>
                  </a:tcPr>
                </a:tc>
                <a:tc>
                  <a:txBody>
                    <a:bodyPr/>
                    <a:lstStyle/>
                    <a:p>
                      <a:pPr algn="ctr"/>
                      <a:r>
                        <a:rPr sz="1150" b="1">
                          <a:solidFill>
                            <a:srgbClr val="0D9488"/>
                          </a:solidFill>
                          <a:latin typeface="Arial"/>
                        </a:rPr>
                        <a:t>✔ (Vật lý)</a:t>
                      </a:r>
                    </a:p>
                  </a:txBody>
                  <a:tcPr marT="50800" marB="50800" marL="101600" marR="101600">
                    <a:solidFill>
                      <a:srgbClr val="FFFFFF"/>
                    </a:solidFill>
                  </a:tcPr>
                </a:tc>
              </a:tr>
              <a:tr h="768096">
                <a:tc>
                  <a:txBody>
                    <a:bodyPr/>
                    <a:lstStyle/>
                    <a:p>
                      <a:pPr algn="l"/>
                      <a:r>
                        <a:rPr sz="1150">
                          <a:solidFill>
                            <a:srgbClr val="1E293B"/>
                          </a:solidFill>
                          <a:latin typeface="Arial"/>
                        </a:rPr>
                        <a:t>2. Đun nóng một lượng đường nhỏ trên ngọn lửa</a:t>
                      </a:r>
                    </a:p>
                  </a:txBody>
                  <a:tcPr marT="50800" marB="50800" marL="101600" marR="101600">
                    <a:solidFill>
                      <a:srgbClr val="E6F2F2"/>
                    </a:solidFill>
                  </a:tcPr>
                </a:tc>
                <a:tc>
                  <a:txBody>
                    <a:bodyPr/>
                    <a:lstStyle/>
                    <a:p>
                      <a:pPr algn="l"/>
                      <a:r>
                        <a:rPr sz="1150">
                          <a:solidFill>
                            <a:srgbClr val="1E293B"/>
                          </a:solidFill>
                          <a:latin typeface="Arial"/>
                        </a:rPr>
                        <a:t>Đường chảy lỏng, chuyển màu nâu, đen rồi biến đổi thành chất khác.</a:t>
                      </a:r>
                    </a:p>
                  </a:txBody>
                  <a:tcPr marT="50800" marB="50800" marL="101600" marR="101600">
                    <a:solidFill>
                      <a:srgbClr val="E6F2F2"/>
                    </a:solidFill>
                  </a:tcPr>
                </a:tc>
                <a:tc>
                  <a:txBody>
                    <a:bodyPr/>
                    <a:lstStyle/>
                    <a:p>
                      <a:pPr algn="ctr"/>
                    </a:p>
                  </a:txBody>
                  <a:tcPr marT="50800" marB="50800" marL="101600" marR="101600">
                    <a:solidFill>
                      <a:srgbClr val="E6F2F2"/>
                    </a:solidFill>
                  </a:tcPr>
                </a:tc>
                <a:tc>
                  <a:txBody>
                    <a:bodyPr/>
                    <a:lstStyle/>
                    <a:p>
                      <a:pPr algn="ctr"/>
                      <a:r>
                        <a:rPr sz="1150" b="1">
                          <a:solidFill>
                            <a:srgbClr val="EAB308"/>
                          </a:solidFill>
                          <a:latin typeface="Arial"/>
                        </a:rPr>
                        <a:t>✔ (Hóa học)</a:t>
                      </a:r>
                    </a:p>
                  </a:txBody>
                  <a:tcPr marT="50800" marB="50800" marL="101600" marR="101600">
                    <a:solidFill>
                      <a:srgbClr val="E6F2F2"/>
                    </a:solidFill>
                  </a:tcPr>
                </a:tc>
                <a:tc>
                  <a:txBody>
                    <a:bodyPr/>
                    <a:lstStyle/>
                    <a:p>
                      <a:pPr algn="ctr"/>
                    </a:p>
                  </a:txBody>
                  <a:tcPr marT="50800" marB="50800" marL="101600" marR="101600">
                    <a:solidFill>
                      <a:srgbClr val="E6F2F2"/>
                    </a:solidFill>
                  </a:tcPr>
                </a:tc>
              </a:tr>
              <a:tr h="768096">
                <a:tc>
                  <a:txBody>
                    <a:bodyPr/>
                    <a:lstStyle/>
                    <a:p>
                      <a:pPr algn="l"/>
                      <a:r>
                        <a:rPr sz="1150">
                          <a:solidFill>
                            <a:srgbClr val="1E293B"/>
                          </a:solidFill>
                          <a:latin typeface="Arial"/>
                        </a:rPr>
                        <a:t>3. Nhúng chiếc đũa vào cốc nước trong suốt</a:t>
                      </a:r>
                    </a:p>
                  </a:txBody>
                  <a:tcPr marT="50800" marB="50800" marL="101600" marR="101600">
                    <a:solidFill>
                      <a:srgbClr val="FFFFFF"/>
                    </a:solidFill>
                  </a:tcPr>
                </a:tc>
                <a:tc>
                  <a:txBody>
                    <a:bodyPr/>
                    <a:lstStyle/>
                    <a:p>
                      <a:pPr algn="l"/>
                      <a:r>
                        <a:rPr sz="1150">
                          <a:solidFill>
                            <a:srgbClr val="1E293B"/>
                          </a:solidFill>
                          <a:latin typeface="Arial"/>
                        </a:rPr>
                        <a:t>Nhìn nghiêng thấy chiếc đũa như bị gãy khúc tại mặt phân cách nước.</a:t>
                      </a:r>
                    </a:p>
                  </a:txBody>
                  <a:tcPr marT="50800" marB="50800" marL="101600" marR="101600">
                    <a:solidFill>
                      <a:srgbClr val="FFFFFF"/>
                    </a:solidFill>
                  </a:tcPr>
                </a:tc>
                <a:tc>
                  <a:txBody>
                    <a:bodyPr/>
                    <a:lstStyle/>
                    <a:p>
                      <a:pPr algn="ctr"/>
                    </a:p>
                  </a:txBody>
                  <a:tcPr marT="50800" marB="50800" marL="101600" marR="101600">
                    <a:solidFill>
                      <a:srgbClr val="FFFFFF"/>
                    </a:solidFill>
                  </a:tcPr>
                </a:tc>
                <a:tc>
                  <a:txBody>
                    <a:bodyPr/>
                    <a:lstStyle/>
                    <a:p>
                      <a:pPr algn="ctr"/>
                    </a:p>
                  </a:txBody>
                  <a:tcPr marT="50800" marB="50800" marL="101600" marR="101600">
                    <a:solidFill>
                      <a:srgbClr val="FFFFFF"/>
                    </a:solidFill>
                  </a:tcPr>
                </a:tc>
                <a:tc>
                  <a:txBody>
                    <a:bodyPr/>
                    <a:lstStyle/>
                    <a:p>
                      <a:pPr algn="ctr"/>
                      <a:r>
                        <a:rPr sz="1150" b="1">
                          <a:solidFill>
                            <a:srgbClr val="0D9488"/>
                          </a:solidFill>
                          <a:latin typeface="Arial"/>
                        </a:rPr>
                        <a:t>✔ (Vật lý)</a:t>
                      </a:r>
                    </a:p>
                  </a:txBody>
                  <a:tcPr marT="50800" marB="50800" marL="101600" marR="101600">
                    <a:solidFill>
                      <a:srgbClr val="FFFFFF"/>
                    </a:solidFill>
                  </a:tcPr>
                </a:tc>
              </a:tr>
              <a:tr h="768096">
                <a:tc>
                  <a:txBody>
                    <a:bodyPr/>
                    <a:lstStyle/>
                    <a:p>
                      <a:pPr algn="l"/>
                      <a:r>
                        <a:rPr sz="1150">
                          <a:solidFill>
                            <a:srgbClr val="1E293B"/>
                          </a:solidFill>
                          <a:latin typeface="Arial"/>
                        </a:rPr>
                        <a:t>4. Chụp kín cây xanh nhỏ bằng bình thủy tinh</a:t>
                      </a:r>
                    </a:p>
                  </a:txBody>
                  <a:tcPr marT="50800" marB="50800" marL="101600" marR="101600">
                    <a:solidFill>
                      <a:srgbClr val="E6F2F2"/>
                    </a:solidFill>
                  </a:tcPr>
                </a:tc>
                <a:tc>
                  <a:txBody>
                    <a:bodyPr/>
                    <a:lstStyle/>
                    <a:p>
                      <a:pPr algn="l"/>
                      <a:r>
                        <a:rPr sz="1150">
                          <a:solidFill>
                            <a:srgbClr val="1E293B"/>
                          </a:solidFill>
                          <a:latin typeface="Arial"/>
                        </a:rPr>
                        <a:t>Cây không có dưỡng khí và ánh sáng thích hợp nên bị héo úa dần.</a:t>
                      </a:r>
                    </a:p>
                  </a:txBody>
                  <a:tcPr marT="50800" marB="50800" marL="101600" marR="101600">
                    <a:solidFill>
                      <a:srgbClr val="E6F2F2"/>
                    </a:solidFill>
                  </a:tcPr>
                </a:tc>
                <a:tc>
                  <a:txBody>
                    <a:bodyPr/>
                    <a:lstStyle/>
                    <a:p>
                      <a:pPr algn="ctr"/>
                      <a:r>
                        <a:rPr sz="1150" b="1">
                          <a:solidFill>
                            <a:srgbClr val="107C41"/>
                          </a:solidFill>
                          <a:latin typeface="Arial"/>
                        </a:rPr>
                        <a:t>✔ (Sinh học)</a:t>
                      </a:r>
                    </a:p>
                  </a:txBody>
                  <a:tcPr marT="50800" marB="50800" marL="101600" marR="101600">
                    <a:solidFill>
                      <a:srgbClr val="E6F2F2"/>
                    </a:solidFill>
                  </a:tcPr>
                </a:tc>
                <a:tc>
                  <a:txBody>
                    <a:bodyPr/>
                    <a:lstStyle/>
                    <a:p>
                      <a:pPr algn="ctr"/>
                    </a:p>
                  </a:txBody>
                  <a:tcPr marT="50800" marB="50800" marL="101600" marR="101600">
                    <a:solidFill>
                      <a:srgbClr val="E6F2F2"/>
                    </a:solidFill>
                  </a:tcPr>
                </a:tc>
                <a:tc>
                  <a:txBody>
                    <a:bodyPr/>
                    <a:lstStyle/>
                    <a:p>
                      <a:pPr algn="ctr"/>
                    </a:p>
                  </a:txBody>
                  <a:tcPr marT="50800" marB="50800" marL="101600" marR="101600">
                    <a:solidFill>
                      <a:srgbClr val="E6F2F2"/>
                    </a:solidFill>
                  </a:tcPr>
                </a:tc>
              </a:tr>
            </a:tbl>
          </a:graphicData>
        </a:graphic>
      </p:graphicFrame>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TextBox 1"/>
          <p:cNvSpPr txBox="1"/>
          <p:nvPr/>
        </p:nvSpPr>
        <p:spPr>
          <a:xfrm>
            <a:off x="731520" y="365760"/>
            <a:ext cx="10058400" cy="274320"/>
          </a:xfrm>
          <a:prstGeom prst="rect">
            <a:avLst/>
          </a:prstGeom>
          <a:noFill/>
        </p:spPr>
        <p:txBody>
          <a:bodyPr wrap="square" tIns="0" bIns="0" lIns="0" rIns="0">
            <a:spAutoFit/>
          </a:bodyPr>
          <a:lstStyle/>
          <a:p>
            <a:pPr>
              <a:defRPr sz="1000" b="1">
                <a:solidFill>
                  <a:srgbClr val="0D9488"/>
                </a:solidFill>
                <a:latin typeface="Arial"/>
              </a:defRPr>
            </a:pPr>
            <a:r>
              <a:t>KHOA HỌC TỰ NHIÊN LỚP 6</a:t>
            </a:r>
          </a:p>
        </p:txBody>
      </p:sp>
      <p:sp>
        <p:nvSpPr>
          <p:cNvPr id="3" name="TextBox 2"/>
          <p:cNvSpPr txBox="1"/>
          <p:nvPr/>
        </p:nvSpPr>
        <p:spPr>
          <a:xfrm>
            <a:off x="731520" y="548640"/>
            <a:ext cx="10515600" cy="731520"/>
          </a:xfrm>
          <a:prstGeom prst="rect">
            <a:avLst/>
          </a:prstGeom>
          <a:noFill/>
        </p:spPr>
        <p:txBody>
          <a:bodyPr wrap="square" tIns="0" bIns="0" lIns="0" rIns="0">
            <a:spAutoFit/>
          </a:bodyPr>
          <a:lstStyle/>
          <a:p>
            <a:pPr>
              <a:defRPr sz="2800" b="1">
                <a:solidFill>
                  <a:srgbClr val="1E293B"/>
                </a:solidFill>
                <a:latin typeface="Georgia"/>
              </a:defRPr>
            </a:pPr>
            <a:r>
              <a:t>IV. KHOA HỌC TỰ NHIÊN VỚI CÔNG NGHỆ VÀ ĐỜI SỐNG</a:t>
            </a:r>
          </a:p>
        </p:txBody>
      </p:sp>
      <p:sp>
        <p:nvSpPr>
          <p:cNvPr id="4" name="Rectangle 3"/>
          <p:cNvSpPr/>
          <p:nvPr/>
        </p:nvSpPr>
        <p:spPr>
          <a:xfrm>
            <a:off x="731520" y="1234440"/>
            <a:ext cx="10728655" cy="19050"/>
          </a:xfrm>
          <a:prstGeom prst="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1463040"/>
            <a:ext cx="10728655" cy="1188720"/>
          </a:xfrm>
          <a:prstGeom prst="round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14400" y="1554480"/>
            <a:ext cx="10362895" cy="1005840"/>
          </a:xfrm>
          <a:prstGeom prst="rect">
            <a:avLst/>
          </a:prstGeom>
          <a:noFill/>
        </p:spPr>
        <p:txBody>
          <a:bodyPr wrap="square">
            <a:spAutoFit/>
          </a:bodyPr>
          <a:lstStyle/>
          <a:p>
            <a:pPr>
              <a:spcAft>
                <a:spcPts val="400"/>
              </a:spcAft>
              <a:defRPr sz="1500" b="1">
                <a:solidFill>
                  <a:srgbClr val="EAB308"/>
                </a:solidFill>
                <a:latin typeface="Arial"/>
              </a:defRPr>
            </a:pPr>
            <a:r>
              <a:t>Vai trò cốt lõi của KHTN đối với nhân loại</a:t>
            </a:r>
          </a:p>
          <a:p>
            <a:pPr>
              <a:defRPr sz="1300">
                <a:solidFill>
                  <a:srgbClr val="FFFFFF"/>
                </a:solidFill>
                <a:latin typeface="Arial"/>
              </a:defRPr>
            </a:pPr>
            <a:r>
              <a:t>Các thành tựu của Khoa học tự nhiên được nghiên cứu và ứng dụng vào công nghệ để chế tạo ra các công cụ, thiết bị phục vụ đắc lực cho đời sống và sản xuất. Khoa học công nghệ càng tiến bộ, chất lượng đời sống con người càng được cải thiện tối ưu.</a:t>
            </a:r>
          </a:p>
        </p:txBody>
      </p:sp>
      <p:sp>
        <p:nvSpPr>
          <p:cNvPr id="7" name="Rounded Rectangle 6"/>
          <p:cNvSpPr/>
          <p:nvPr/>
        </p:nvSpPr>
        <p:spPr>
          <a:xfrm>
            <a:off x="731520" y="2834640"/>
            <a:ext cx="5120640" cy="3291840"/>
          </a:xfrm>
          <a:prstGeom prst="roundRect">
            <a:avLst/>
          </a:prstGeom>
          <a:solidFill>
            <a:srgbClr val="FFFFFF"/>
          </a:solidFill>
          <a:ln w="12700">
            <a:solidFill>
              <a:srgbClr val="107C4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731520" y="2834640"/>
            <a:ext cx="5120640" cy="411480"/>
          </a:xfrm>
          <a:prstGeom prst="rect">
            <a:avLst/>
          </a:prstGeom>
          <a:solidFill>
            <a:srgbClr val="107C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914400" y="2834640"/>
            <a:ext cx="4754880" cy="411480"/>
          </a:xfrm>
          <a:prstGeom prst="rect">
            <a:avLst/>
          </a:prstGeom>
          <a:noFill/>
        </p:spPr>
        <p:txBody>
          <a:bodyPr wrap="none">
            <a:spAutoFit/>
          </a:bodyPr>
          <a:lstStyle/>
          <a:p>
            <a:pPr>
              <a:defRPr sz="1400" b="1">
                <a:solidFill>
                  <a:srgbClr val="FFFFFF"/>
                </a:solidFill>
                <a:latin typeface="Arial"/>
              </a:defRPr>
            </a:pPr>
            <a:r>
              <a:t>Lợi Ích (Mặt Tích Cực)</a:t>
            </a:r>
          </a:p>
        </p:txBody>
      </p:sp>
      <p:sp>
        <p:nvSpPr>
          <p:cNvPr id="10" name="TextBox 9"/>
          <p:cNvSpPr txBox="1"/>
          <p:nvPr/>
        </p:nvSpPr>
        <p:spPr>
          <a:xfrm>
            <a:off x="868680" y="3337560"/>
            <a:ext cx="4846320" cy="2651760"/>
          </a:xfrm>
          <a:prstGeom prst="rect">
            <a:avLst/>
          </a:prstGeom>
          <a:noFill/>
        </p:spPr>
        <p:txBody>
          <a:bodyPr wrap="square">
            <a:spAutoFit/>
          </a:bodyPr>
          <a:lstStyle/>
          <a:p>
            <a:pPr>
              <a:spcBef>
                <a:spcPts val="300"/>
              </a:spcBef>
              <a:spcAft>
                <a:spcPts val="600"/>
              </a:spcAft>
            </a:pPr>
            <a:r>
              <a:rPr sz="1250" b="1">
                <a:solidFill>
                  <a:srgbClr val="1E293B"/>
                </a:solidFill>
                <a:latin typeface="Arial"/>
              </a:rPr>
              <a:t>• Công nghiệp &amp; Nông nghiệp: </a:t>
            </a:r>
            <a:r>
              <a:rPr sz="1250">
                <a:solidFill>
                  <a:srgbClr val="1E293B"/>
                </a:solidFill>
                <a:latin typeface="Arial"/>
              </a:rPr>
              <a:t>Phát triển các ngành công nghiệp chế tạo, sản xuất hàng loạt, cơ giới hóa nông nghiệp giải phóng sức lao động.</a:t>
            </a:r>
          </a:p>
          <a:p>
            <a:pPr>
              <a:spcBef>
                <a:spcPts val="300"/>
              </a:spcBef>
              <a:spcAft>
                <a:spcPts val="600"/>
              </a:spcAft>
            </a:pPr>
            <a:r>
              <a:rPr sz="1250" b="1">
                <a:solidFill>
                  <a:srgbClr val="1E293B"/>
                </a:solidFill>
                <a:latin typeface="Arial"/>
              </a:rPr>
              <a:t>• Giao thông vận tải: </a:t>
            </a:r>
            <a:r>
              <a:rPr sz="1250">
                <a:solidFill>
                  <a:srgbClr val="1E293B"/>
                </a:solidFill>
                <a:latin typeface="Arial"/>
              </a:rPr>
              <a:t>Tạo ra các phương tiện giao thông siêu tốc (máy bay, tàu cao tốc) giúp tối ưu hóa thời gian di chuyển.</a:t>
            </a:r>
          </a:p>
          <a:p>
            <a:pPr>
              <a:spcBef>
                <a:spcPts val="300"/>
              </a:spcBef>
              <a:spcAft>
                <a:spcPts val="600"/>
              </a:spcAft>
            </a:pPr>
            <a:r>
              <a:rPr sz="1250" b="1">
                <a:solidFill>
                  <a:srgbClr val="1E293B"/>
                </a:solidFill>
                <a:latin typeface="Arial"/>
              </a:rPr>
              <a:t>• Thông tin liên lạc: </a:t>
            </a:r>
            <a:r>
              <a:rPr sz="1250">
                <a:solidFill>
                  <a:srgbClr val="1E293B"/>
                </a:solidFill>
                <a:latin typeface="Arial"/>
              </a:rPr>
              <a:t>Số hóa thông tin liên lạc thông qua mạng internet, điện thoại thông minh toàn cầu.</a:t>
            </a:r>
          </a:p>
        </p:txBody>
      </p:sp>
      <p:sp>
        <p:nvSpPr>
          <p:cNvPr id="11" name="Rounded Rectangle 10"/>
          <p:cNvSpPr/>
          <p:nvPr/>
        </p:nvSpPr>
        <p:spPr>
          <a:xfrm>
            <a:off x="6309360" y="2834640"/>
            <a:ext cx="5120640" cy="3291840"/>
          </a:xfrm>
          <a:prstGeom prst="roundRect">
            <a:avLst/>
          </a:prstGeom>
          <a:solidFill>
            <a:srgbClr val="FFFFFF"/>
          </a:solidFill>
          <a:ln w="12700">
            <a:solidFill>
              <a:srgbClr val="BA181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309360" y="2834640"/>
            <a:ext cx="5120640" cy="411480"/>
          </a:xfrm>
          <a:prstGeom prst="rect">
            <a:avLst/>
          </a:prstGeom>
          <a:solidFill>
            <a:srgbClr val="BA181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492240" y="2834640"/>
            <a:ext cx="4754880" cy="411480"/>
          </a:xfrm>
          <a:prstGeom prst="rect">
            <a:avLst/>
          </a:prstGeom>
          <a:noFill/>
        </p:spPr>
        <p:txBody>
          <a:bodyPr wrap="none">
            <a:spAutoFit/>
          </a:bodyPr>
          <a:lstStyle/>
          <a:p>
            <a:pPr>
              <a:defRPr sz="1400" b="1">
                <a:solidFill>
                  <a:srgbClr val="FFFFFF"/>
                </a:solidFill>
                <a:latin typeface="Arial"/>
              </a:defRPr>
            </a:pPr>
            <a:r>
              <a:t>Tác Hại Khi Ứng Dụng Sai Mục Đích</a:t>
            </a:r>
          </a:p>
        </p:txBody>
      </p:sp>
      <p:sp>
        <p:nvSpPr>
          <p:cNvPr id="14" name="TextBox 13"/>
          <p:cNvSpPr txBox="1"/>
          <p:nvPr/>
        </p:nvSpPr>
        <p:spPr>
          <a:xfrm>
            <a:off x="6446520" y="3337560"/>
            <a:ext cx="4846320" cy="2651760"/>
          </a:xfrm>
          <a:prstGeom prst="rect">
            <a:avLst/>
          </a:prstGeom>
          <a:noFill/>
        </p:spPr>
        <p:txBody>
          <a:bodyPr wrap="square">
            <a:spAutoFit/>
          </a:bodyPr>
          <a:lstStyle/>
          <a:p>
            <a:pPr>
              <a:spcBef>
                <a:spcPts val="300"/>
              </a:spcBef>
              <a:spcAft>
                <a:spcPts val="600"/>
              </a:spcAft>
            </a:pPr>
            <a:r>
              <a:rPr sz="1250" b="1">
                <a:solidFill>
                  <a:srgbClr val="1E293B"/>
                </a:solidFill>
                <a:latin typeface="Arial"/>
              </a:rPr>
              <a:t>• Ô nhiễm môi trường: </a:t>
            </a:r>
            <a:r>
              <a:rPr sz="1250">
                <a:solidFill>
                  <a:srgbClr val="1E293B"/>
                </a:solidFill>
                <a:latin typeface="Arial"/>
              </a:rPr>
              <a:t>Các nhà máy rác thải, khí thải công nghiệp chưa qua xử lý xả thẳng ra tự nhiên gây suy thoái hệ sinh thái.</a:t>
            </a:r>
          </a:p>
          <a:p>
            <a:pPr>
              <a:spcBef>
                <a:spcPts val="300"/>
              </a:spcBef>
              <a:spcAft>
                <a:spcPts val="600"/>
              </a:spcAft>
            </a:pPr>
            <a:r>
              <a:rPr sz="1250" b="1">
                <a:solidFill>
                  <a:srgbClr val="1E293B"/>
                </a:solidFill>
                <a:latin typeface="Arial"/>
              </a:rPr>
              <a:t>• Biến đổi khí hậu: </a:t>
            </a:r>
            <a:r>
              <a:rPr sz="1250">
                <a:solidFill>
                  <a:srgbClr val="1E293B"/>
                </a:solidFill>
                <a:latin typeface="Arial"/>
              </a:rPr>
              <a:t>Sử dụng sai quy cách, lạm dụng chất hóa học độc hại gây biến đổi khí hậu và đe dọa trực tiếp sức khỏe con người.</a:t>
            </a:r>
          </a:p>
          <a:p>
            <a:pPr>
              <a:spcBef>
                <a:spcPts val="300"/>
              </a:spcBef>
              <a:spcAft>
                <a:spcPts val="600"/>
              </a:spcAft>
            </a:pPr>
            <a:r>
              <a:rPr sz="1250" b="1">
                <a:solidFill>
                  <a:srgbClr val="1E293B"/>
                </a:solidFill>
                <a:latin typeface="Arial"/>
              </a:rPr>
              <a:t>• </a:t>
            </a:r>
            <a:r>
              <a:rPr sz="1250">
                <a:solidFill>
                  <a:srgbClr val="1E293B"/>
                </a:solidFill>
                <a:latin typeface="Arial"/>
              </a:rPr>
              <a:t>Bài học quan trọng: Khoa học công nghệ phải đi đôi với đạo đức khoa học và mục tiêu bảo vệ bền vững môi trường sống.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TextBox 1"/>
          <p:cNvSpPr txBox="1"/>
          <p:nvPr/>
        </p:nvSpPr>
        <p:spPr>
          <a:xfrm>
            <a:off x="731520" y="365760"/>
            <a:ext cx="10058400" cy="274320"/>
          </a:xfrm>
          <a:prstGeom prst="rect">
            <a:avLst/>
          </a:prstGeom>
          <a:noFill/>
        </p:spPr>
        <p:txBody>
          <a:bodyPr wrap="square" tIns="0" bIns="0" lIns="0" rIns="0">
            <a:spAutoFit/>
          </a:bodyPr>
          <a:lstStyle/>
          <a:p>
            <a:pPr>
              <a:defRPr sz="1000" b="1">
                <a:solidFill>
                  <a:srgbClr val="0D9488"/>
                </a:solidFill>
                <a:latin typeface="Arial"/>
              </a:defRPr>
            </a:pPr>
            <a:r>
              <a:t>KHOA HỌC TỰ NHIÊN LỚP 6</a:t>
            </a:r>
          </a:p>
        </p:txBody>
      </p:sp>
      <p:sp>
        <p:nvSpPr>
          <p:cNvPr id="3" name="TextBox 2"/>
          <p:cNvSpPr txBox="1"/>
          <p:nvPr/>
        </p:nvSpPr>
        <p:spPr>
          <a:xfrm>
            <a:off x="731520" y="548640"/>
            <a:ext cx="10515600" cy="731520"/>
          </a:xfrm>
          <a:prstGeom prst="rect">
            <a:avLst/>
          </a:prstGeom>
          <a:noFill/>
        </p:spPr>
        <p:txBody>
          <a:bodyPr wrap="square" tIns="0" bIns="0" lIns="0" rIns="0">
            <a:spAutoFit/>
          </a:bodyPr>
          <a:lstStyle/>
          <a:p>
            <a:pPr>
              <a:defRPr sz="2800" b="1">
                <a:solidFill>
                  <a:srgbClr val="1E293B"/>
                </a:solidFill>
                <a:latin typeface="Georgia"/>
              </a:defRPr>
            </a:pPr>
            <a:r>
              <a:t>CÓ THỂ EM CHƯA BIẾT: LỊCH SỬ CHINH PHỤC VŨ TRỤ</a:t>
            </a:r>
          </a:p>
        </p:txBody>
      </p:sp>
      <p:sp>
        <p:nvSpPr>
          <p:cNvPr id="4" name="Rectangle 3"/>
          <p:cNvSpPr/>
          <p:nvPr/>
        </p:nvSpPr>
        <p:spPr>
          <a:xfrm>
            <a:off x="731520" y="1234440"/>
            <a:ext cx="10728655" cy="19050"/>
          </a:xfrm>
          <a:prstGeom prst="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31520" y="1371600"/>
            <a:ext cx="10728655" cy="457200"/>
          </a:xfrm>
          <a:prstGeom prst="rect">
            <a:avLst/>
          </a:prstGeom>
          <a:noFill/>
        </p:spPr>
        <p:txBody>
          <a:bodyPr wrap="none">
            <a:spAutoFit/>
          </a:bodyPr>
          <a:lstStyle/>
          <a:p>
            <a:pPr>
              <a:defRPr sz="1300" i="1">
                <a:solidFill>
                  <a:srgbClr val="64748B"/>
                </a:solidFill>
                <a:latin typeface="Arial"/>
              </a:defRPr>
            </a:pPr>
            <a:r>
              <a:t>Các cột mốc vĩ đại đánh dấu bước tiến vượt bậc của Khoa học và Công nghệ vũ trụ:</a:t>
            </a:r>
          </a:p>
        </p:txBody>
      </p:sp>
      <p:sp>
        <p:nvSpPr>
          <p:cNvPr id="6" name="Rectangle 5"/>
          <p:cNvSpPr/>
          <p:nvPr/>
        </p:nvSpPr>
        <p:spPr>
          <a:xfrm>
            <a:off x="731520" y="3291840"/>
            <a:ext cx="10728655" cy="50800"/>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1600200" y="3172968"/>
            <a:ext cx="274320" cy="274320"/>
          </a:xfrm>
          <a:prstGeom prst="ellipse">
            <a:avLst/>
          </a:prstGeom>
          <a:solidFill>
            <a:srgbClr val="EAB308"/>
          </a:solidFill>
          <a:ln w="1905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731520" y="1737360"/>
            <a:ext cx="2011680" cy="137160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731520" y="1737360"/>
            <a:ext cx="2011680" cy="38100"/>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22960" y="1783080"/>
            <a:ext cx="1828800" cy="1280160"/>
          </a:xfrm>
          <a:prstGeom prst="rect">
            <a:avLst/>
          </a:prstGeom>
          <a:noFill/>
        </p:spPr>
        <p:txBody>
          <a:bodyPr wrap="square" tIns="0" bIns="0" lIns="0" rIns="0">
            <a:spAutoFit/>
          </a:bodyPr>
          <a:lstStyle/>
          <a:p>
            <a:pPr>
              <a:spcAft>
                <a:spcPts val="200"/>
              </a:spcAft>
              <a:defRPr sz="1300" b="1">
                <a:solidFill>
                  <a:srgbClr val="0D9488"/>
                </a:solidFill>
                <a:latin typeface="Arial"/>
              </a:defRPr>
            </a:pPr>
            <a:r>
              <a:t>1957</a:t>
            </a:r>
          </a:p>
          <a:p>
            <a:pPr>
              <a:spcAft>
                <a:spcPts val="200"/>
              </a:spcAft>
              <a:defRPr sz="1050" b="1">
                <a:solidFill>
                  <a:srgbClr val="1E293B"/>
                </a:solidFill>
                <a:latin typeface="Arial"/>
              </a:defRPr>
            </a:pPr>
            <a:r>
              <a:t>Sputnik 1 (Liên Xô)</a:t>
            </a:r>
          </a:p>
          <a:p>
            <a:pPr>
              <a:defRPr sz="900">
                <a:solidFill>
                  <a:srgbClr val="64748B"/>
                </a:solidFill>
                <a:latin typeface="Arial"/>
              </a:defRPr>
            </a:pPr>
            <a:r>
              <a:t>Vệ tinh nhân tạo đầu tiên của Trái Đất được phóng thành công, mở ra kỷ nguyên vũ trụ.</a:t>
            </a:r>
          </a:p>
        </p:txBody>
      </p:sp>
      <p:sp>
        <p:nvSpPr>
          <p:cNvPr id="11" name="Oval 10"/>
          <p:cNvSpPr/>
          <p:nvPr/>
        </p:nvSpPr>
        <p:spPr>
          <a:xfrm>
            <a:off x="3776472" y="3172968"/>
            <a:ext cx="274320" cy="274320"/>
          </a:xfrm>
          <a:prstGeom prst="ellipse">
            <a:avLst/>
          </a:prstGeom>
          <a:solidFill>
            <a:srgbClr val="EAB308"/>
          </a:solidFill>
          <a:ln w="1905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2907792" y="3474720"/>
            <a:ext cx="2011680" cy="137160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2907792" y="3474720"/>
            <a:ext cx="2011680" cy="38100"/>
          </a:xfrm>
          <a:prstGeom prst="rect">
            <a:avLst/>
          </a:prstGeom>
          <a:solidFill>
            <a:srgbClr val="EAB30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2999232" y="3520440"/>
            <a:ext cx="1828800" cy="1280160"/>
          </a:xfrm>
          <a:prstGeom prst="rect">
            <a:avLst/>
          </a:prstGeom>
          <a:noFill/>
        </p:spPr>
        <p:txBody>
          <a:bodyPr wrap="square" tIns="0" bIns="0" lIns="0" rIns="0">
            <a:spAutoFit/>
          </a:bodyPr>
          <a:lstStyle/>
          <a:p>
            <a:pPr>
              <a:spcAft>
                <a:spcPts val="200"/>
              </a:spcAft>
              <a:defRPr sz="1300" b="1">
                <a:solidFill>
                  <a:srgbClr val="0D9488"/>
                </a:solidFill>
                <a:latin typeface="Arial"/>
              </a:defRPr>
            </a:pPr>
            <a:r>
              <a:t>1961</a:t>
            </a:r>
          </a:p>
          <a:p>
            <a:pPr>
              <a:spcAft>
                <a:spcPts val="200"/>
              </a:spcAft>
              <a:defRPr sz="1050" b="1">
                <a:solidFill>
                  <a:srgbClr val="1E293B"/>
                </a:solidFill>
                <a:latin typeface="Arial"/>
              </a:defRPr>
            </a:pPr>
            <a:r>
              <a:t>Yuri Gagarin</a:t>
            </a:r>
          </a:p>
          <a:p>
            <a:pPr>
              <a:defRPr sz="900">
                <a:solidFill>
                  <a:srgbClr val="64748B"/>
                </a:solidFill>
                <a:latin typeface="Arial"/>
              </a:defRPr>
            </a:pPr>
            <a:r>
              <a:t>Phi công vũ trụ đầu tiên bay vòng quanh Trái Đất trên tàu Vostok 1.</a:t>
            </a:r>
          </a:p>
        </p:txBody>
      </p:sp>
      <p:sp>
        <p:nvSpPr>
          <p:cNvPr id="15" name="Oval 14"/>
          <p:cNvSpPr/>
          <p:nvPr/>
        </p:nvSpPr>
        <p:spPr>
          <a:xfrm>
            <a:off x="5952744" y="3172968"/>
            <a:ext cx="274320" cy="274320"/>
          </a:xfrm>
          <a:prstGeom prst="ellipse">
            <a:avLst/>
          </a:prstGeom>
          <a:solidFill>
            <a:srgbClr val="EAB308"/>
          </a:solidFill>
          <a:ln w="1905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5084064" y="1737360"/>
            <a:ext cx="2011680" cy="137160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084064" y="1737360"/>
            <a:ext cx="2011680" cy="38100"/>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175504" y="1783080"/>
            <a:ext cx="1828800" cy="1280160"/>
          </a:xfrm>
          <a:prstGeom prst="rect">
            <a:avLst/>
          </a:prstGeom>
          <a:noFill/>
        </p:spPr>
        <p:txBody>
          <a:bodyPr wrap="square" tIns="0" bIns="0" lIns="0" rIns="0">
            <a:spAutoFit/>
          </a:bodyPr>
          <a:lstStyle/>
          <a:p>
            <a:pPr>
              <a:spcAft>
                <a:spcPts val="200"/>
              </a:spcAft>
              <a:defRPr sz="1300" b="1">
                <a:solidFill>
                  <a:srgbClr val="0D9488"/>
                </a:solidFill>
                <a:latin typeface="Arial"/>
              </a:defRPr>
            </a:pPr>
            <a:r>
              <a:t>1969</a:t>
            </a:r>
          </a:p>
          <a:p>
            <a:pPr>
              <a:spcAft>
                <a:spcPts val="200"/>
              </a:spcAft>
              <a:defRPr sz="1050" b="1">
                <a:solidFill>
                  <a:srgbClr val="1E293B"/>
                </a:solidFill>
                <a:latin typeface="Arial"/>
              </a:defRPr>
            </a:pPr>
            <a:r>
              <a:t>Neil Armstrong</a:t>
            </a:r>
          </a:p>
          <a:p>
            <a:pPr>
              <a:defRPr sz="900">
                <a:solidFill>
                  <a:srgbClr val="64748B"/>
                </a:solidFill>
                <a:latin typeface="Arial"/>
              </a:defRPr>
            </a:pPr>
            <a:r>
              <a:t>Người đầu tiên đặt chân lên Mặt Trăng trên tàu vũ trụ Apollo 11 (Mỹ).</a:t>
            </a:r>
          </a:p>
        </p:txBody>
      </p:sp>
      <p:sp>
        <p:nvSpPr>
          <p:cNvPr id="19" name="Oval 18"/>
          <p:cNvSpPr/>
          <p:nvPr/>
        </p:nvSpPr>
        <p:spPr>
          <a:xfrm>
            <a:off x="8129016" y="3172968"/>
            <a:ext cx="274320" cy="274320"/>
          </a:xfrm>
          <a:prstGeom prst="ellipse">
            <a:avLst/>
          </a:prstGeom>
          <a:solidFill>
            <a:srgbClr val="EAB308"/>
          </a:solidFill>
          <a:ln w="1905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ounded Rectangle 19"/>
          <p:cNvSpPr/>
          <p:nvPr/>
        </p:nvSpPr>
        <p:spPr>
          <a:xfrm>
            <a:off x="7260336" y="3474720"/>
            <a:ext cx="2011680" cy="137160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7260336" y="3474720"/>
            <a:ext cx="2011680" cy="38100"/>
          </a:xfrm>
          <a:prstGeom prst="rect">
            <a:avLst/>
          </a:prstGeom>
          <a:solidFill>
            <a:srgbClr val="EAB30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7351776" y="3520440"/>
            <a:ext cx="1828800" cy="1280160"/>
          </a:xfrm>
          <a:prstGeom prst="rect">
            <a:avLst/>
          </a:prstGeom>
          <a:noFill/>
        </p:spPr>
        <p:txBody>
          <a:bodyPr wrap="square" tIns="0" bIns="0" lIns="0" rIns="0">
            <a:spAutoFit/>
          </a:bodyPr>
          <a:lstStyle/>
          <a:p>
            <a:pPr>
              <a:spcAft>
                <a:spcPts val="200"/>
              </a:spcAft>
              <a:defRPr sz="1300" b="1">
                <a:solidFill>
                  <a:srgbClr val="0D9488"/>
                </a:solidFill>
                <a:latin typeface="Arial"/>
              </a:defRPr>
            </a:pPr>
            <a:r>
              <a:t>1980</a:t>
            </a:r>
          </a:p>
          <a:p>
            <a:pPr>
              <a:spcAft>
                <a:spcPts val="200"/>
              </a:spcAft>
              <a:defRPr sz="1050" b="1">
                <a:solidFill>
                  <a:srgbClr val="1E293B"/>
                </a:solidFill>
                <a:latin typeface="Arial"/>
              </a:defRPr>
            </a:pPr>
            <a:r>
              <a:t>Phạm Tuân (Việt Nam)</a:t>
            </a:r>
          </a:p>
          <a:p>
            <a:pPr>
              <a:defRPr sz="900">
                <a:solidFill>
                  <a:srgbClr val="64748B"/>
                </a:solidFill>
                <a:latin typeface="Arial"/>
              </a:defRPr>
            </a:pPr>
            <a:r>
              <a:t>Người châu Á đầu tiên bay vào vũ trụ trên con tàu Soyuz 37 trong 8 ngày.</a:t>
            </a:r>
          </a:p>
        </p:txBody>
      </p:sp>
      <p:sp>
        <p:nvSpPr>
          <p:cNvPr id="23" name="Oval 22"/>
          <p:cNvSpPr/>
          <p:nvPr/>
        </p:nvSpPr>
        <p:spPr>
          <a:xfrm>
            <a:off x="10305288" y="3172968"/>
            <a:ext cx="274320" cy="274320"/>
          </a:xfrm>
          <a:prstGeom prst="ellipse">
            <a:avLst/>
          </a:prstGeom>
          <a:solidFill>
            <a:srgbClr val="EAB308"/>
          </a:solidFill>
          <a:ln w="19050">
            <a:solidFill>
              <a:srgbClr val="FFFFFF"/>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9436608" y="1737360"/>
            <a:ext cx="2011680" cy="137160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9436608" y="1737360"/>
            <a:ext cx="2011680" cy="38100"/>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9528048" y="1783080"/>
            <a:ext cx="1828800" cy="1280160"/>
          </a:xfrm>
          <a:prstGeom prst="rect">
            <a:avLst/>
          </a:prstGeom>
          <a:noFill/>
        </p:spPr>
        <p:txBody>
          <a:bodyPr wrap="square" tIns="0" bIns="0" lIns="0" rIns="0">
            <a:spAutoFit/>
          </a:bodyPr>
          <a:lstStyle/>
          <a:p>
            <a:pPr>
              <a:spcAft>
                <a:spcPts val="200"/>
              </a:spcAft>
              <a:defRPr sz="1300" b="1">
                <a:solidFill>
                  <a:srgbClr val="0D9488"/>
                </a:solidFill>
                <a:latin typeface="Arial"/>
              </a:defRPr>
            </a:pPr>
            <a:r>
              <a:t>Hiện nay</a:t>
            </a:r>
          </a:p>
          <a:p>
            <a:pPr>
              <a:spcAft>
                <a:spcPts val="200"/>
              </a:spcAft>
              <a:defRPr sz="1050" b="1">
                <a:solidFill>
                  <a:srgbClr val="1E293B"/>
                </a:solidFill>
                <a:latin typeface="Arial"/>
              </a:defRPr>
            </a:pPr>
            <a:r>
              <a:t>Trạm Không Gian</a:t>
            </a:r>
          </a:p>
          <a:p>
            <a:pPr>
              <a:defRPr sz="900">
                <a:solidFill>
                  <a:srgbClr val="64748B"/>
                </a:solidFill>
                <a:latin typeface="Arial"/>
              </a:defRPr>
            </a:pPr>
            <a:r>
              <a:t>Hệ thống trạm không gian cho phép con người sống và làm việc lâu ngày trong vũ trụ.</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TextBox 1"/>
          <p:cNvSpPr txBox="1"/>
          <p:nvPr/>
        </p:nvSpPr>
        <p:spPr>
          <a:xfrm>
            <a:off x="731520" y="365760"/>
            <a:ext cx="10058400" cy="274320"/>
          </a:xfrm>
          <a:prstGeom prst="rect">
            <a:avLst/>
          </a:prstGeom>
          <a:noFill/>
        </p:spPr>
        <p:txBody>
          <a:bodyPr wrap="square" tIns="0" bIns="0" lIns="0" rIns="0">
            <a:spAutoFit/>
          </a:bodyPr>
          <a:lstStyle/>
          <a:p>
            <a:pPr>
              <a:defRPr sz="1000" b="1">
                <a:solidFill>
                  <a:srgbClr val="0D9488"/>
                </a:solidFill>
                <a:latin typeface="Arial"/>
              </a:defRPr>
            </a:pPr>
            <a:r>
              <a:t>KHOA HỌC TỰ NHIÊN LỚP 6</a:t>
            </a:r>
          </a:p>
        </p:txBody>
      </p:sp>
      <p:sp>
        <p:nvSpPr>
          <p:cNvPr id="3" name="TextBox 2"/>
          <p:cNvSpPr txBox="1"/>
          <p:nvPr/>
        </p:nvSpPr>
        <p:spPr>
          <a:xfrm>
            <a:off x="731520" y="548640"/>
            <a:ext cx="10515600" cy="731520"/>
          </a:xfrm>
          <a:prstGeom prst="rect">
            <a:avLst/>
          </a:prstGeom>
          <a:noFill/>
        </p:spPr>
        <p:txBody>
          <a:bodyPr wrap="square" tIns="0" bIns="0" lIns="0" rIns="0">
            <a:spAutoFit/>
          </a:bodyPr>
          <a:lstStyle/>
          <a:p>
            <a:pPr>
              <a:defRPr sz="2800" b="1">
                <a:solidFill>
                  <a:srgbClr val="1E293B"/>
                </a:solidFill>
                <a:latin typeface="Georgia"/>
              </a:defRPr>
            </a:pPr>
            <a:r>
              <a:t>V. LUYỆN TẬP &amp; NHIỆM VỤ VỀ NHÀ</a:t>
            </a:r>
          </a:p>
        </p:txBody>
      </p:sp>
      <p:sp>
        <p:nvSpPr>
          <p:cNvPr id="4" name="Rectangle 3"/>
          <p:cNvSpPr/>
          <p:nvPr/>
        </p:nvSpPr>
        <p:spPr>
          <a:xfrm>
            <a:off x="731520" y="1234440"/>
            <a:ext cx="10728655" cy="19050"/>
          </a:xfrm>
          <a:prstGeom prst="rect">
            <a:avLst/>
          </a:prstGeom>
          <a:solidFill>
            <a:srgbClr val="E2E8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731520" y="1645920"/>
            <a:ext cx="5120640" cy="438912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731520" y="1645920"/>
            <a:ext cx="5120640" cy="502920"/>
          </a:xfrm>
          <a:prstGeom prst="rect">
            <a:avLst/>
          </a:prstGeom>
          <a:solidFill>
            <a:srgbClr val="1E293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4754880" cy="502920"/>
          </a:xfrm>
          <a:prstGeom prst="rect">
            <a:avLst/>
          </a:prstGeom>
          <a:noFill/>
        </p:spPr>
        <p:txBody>
          <a:bodyPr wrap="none">
            <a:spAutoFit/>
          </a:bodyPr>
          <a:lstStyle/>
          <a:p>
            <a:pPr>
              <a:defRPr sz="1500" b="1">
                <a:solidFill>
                  <a:srgbClr val="FFFFFF"/>
                </a:solidFill>
                <a:latin typeface="Arial"/>
              </a:defRPr>
            </a:pPr>
            <a:r>
              <a:t>Hoạt Động Nhóm: Danh Nhân Khoa Học</a:t>
            </a:r>
          </a:p>
        </p:txBody>
      </p:sp>
      <p:sp>
        <p:nvSpPr>
          <p:cNvPr id="8" name="TextBox 7"/>
          <p:cNvSpPr txBox="1"/>
          <p:nvPr/>
        </p:nvSpPr>
        <p:spPr>
          <a:xfrm>
            <a:off x="914400" y="2286000"/>
            <a:ext cx="4754880" cy="3566160"/>
          </a:xfrm>
          <a:prstGeom prst="rect">
            <a:avLst/>
          </a:prstGeom>
          <a:noFill/>
        </p:spPr>
        <p:txBody>
          <a:bodyPr wrap="square">
            <a:spAutoFit/>
          </a:bodyPr>
          <a:lstStyle/>
          <a:p>
            <a:pPr>
              <a:spcBef>
                <a:spcPts val="300"/>
              </a:spcBef>
              <a:spcAft>
                <a:spcPts val="600"/>
              </a:spcAft>
            </a:pPr>
            <a:r>
              <a:rPr sz="1250">
                <a:solidFill>
                  <a:srgbClr val="1E293B"/>
                </a:solidFill>
                <a:latin typeface="Arial"/>
              </a:rPr>
              <a:t>Phân công mỗi thành viên tìm đọc tiểu sử của 1 trong 5 nhà khoa học nổi tiếng toàn cầu:</a:t>
            </a:r>
          </a:p>
          <a:p>
            <a:pPr lvl="1">
              <a:spcBef>
                <a:spcPts val="300"/>
              </a:spcBef>
              <a:spcAft>
                <a:spcPts val="600"/>
              </a:spcAft>
            </a:pPr>
            <a:r>
              <a:rPr sz="1200">
                <a:solidFill>
                  <a:srgbClr val="1E293B"/>
                </a:solidFill>
                <a:latin typeface="Arial"/>
              </a:rPr>
              <a:t>Niu-tơn (Newton), Đác-uyn (Darwin), Pa-xtơ (Pasteur), Marie Curie, Anh-xtanh (Einstein).</a:t>
            </a:r>
          </a:p>
          <a:p>
            <a:pPr>
              <a:spcBef>
                <a:spcPts val="300"/>
              </a:spcBef>
              <a:spcAft>
                <a:spcPts val="600"/>
              </a:spcAft>
            </a:pPr>
            <a:r>
              <a:rPr sz="1250">
                <a:solidFill>
                  <a:srgbClr val="1E293B"/>
                </a:solidFill>
                <a:latin typeface="Arial"/>
              </a:rPr>
              <a:t>Viết tóm tắt báo cáo ngắn bao gồm: Quốc tịch, Ngày sinh, Phát minh quan trọng và Điều em thích nhất ở nhà khoa học đó.</a:t>
            </a:r>
          </a:p>
          <a:p>
            <a:pPr>
              <a:spcBef>
                <a:spcPts val="300"/>
              </a:spcBef>
              <a:spcAft>
                <a:spcPts val="600"/>
              </a:spcAft>
            </a:pPr>
            <a:r>
              <a:rPr sz="1250">
                <a:solidFill>
                  <a:srgbClr val="1E293B"/>
                </a:solidFill>
                <a:latin typeface="Arial"/>
              </a:rPr>
              <a:t>Cùng nhau thiết kế một tờ báo tường giới thiệu kết quả học tập kèm tranh ảnh minh họa sống động.</a:t>
            </a:r>
          </a:p>
        </p:txBody>
      </p:sp>
      <p:sp>
        <p:nvSpPr>
          <p:cNvPr id="9" name="Rounded Rectangle 8"/>
          <p:cNvSpPr/>
          <p:nvPr/>
        </p:nvSpPr>
        <p:spPr>
          <a:xfrm>
            <a:off x="6309360" y="1645920"/>
            <a:ext cx="5120640" cy="4389120"/>
          </a:xfrm>
          <a:prstGeom prst="roundRect">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309360" y="1645920"/>
            <a:ext cx="5120640" cy="502920"/>
          </a:xfrm>
          <a:prstGeom prst="rect">
            <a:avLst/>
          </a:prstGeom>
          <a:solidFill>
            <a:srgbClr val="0D948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92240" y="1645920"/>
            <a:ext cx="4754880" cy="502920"/>
          </a:xfrm>
          <a:prstGeom prst="rect">
            <a:avLst/>
          </a:prstGeom>
          <a:noFill/>
        </p:spPr>
        <p:txBody>
          <a:bodyPr wrap="none">
            <a:spAutoFit/>
          </a:bodyPr>
          <a:lstStyle/>
          <a:p>
            <a:pPr>
              <a:defRPr sz="1500" b="1">
                <a:solidFill>
                  <a:srgbClr val="FFFFFF"/>
                </a:solidFill>
                <a:latin typeface="Arial"/>
              </a:defRPr>
            </a:pPr>
            <a:r>
              <a:t>Luyện Tập &amp; Nhiệm Vụ Về Nhà</a:t>
            </a:r>
          </a:p>
        </p:txBody>
      </p:sp>
      <p:sp>
        <p:nvSpPr>
          <p:cNvPr id="12" name="TextBox 11"/>
          <p:cNvSpPr txBox="1"/>
          <p:nvPr/>
        </p:nvSpPr>
        <p:spPr>
          <a:xfrm>
            <a:off x="6492240" y="2286000"/>
            <a:ext cx="4754880" cy="3566160"/>
          </a:xfrm>
          <a:prstGeom prst="rect">
            <a:avLst/>
          </a:prstGeom>
          <a:noFill/>
        </p:spPr>
        <p:txBody>
          <a:bodyPr wrap="square">
            <a:spAutoFit/>
          </a:bodyPr>
          <a:lstStyle/>
          <a:p>
            <a:pPr>
              <a:spcBef>
                <a:spcPts val="300"/>
              </a:spcBef>
              <a:spcAft>
                <a:spcPts val="600"/>
              </a:spcAft>
            </a:pPr>
            <a:r>
              <a:rPr sz="1300" b="1">
                <a:solidFill>
                  <a:srgbClr val="1E293B"/>
                </a:solidFill>
                <a:latin typeface="Arial"/>
              </a:rPr>
              <a:t>1. Vẽ Sơ đồ tư duy: </a:t>
            </a:r>
            <a:r>
              <a:rPr sz="1300">
                <a:solidFill>
                  <a:srgbClr val="1E293B"/>
                </a:solidFill>
                <a:latin typeface="Arial"/>
              </a:rPr>
              <a:t>Tóm tắt toàn bộ nội dung bài học bằng Sơ đồ tư duy (Mindmap) chi tiết vào vở học tập cá nhân.</a:t>
            </a:r>
          </a:p>
          <a:p>
            <a:pPr>
              <a:spcBef>
                <a:spcPts val="300"/>
              </a:spcBef>
              <a:spcAft>
                <a:spcPts val="600"/>
              </a:spcAft>
            </a:pPr>
            <a:r>
              <a:rPr sz="1300" b="1">
                <a:solidFill>
                  <a:srgbClr val="1E293B"/>
                </a:solidFill>
                <a:latin typeface="Arial"/>
              </a:rPr>
              <a:t>2. Sưu tầm học liệu: </a:t>
            </a:r>
            <a:r>
              <a:rPr sz="1300">
                <a:solidFill>
                  <a:srgbClr val="1E293B"/>
                </a:solidFill>
                <a:latin typeface="Arial"/>
              </a:rPr>
              <a:t>Sưu tầm thêm các tài liệu, tranh ảnh về các thành tựu nổi bật của KHTN trong các lĩnh vực yêu thích.</a:t>
            </a:r>
          </a:p>
          <a:p>
            <a:pPr>
              <a:spcBef>
                <a:spcPts val="300"/>
              </a:spcBef>
              <a:spcAft>
                <a:spcPts val="600"/>
              </a:spcAft>
            </a:pPr>
            <a:r>
              <a:rPr sz="1300" b="1">
                <a:solidFill>
                  <a:srgbClr val="1E293B"/>
                </a:solidFill>
                <a:latin typeface="Arial"/>
              </a:rPr>
              <a:t>3. Chuẩn bị bài mới: </a:t>
            </a:r>
            <a:r>
              <a:rPr sz="1300">
                <a:solidFill>
                  <a:srgbClr val="1E293B"/>
                </a:solidFill>
                <a:latin typeface="Arial"/>
              </a:rPr>
              <a:t>Đọc trước nội dung tiếp theo: 'An toàn thực hành trong phòng thí nghiệm' để chuẩn bị cho tiết học sau.</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5EE"/>
        </a:solidFill>
        <a:effectLst/>
      </p:bgPr>
    </p:bg>
    <p:spTree>
      <p:nvGrpSpPr>
        <p:cNvPr id="1" name=""/>
        <p:cNvGrpSpPr/>
        <p:nvPr/>
      </p:nvGrpSpPr>
      <p:grpSpPr/>
      <p:sp>
        <p:nvSpPr>
          <p:cNvPr id="2" name="TextBox 1"/>
          <p:cNvSpPr txBox="1"/>
          <p:nvPr/>
        </p:nvSpPr>
        <p:spPr>
          <a:xfrm>
            <a:off x="731520" y="320040"/>
            <a:ext cx="10515600" cy="1188720"/>
          </a:xfrm>
          <a:prstGeom prst="rect">
            <a:avLst/>
          </a:prstGeom>
          <a:noFill/>
        </p:spPr>
        <p:txBody>
          <a:bodyPr wrap="square">
            <a:spAutoFit/>
          </a:bodyPr>
          <a:lstStyle/>
          <a:p>
            <a:pPr>
              <a:defRPr sz="1200" b="1">
                <a:solidFill>
                  <a:srgbClr val="007A7A"/>
                </a:solidFill>
                <a:latin typeface="Arial"/>
              </a:defRPr>
            </a:pPr>
            <a:r>
              <a:t>KHOA HỌC TỰ NHIÊN LỚP 6</a:t>
            </a:r>
          </a:p>
          <a:p>
            <a:pPr>
              <a:spcBef>
                <a:spcPts val="400"/>
              </a:spcBef>
              <a:defRPr sz="2600" b="1">
                <a:solidFill>
                  <a:srgbClr val="362119"/>
                </a:solidFill>
                <a:latin typeface="Georgia"/>
              </a:defRPr>
            </a:pPr>
            <a:r>
              <a:t>SƠ ĐỒ CƠ CHẾ SINH HỌC &amp; TRAO ĐỔI CHẤT CỦA VẬT SỐNG</a:t>
            </a:r>
          </a:p>
        </p:txBody>
      </p:sp>
      <p:sp>
        <p:nvSpPr>
          <p:cNvPr id="3" name="Rectangle 2"/>
          <p:cNvSpPr/>
          <p:nvPr/>
        </p:nvSpPr>
        <p:spPr>
          <a:xfrm>
            <a:off x="731520" y="1554480"/>
            <a:ext cx="10725912" cy="18288"/>
          </a:xfrm>
          <a:prstGeom prst="rect">
            <a:avLst/>
          </a:prstGeom>
          <a:solidFill>
            <a:srgbClr val="E898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 name="Picture 3" descr="living_vs_nonliving.png"/>
          <p:cNvPicPr>
            <a:picLocks noChangeAspect="1"/>
          </p:cNvPicPr>
          <p:nvPr/>
        </p:nvPicPr>
        <p:blipFill>
          <a:blip r:embed="rId2"/>
          <a:stretch>
            <a:fillRect/>
          </a:stretch>
        </p:blipFill>
        <p:spPr>
          <a:xfrm>
            <a:off x="2301087" y="1828800"/>
            <a:ext cx="7589520" cy="4297680"/>
          </a:xfrm>
          <a:prstGeom prst="rect">
            <a:avLst/>
          </a:prstGeom>
        </p:spPr>
      </p:pic>
      <p:sp>
        <p:nvSpPr>
          <p:cNvPr id="5" name="TextBox 4"/>
          <p:cNvSpPr txBox="1"/>
          <p:nvPr/>
        </p:nvSpPr>
        <p:spPr>
          <a:xfrm>
            <a:off x="731520" y="6263640"/>
            <a:ext cx="10725912" cy="457200"/>
          </a:xfrm>
          <a:prstGeom prst="rect">
            <a:avLst/>
          </a:prstGeom>
          <a:noFill/>
        </p:spPr>
        <p:txBody>
          <a:bodyPr wrap="square">
            <a:spAutoFit/>
          </a:bodyPr>
          <a:lstStyle/>
          <a:p>
            <a:pPr algn="ctr">
              <a:defRPr sz="1100" i="1">
                <a:solidFill>
                  <a:srgbClr val="8A7E72"/>
                </a:solidFill>
                <a:latin typeface="Arial"/>
              </a:defRPr>
            </a:pPr>
            <a:r>
              <a:t>Sơ đồ minh họa: Vật sống luôn có sự trao đổi chất không ngừng với môi trường bên ngoài để sinh trưởng và phát triển, trong khi vật không sống thì hoàn toàn thụ động.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