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Lời chào học sinh: Chào mừng các em học sinh lớp 6 đến với tiết học Tin học hôm nay. Bài học hôm nay chúng ta sẽ tìm hiểu về 'Xử lý thông tin' - một hoạt động diễn ra hàng ngày xung quanh ta mà đôi khi chúng ta không nhận biết rõ các bước của nó.</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bài học giúp các em định hình rõ những kiến thức cần đạt: 1. Nắm được 4 hoạt động xử lý thông tin cơ bản của con người. 2. Thấy được máy tính là trợ thủ đắc lực vượt trội thế nào. 3. Có khả năng tự phân tích các hoạt động thường ngày.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Phân tích tình huống phạt đền: Giáo viên dẫn dắt học sinh nhìn vào hình minh họa mô phỏng sân bóng. Mục tiêu là giúp các em bắt đầu tư duy về việc bộ não của cầu thủ thu nhận những gì, ghi nhớ kinh nghiệm gì, tính toán hướng sút ra sao và ra lệnh thế nào.</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Phân tích kỹ lưỡng: Giáo viên giải thích cho học sinh 4 bước xử lý thông tin tương ứng với 4 câu hỏi trong SGK. Mắt cầu thủ thu nhận hình ảnh thủ môn -&gt; bộ não ghi nhớ -&gt; bộ não so sánh suy luận ra hướng sơ hở -&gt; não gửi xung thần kinh điều khiển chân thực hiện hành động.</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Sơ đồ quy trình xử lý thông tin của con người: Đây là sơ đồ trực quan hóa lại nội dung Hình 1.1 trong SGK. Giúp học sinh có cái nhìn khái quát về mối quan hệ giữa 4 hoạt động: Thu nhận -&gt; Não bộ xử lý -&gt; Truyền đạt. Đồng thời, quá trình tương tác giữa Bộ não và hoạt động Lưu trữ (thông qua trí nhớ hoặc vật mang tin) là hai chiều.</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Bài học sâu về thu nhận thông tin: Giáo viên giảng giải rằng mỗi bộ phận giác quan tương ứng với một loại thông tin đầu vào. Mắt là thị giác nhận hình ảnh, tai là thính giác nhận âm thanh. Đây là nền tảng khởi đầu của mọi tri thức của con người.</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Lưu trữ và vật mang tin: Giáo viên lưu ý học sinh khái niệm 'Vật mang tin'. Vật mang tin xuất hiện trong hoạt động lưu trữ của quá trình xử lý thông tin. Bộ nhớ ngoài của máy tính (như USB, đĩa cứng) chính là vật mang tin hiện đại.</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Xử lý và biến đổi thông tin: Nhấn mạnh rằng xử lý thông tin là quá trình mang lại giá trị cao nhất. Từ thông tin ban đầu (mây đen), bộ não xử lý (suy luận theo kinh nghiệm) để tạo ra thông tin mới hữu dụng (quyết định mang ô) bảo vệ sức khỏe.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Bài giảng truyền thông tin: Giới thiệu mô hình đơn giản: Người gửi phát ra thông điệp (qua vật mang tin/âm thanh) đến người nhận. Giúp học sinh liên hệ với các hoạt động giao tiếp hàng ngày.</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Giới thiệu máy tính: Dẫn dắt học sinh hiểu tại sao máy tính lại quan trọng như thế trong đời sống hiện đại. Giúp các em làm quen với việc máy tính xử lý thông tin đa phương tiện (văn bản, hình ảnh, âm thanh, phim).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Sơ đồ cấu trúc máy tính: Mô tả trực quan lại Hình 1.2 trong sách giáo khoa. Học sinh cần nắm được 4 khối chức năng: 1. Thiết bị vào (Thu nhận) -&gt; 2. Bộ xử lý (Biến đổi) -&gt; 3. Thiết bị ra (Truyền đạt). 4. Bộ nhớ (Lưu trữ) hỗ trợ hai chiều cho bộ xử lý.</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Hiệu năng máy tính: Giáo viên so sánh tính bền bỉ, tốc độ, độ chính xác và dung lượng lưu trữ của máy tính so với con người. Lưu ý học sinh: dù máy tính rất mạnh mẽ, nó vẫn là công cụ do con người tạo ra và hoạt động theo sự điều khiển của con người.</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Bài tập luyện tập: Giáo viên gọi học sinh phát biểu phân loại các công việc từ SGK. Sau đó chiếu đáp án chi tiết và giải thích cặn kẽ để khắc sâu kiến thức.</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Bài tập vận dụng: Giúp học sinh liên hệ bài học vào thực tế lập kế hoạch đi chơi xa nhà. Giáo viên khuyên học sinh nên áp dụng mô hình 4 bước này vào tất cả công việc học tập và lập dự án nhỏ để đạt kết quả khoa học, khoa bảng tốt nhất.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Kết thúc bài học: Tóm tắt ngắn gọn bài học, khen ngợi tinh thần phát biểu xây dựng bài của cả lớp. Giao bài tập về nhà rõ ràng để học sinh củng cố kiến thức.</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B2A47"/>
        </a:solidFill>
        <a:effectLst/>
      </p:bgPr>
    </p:bg>
    <p:spTree>
      <p:nvGrpSpPr>
        <p:cNvPr id="1" name=""/>
        <p:cNvGrpSpPr/>
        <p:nvPr/>
      </p:nvGrpSpPr>
      <p:grpSpPr/>
      <p:sp>
        <p:nvSpPr>
          <p:cNvPr id="2" name="Oval 1"/>
          <p:cNvSpPr/>
          <p:nvPr/>
        </p:nvSpPr>
        <p:spPr>
          <a:xfrm>
            <a:off x="-1371600" y="-1371600"/>
            <a:ext cx="4572000" cy="4572000"/>
          </a:xfrm>
          <a:prstGeom prst="ellipse">
            <a:avLst/>
          </a:prstGeom>
          <a:solidFill>
            <a:srgbClr val="233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9144000" y="3657600"/>
            <a:ext cx="4572000" cy="4572000"/>
          </a:xfrm>
          <a:prstGeom prst="ellipse">
            <a:avLst/>
          </a:prstGeom>
          <a:solidFill>
            <a:srgbClr val="233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2011680"/>
            <a:ext cx="10332720" cy="2286000"/>
          </a:xfrm>
          <a:prstGeom prst="rect">
            <a:avLst/>
          </a:prstGeom>
          <a:noFill/>
        </p:spPr>
        <p:txBody>
          <a:bodyPr wrap="square">
            <a:spAutoFit/>
          </a:bodyPr>
          <a:lstStyle/>
          <a:p>
            <a:pPr>
              <a:spcAft>
                <a:spcPts val="1200"/>
              </a:spcAft>
              <a:defRPr sz="4800" b="1">
                <a:solidFill>
                  <a:srgbClr val="FFFFFF"/>
                </a:solidFill>
                <a:latin typeface="Arial"/>
              </a:defRPr>
            </a:pPr>
            <a:r>
              <a:t>BÀI 2: XỬ LÍ THÔNG TIN</a:t>
            </a:r>
          </a:p>
          <a:p>
            <a:pPr>
              <a:defRPr sz="2000">
                <a:solidFill>
                  <a:srgbClr val="BCC6D4"/>
                </a:solidFill>
                <a:latin typeface="Arial"/>
              </a:defRPr>
            </a:pPr>
            <a:r>
              <a:t>Môn Tin học Lớp 6 | Bộ sách Kết nối tri thức với cuộc sống</a:t>
            </a:r>
          </a:p>
        </p:txBody>
      </p:sp>
      <p:sp>
        <p:nvSpPr>
          <p:cNvPr id="5" name="Rectangle 4"/>
          <p:cNvSpPr/>
          <p:nvPr/>
        </p:nvSpPr>
        <p:spPr>
          <a:xfrm>
            <a:off x="914400" y="4114800"/>
            <a:ext cx="3200400" cy="50800"/>
          </a:xfrm>
          <a:prstGeom prst="rect">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5303520"/>
            <a:ext cx="4572000" cy="731520"/>
          </a:xfrm>
          <a:prstGeom prst="rect">
            <a:avLst/>
          </a:prstGeom>
          <a:noFill/>
        </p:spPr>
        <p:txBody>
          <a:bodyPr wrap="square">
            <a:spAutoFit/>
          </a:bodyPr>
          <a:lstStyle/>
          <a:p>
            <a:r>
              <a:rPr sz="1400" i="1">
                <a:solidFill>
                  <a:srgbClr val="8E9BB0"/>
                </a:solidFill>
                <a:latin typeface="Arial"/>
              </a:rPr>
              <a:t>Giáo án điện tử thiết kế chuẩn sư phạm</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F6F9"/>
        </a:solidFill>
        <a:effectLst/>
      </p:bgPr>
    </p:bg>
    <p:spTree>
      <p:nvGrpSpPr>
        <p:cNvPr id="1" name=""/>
        <p:cNvGrpSpPr/>
        <p:nvPr/>
      </p:nvGrpSpPr>
      <p:grpSpPr/>
      <p:sp>
        <p:nvSpPr>
          <p:cNvPr id="2" name="TextBox 1"/>
          <p:cNvSpPr txBox="1"/>
          <p:nvPr/>
        </p:nvSpPr>
        <p:spPr>
          <a:xfrm>
            <a:off x="685800" y="365760"/>
            <a:ext cx="10789920" cy="365760"/>
          </a:xfrm>
          <a:prstGeom prst="rect">
            <a:avLst/>
          </a:prstGeom>
          <a:noFill/>
        </p:spPr>
        <p:txBody>
          <a:bodyPr wrap="square" tIns="0" bIns="0" lIns="0" rIns="0">
            <a:spAutoFit/>
          </a:bodyPr>
          <a:lstStyle/>
          <a:p>
            <a:r>
              <a:rPr sz="1100" b="1">
                <a:solidFill>
                  <a:srgbClr val="008080"/>
                </a:solidFill>
                <a:latin typeface="Arial"/>
              </a:rPr>
              <a:t>BÀI 2: XỬ LÍ THÔNG TIN</a:t>
            </a:r>
          </a:p>
        </p:txBody>
      </p:sp>
      <p:sp>
        <p:nvSpPr>
          <p:cNvPr id="3" name="TextBox 2"/>
          <p:cNvSpPr txBox="1"/>
          <p:nvPr/>
        </p:nvSpPr>
        <p:spPr>
          <a:xfrm>
            <a:off x="685800" y="685800"/>
            <a:ext cx="10789920" cy="731520"/>
          </a:xfrm>
          <a:prstGeom prst="rect">
            <a:avLst/>
          </a:prstGeom>
          <a:noFill/>
        </p:spPr>
        <p:txBody>
          <a:bodyPr wrap="square" tIns="0" bIns="0" lIns="0" rIns="0">
            <a:spAutoFit/>
          </a:bodyPr>
          <a:lstStyle/>
          <a:p>
            <a:r>
              <a:rPr sz="2800" b="1">
                <a:solidFill>
                  <a:srgbClr val="2C3E50"/>
                </a:solidFill>
                <a:latin typeface="Arial"/>
              </a:rPr>
              <a:t>Mục tiêu bài học — Em sẽ đạt được gì?</a:t>
            </a:r>
          </a:p>
        </p:txBody>
      </p:sp>
      <p:sp>
        <p:nvSpPr>
          <p:cNvPr id="4" name="Rectangle 3"/>
          <p:cNvSpPr/>
          <p:nvPr/>
        </p:nvSpPr>
        <p:spPr>
          <a:xfrm>
            <a:off x="685800" y="1371600"/>
            <a:ext cx="10820095" cy="25400"/>
          </a:xfrm>
          <a:prstGeom prst="rect">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85800" y="1828800"/>
            <a:ext cx="3291840" cy="384048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85800" y="1828800"/>
            <a:ext cx="3291840" cy="137160"/>
          </a:xfrm>
          <a:prstGeom prst="rect">
            <a:avLst/>
          </a:prstGeom>
          <a:solidFill>
            <a:srgbClr val="0080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68680" y="2103120"/>
            <a:ext cx="2926080" cy="3383280"/>
          </a:xfrm>
          <a:prstGeom prst="rect">
            <a:avLst/>
          </a:prstGeom>
          <a:noFill/>
        </p:spPr>
        <p:txBody>
          <a:bodyPr wrap="square">
            <a:spAutoFit/>
          </a:bodyPr>
          <a:lstStyle/>
          <a:p>
            <a:pPr>
              <a:spcAft>
                <a:spcPts val="1000"/>
              </a:spcAft>
              <a:defRPr sz="1800" b="1">
                <a:solidFill>
                  <a:srgbClr val="008080"/>
                </a:solidFill>
                <a:latin typeface="Arial"/>
              </a:defRPr>
            </a:pPr>
            <a:r>
              <a:t>Nắm vững lý thuyết</a:t>
            </a:r>
          </a:p>
          <a:p>
            <a:pPr>
              <a:spcAft>
                <a:spcPts val="600"/>
              </a:spcAft>
              <a:defRPr sz="1400">
                <a:solidFill>
                  <a:srgbClr val="2C3E50"/>
                </a:solidFill>
                <a:latin typeface="Arial"/>
              </a:defRPr>
            </a:pPr>
            <a:r>
              <a:t>• Nhận biết và nêu được các hoạt động cơ bản trong quá trình xử lý thông tin của con người.</a:t>
            </a:r>
          </a:p>
          <a:p>
            <a:pPr>
              <a:spcAft>
                <a:spcPts val="600"/>
              </a:spcAft>
              <a:defRPr sz="1400">
                <a:solidFill>
                  <a:srgbClr val="2C3E50"/>
                </a:solidFill>
                <a:latin typeface="Arial"/>
              </a:defRPr>
            </a:pPr>
            <a:r>
              <a:t>• Hiểu rõ khái niệm vật mang tin.</a:t>
            </a:r>
          </a:p>
        </p:txBody>
      </p:sp>
      <p:sp>
        <p:nvSpPr>
          <p:cNvPr id="8" name="Rounded Rectangle 7"/>
          <p:cNvSpPr/>
          <p:nvPr/>
        </p:nvSpPr>
        <p:spPr>
          <a:xfrm>
            <a:off x="4343400" y="1828800"/>
            <a:ext cx="3291840" cy="384048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4343400" y="1828800"/>
            <a:ext cx="3291840" cy="137160"/>
          </a:xfrm>
          <a:prstGeom prst="rect">
            <a:avLst/>
          </a:prstGeom>
          <a:solidFill>
            <a:srgbClr val="1B2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526280" y="2103120"/>
            <a:ext cx="2926080" cy="3383280"/>
          </a:xfrm>
          <a:prstGeom prst="rect">
            <a:avLst/>
          </a:prstGeom>
          <a:noFill/>
        </p:spPr>
        <p:txBody>
          <a:bodyPr wrap="square">
            <a:spAutoFit/>
          </a:bodyPr>
          <a:lstStyle/>
          <a:p>
            <a:pPr>
              <a:spcAft>
                <a:spcPts val="1000"/>
              </a:spcAft>
              <a:defRPr sz="1800" b="1">
                <a:solidFill>
                  <a:srgbClr val="1B2A47"/>
                </a:solidFill>
                <a:latin typeface="Arial"/>
              </a:defRPr>
            </a:pPr>
            <a:r>
              <a:t>Hiểu vai trò máy tính</a:t>
            </a:r>
          </a:p>
          <a:p>
            <a:pPr>
              <a:spcAft>
                <a:spcPts val="600"/>
              </a:spcAft>
              <a:defRPr sz="1400">
                <a:solidFill>
                  <a:srgbClr val="2C3E50"/>
                </a:solidFill>
                <a:latin typeface="Arial"/>
              </a:defRPr>
            </a:pPr>
            <a:r>
              <a:t>• Giải thích được máy tính là công cụ cực kỳ hiệu quả để thu nhận, xử lý, lưu trữ và truyền đạt thông tin.</a:t>
            </a:r>
          </a:p>
          <a:p>
            <a:pPr>
              <a:spcAft>
                <a:spcPts val="600"/>
              </a:spcAft>
              <a:defRPr sz="1400">
                <a:solidFill>
                  <a:srgbClr val="2C3E50"/>
                </a:solidFill>
                <a:latin typeface="Arial"/>
              </a:defRPr>
            </a:pPr>
            <a:r>
              <a:t>• So sánh hiệu quả giữa con người và máy tính.</a:t>
            </a:r>
          </a:p>
        </p:txBody>
      </p:sp>
      <p:sp>
        <p:nvSpPr>
          <p:cNvPr id="11" name="Rounded Rectangle 10"/>
          <p:cNvSpPr/>
          <p:nvPr/>
        </p:nvSpPr>
        <p:spPr>
          <a:xfrm>
            <a:off x="8001000" y="1828800"/>
            <a:ext cx="3291840" cy="384048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8001000" y="1828800"/>
            <a:ext cx="3291840" cy="137160"/>
          </a:xfrm>
          <a:prstGeom prst="rect">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183880" y="2103120"/>
            <a:ext cx="2926080" cy="3383280"/>
          </a:xfrm>
          <a:prstGeom prst="rect">
            <a:avLst/>
          </a:prstGeom>
          <a:noFill/>
        </p:spPr>
        <p:txBody>
          <a:bodyPr wrap="square">
            <a:spAutoFit/>
          </a:bodyPr>
          <a:lstStyle/>
          <a:p>
            <a:pPr>
              <a:spcAft>
                <a:spcPts val="1000"/>
              </a:spcAft>
              <a:defRPr sz="1800" b="1">
                <a:solidFill>
                  <a:srgbClr val="E05A47"/>
                </a:solidFill>
                <a:latin typeface="Arial"/>
              </a:defRPr>
            </a:pPr>
            <a:r>
              <a:t>Vận dụng thực tế</a:t>
            </a:r>
          </a:p>
          <a:p>
            <a:pPr>
              <a:spcAft>
                <a:spcPts val="600"/>
              </a:spcAft>
              <a:defRPr sz="1400">
                <a:solidFill>
                  <a:srgbClr val="2C3E50"/>
                </a:solidFill>
                <a:latin typeface="Arial"/>
              </a:defRPr>
            </a:pPr>
            <a:r>
              <a:t>• Nêu được các ví dụ minh họa thực tiễn về xử lý thông tin trong cuộc sống.</a:t>
            </a:r>
          </a:p>
          <a:p>
            <a:pPr>
              <a:spcAft>
                <a:spcPts val="600"/>
              </a:spcAft>
              <a:defRPr sz="1400">
                <a:solidFill>
                  <a:srgbClr val="2C3E50"/>
                </a:solidFill>
                <a:latin typeface="Arial"/>
              </a:defRPr>
            </a:pPr>
            <a:r>
              <a:t>• Biết phân tích hoạt động cụ thể thành 4 bước xử lý thông tin.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F6F9"/>
        </a:solidFill>
        <a:effectLst/>
      </p:bgPr>
    </p:bg>
    <p:spTree>
      <p:nvGrpSpPr>
        <p:cNvPr id="1" name=""/>
        <p:cNvGrpSpPr/>
        <p:nvPr/>
      </p:nvGrpSpPr>
      <p:grpSpPr/>
      <p:sp>
        <p:nvSpPr>
          <p:cNvPr id="2" name="TextBox 1"/>
          <p:cNvSpPr txBox="1"/>
          <p:nvPr/>
        </p:nvSpPr>
        <p:spPr>
          <a:xfrm>
            <a:off x="685800" y="365760"/>
            <a:ext cx="10789920" cy="365760"/>
          </a:xfrm>
          <a:prstGeom prst="rect">
            <a:avLst/>
          </a:prstGeom>
          <a:noFill/>
        </p:spPr>
        <p:txBody>
          <a:bodyPr wrap="square" tIns="0" bIns="0" lIns="0" rIns="0">
            <a:spAutoFit/>
          </a:bodyPr>
          <a:lstStyle/>
          <a:p>
            <a:r>
              <a:rPr sz="1100" b="1">
                <a:solidFill>
                  <a:srgbClr val="008080"/>
                </a:solidFill>
                <a:latin typeface="Arial"/>
              </a:rPr>
              <a:t>BÀI 2: XỬ LÍ THÔNG TIN</a:t>
            </a:r>
          </a:p>
        </p:txBody>
      </p:sp>
      <p:sp>
        <p:nvSpPr>
          <p:cNvPr id="3" name="TextBox 2"/>
          <p:cNvSpPr txBox="1"/>
          <p:nvPr/>
        </p:nvSpPr>
        <p:spPr>
          <a:xfrm>
            <a:off x="685800" y="685800"/>
            <a:ext cx="10789920" cy="731520"/>
          </a:xfrm>
          <a:prstGeom prst="rect">
            <a:avLst/>
          </a:prstGeom>
          <a:noFill/>
        </p:spPr>
        <p:txBody>
          <a:bodyPr wrap="square" tIns="0" bIns="0" lIns="0" rIns="0">
            <a:spAutoFit/>
          </a:bodyPr>
          <a:lstStyle/>
          <a:p>
            <a:r>
              <a:rPr sz="2800" b="1">
                <a:solidFill>
                  <a:srgbClr val="2C3E50"/>
                </a:solidFill>
                <a:latin typeface="Arial"/>
              </a:rPr>
              <a:t>Khởi động: Tình huống quả sút phạt đền kịch tính</a:t>
            </a:r>
          </a:p>
        </p:txBody>
      </p:sp>
      <p:sp>
        <p:nvSpPr>
          <p:cNvPr id="4" name="Rectangle 3"/>
          <p:cNvSpPr/>
          <p:nvPr/>
        </p:nvSpPr>
        <p:spPr>
          <a:xfrm>
            <a:off x="685800" y="1371600"/>
            <a:ext cx="10820095" cy="25400"/>
          </a:xfrm>
          <a:prstGeom prst="rect">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645920"/>
            <a:ext cx="5029200" cy="4389120"/>
          </a:xfrm>
          <a:prstGeom prst="rect">
            <a:avLst/>
          </a:prstGeom>
          <a:noFill/>
        </p:spPr>
        <p:txBody>
          <a:bodyPr wrap="square">
            <a:spAutoFit/>
          </a:bodyPr>
          <a:lstStyle/>
          <a:p>
            <a:pPr>
              <a:spcAft>
                <a:spcPts val="1200"/>
              </a:spcAft>
              <a:defRPr sz="2000" b="1">
                <a:solidFill>
                  <a:srgbClr val="E05A47"/>
                </a:solidFill>
                <a:latin typeface="Arial"/>
              </a:defRPr>
            </a:pPr>
            <a:r>
              <a:t>Em hãy quan sát và thảo luận tình huống sau:</a:t>
            </a:r>
          </a:p>
          <a:p>
            <a:pPr>
              <a:spcAft>
                <a:spcPts val="1000"/>
              </a:spcAft>
              <a:defRPr sz="1600">
                <a:solidFill>
                  <a:srgbClr val="2C3E50"/>
                </a:solidFill>
                <a:latin typeface="Arial"/>
              </a:defRPr>
            </a:pPr>
            <a:r>
              <a:t>• Một cầu thủ bóng đá chuẩn bị thực hiện quả đá phạt đền trước khung thành.</a:t>
            </a:r>
          </a:p>
          <a:p>
            <a:pPr>
              <a:spcAft>
                <a:spcPts val="1000"/>
              </a:spcAft>
              <a:defRPr sz="1600">
                <a:solidFill>
                  <a:srgbClr val="2C3E50"/>
                </a:solidFill>
                <a:latin typeface="Arial"/>
              </a:defRPr>
            </a:pPr>
            <a:r>
              <a:t>• Trong chớp mắt, bàn thắng diễn ra kịch tính. Cầu thủ đã khéo léo chiến thắng thủ môn đối phương bằng một cú sút rất mạnh vào góc cao của khung thành.</a:t>
            </a:r>
          </a:p>
          <a:p>
            <a:pPr>
              <a:spcAft>
                <a:spcPts val="1000"/>
              </a:spcAft>
              <a:defRPr sz="1600">
                <a:solidFill>
                  <a:srgbClr val="2C3E50"/>
                </a:solidFill>
                <a:latin typeface="Arial"/>
              </a:defRPr>
            </a:pPr>
            <a:r>
              <a:t>• Câu hỏi đặt ra: Cầu thủ bóng đá đã thực hiện những hoạt động trí tuệ và vận động nào trong khoảng thời gian cực ngắn đó?</a:t>
            </a:r>
          </a:p>
        </p:txBody>
      </p:sp>
      <p:sp>
        <p:nvSpPr>
          <p:cNvPr id="6" name="Rounded Rectangle 5"/>
          <p:cNvSpPr/>
          <p:nvPr/>
        </p:nvSpPr>
        <p:spPr>
          <a:xfrm>
            <a:off x="6217920" y="1645920"/>
            <a:ext cx="5303520" cy="411480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6400800" y="1828800"/>
            <a:ext cx="4937760" cy="3749040"/>
          </a:xfrm>
          <a:prstGeom prst="rect">
            <a:avLst/>
          </a:prstGeom>
          <a:solidFill>
            <a:srgbClr val="2E7D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7315200" y="2103120"/>
            <a:ext cx="3108960" cy="2011680"/>
          </a:xfrm>
          <a:prstGeom prst="rect">
            <a:avLst/>
          </a:prstGeom>
          <a:solidFill>
            <a:srgbClr val="E8F5E9"/>
          </a:solidFill>
          <a:ln w="3810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686800" y="2834640"/>
            <a:ext cx="365760" cy="640080"/>
          </a:xfrm>
          <a:prstGeom prst="ellipse">
            <a:avLst/>
          </a:prstGeom>
          <a:solidFill>
            <a:srgbClr val="2196F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8778240" y="4754880"/>
            <a:ext cx="228600" cy="228600"/>
          </a:xfrm>
          <a:prstGeom prst="ellipse">
            <a:avLst/>
          </a:prstGeom>
          <a:solidFill>
            <a:srgbClr val="FFFFFF"/>
          </a:solidFill>
          <a:ln w="1905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urved Left Arrow 10"/>
          <p:cNvSpPr/>
          <p:nvPr/>
        </p:nvSpPr>
        <p:spPr>
          <a:xfrm>
            <a:off x="8869680" y="2651760"/>
            <a:ext cx="1371600" cy="2194560"/>
          </a:xfrm>
          <a:prstGeom prst="curvedLeftArrow">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675120" y="5120640"/>
            <a:ext cx="4389120" cy="457200"/>
          </a:xfrm>
          <a:prstGeom prst="rect">
            <a:avLst/>
          </a:prstGeom>
          <a:noFill/>
        </p:spPr>
        <p:txBody>
          <a:bodyPr wrap="none">
            <a:spAutoFit/>
          </a:bodyPr>
          <a:lstStyle/>
          <a:p>
            <a:pPr algn="ctr">
              <a:defRPr sz="1300" i="1">
                <a:solidFill>
                  <a:srgbClr val="FFFFFF"/>
                </a:solidFill>
                <a:latin typeface="Arial"/>
              </a:defRPr>
            </a:pPr>
            <a:r>
              <a:t>Minh họa: Tình huống đá phạt đền kịch tính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F6F9"/>
        </a:solidFill>
        <a:effectLst/>
      </p:bgPr>
    </p:bg>
    <p:spTree>
      <p:nvGrpSpPr>
        <p:cNvPr id="1" name=""/>
        <p:cNvGrpSpPr/>
        <p:nvPr/>
      </p:nvGrpSpPr>
      <p:grpSpPr/>
      <p:sp>
        <p:nvSpPr>
          <p:cNvPr id="2" name="TextBox 1"/>
          <p:cNvSpPr txBox="1"/>
          <p:nvPr/>
        </p:nvSpPr>
        <p:spPr>
          <a:xfrm>
            <a:off x="685800" y="365760"/>
            <a:ext cx="10789920" cy="365760"/>
          </a:xfrm>
          <a:prstGeom prst="rect">
            <a:avLst/>
          </a:prstGeom>
          <a:noFill/>
        </p:spPr>
        <p:txBody>
          <a:bodyPr wrap="square" tIns="0" bIns="0" lIns="0" rIns="0">
            <a:spAutoFit/>
          </a:bodyPr>
          <a:lstStyle/>
          <a:p>
            <a:r>
              <a:rPr sz="1100" b="1">
                <a:solidFill>
                  <a:srgbClr val="008080"/>
                </a:solidFill>
                <a:latin typeface="Arial"/>
              </a:rPr>
              <a:t>BÀI 2: XỬ LÍ THÔNG TIN</a:t>
            </a:r>
          </a:p>
        </p:txBody>
      </p:sp>
      <p:sp>
        <p:nvSpPr>
          <p:cNvPr id="3" name="TextBox 2"/>
          <p:cNvSpPr txBox="1"/>
          <p:nvPr/>
        </p:nvSpPr>
        <p:spPr>
          <a:xfrm>
            <a:off x="685800" y="685800"/>
            <a:ext cx="10789920" cy="731520"/>
          </a:xfrm>
          <a:prstGeom prst="rect">
            <a:avLst/>
          </a:prstGeom>
          <a:noFill/>
        </p:spPr>
        <p:txBody>
          <a:bodyPr wrap="square" tIns="0" bIns="0" lIns="0" rIns="0">
            <a:spAutoFit/>
          </a:bodyPr>
          <a:lstStyle/>
          <a:p>
            <a:r>
              <a:rPr sz="2800" b="1">
                <a:solidFill>
                  <a:srgbClr val="2C3E50"/>
                </a:solidFill>
                <a:latin typeface="Arial"/>
              </a:rPr>
              <a:t>Bộ não cầu thủ đã thực hiện các bước xử lý nào?</a:t>
            </a:r>
          </a:p>
        </p:txBody>
      </p:sp>
      <p:sp>
        <p:nvSpPr>
          <p:cNvPr id="4" name="Rectangle 3"/>
          <p:cNvSpPr/>
          <p:nvPr/>
        </p:nvSpPr>
        <p:spPr>
          <a:xfrm>
            <a:off x="685800" y="1371600"/>
            <a:ext cx="10820095" cy="25400"/>
          </a:xfrm>
          <a:prstGeom prst="rect">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85800" y="1645920"/>
            <a:ext cx="2468880" cy="402336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85800" y="1645920"/>
            <a:ext cx="2468880" cy="822960"/>
          </a:xfrm>
          <a:prstGeom prst="rect">
            <a:avLst/>
          </a:prstGeom>
          <a:solidFill>
            <a:srgbClr val="008080"/>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Arial"/>
              </a:defRPr>
            </a:pPr>
            <a:r>
              <a:t>Bước 1: Thu nhận</a:t>
            </a:r>
          </a:p>
        </p:txBody>
      </p:sp>
      <p:sp>
        <p:nvSpPr>
          <p:cNvPr id="7" name="TextBox 6"/>
          <p:cNvSpPr txBox="1"/>
          <p:nvPr/>
        </p:nvSpPr>
        <p:spPr>
          <a:xfrm>
            <a:off x="822960" y="2560320"/>
            <a:ext cx="2194560" cy="3017520"/>
          </a:xfrm>
          <a:prstGeom prst="rect">
            <a:avLst/>
          </a:prstGeom>
          <a:noFill/>
        </p:spPr>
        <p:txBody>
          <a:bodyPr wrap="square">
            <a:spAutoFit/>
          </a:bodyPr>
          <a:lstStyle/>
          <a:p>
            <a:pPr>
              <a:spcAft>
                <a:spcPts val="800"/>
              </a:spcAft>
              <a:defRPr sz="1100" b="1" i="1">
                <a:solidFill>
                  <a:srgbClr val="008080"/>
                </a:solidFill>
                <a:latin typeface="Arial"/>
              </a:defRPr>
            </a:pPr>
            <a:r>
              <a:t>Các giác quan của cầu thủ hoạt động thế nào?</a:t>
            </a:r>
          </a:p>
          <a:p>
            <a:pPr>
              <a:spcAft>
                <a:spcPts val="400"/>
              </a:spcAft>
              <a:defRPr sz="1100">
                <a:solidFill>
                  <a:srgbClr val="2C3E50"/>
                </a:solidFill>
                <a:latin typeface="Arial"/>
              </a:defRPr>
            </a:pPr>
            <a:r>
              <a:t>• Mắt theo dõi vị trí của thủ môn đối phương.</a:t>
            </a:r>
          </a:p>
          <a:p>
            <a:pPr>
              <a:spcAft>
                <a:spcPts val="400"/>
              </a:spcAft>
              <a:defRPr sz="1100">
                <a:solidFill>
                  <a:srgbClr val="2C3E50"/>
                </a:solidFill>
                <a:latin typeface="Arial"/>
              </a:defRPr>
            </a:pPr>
            <a:r>
              <a:t>• Mắt định vị quả bóng.</a:t>
            </a:r>
          </a:p>
          <a:p>
            <a:pPr>
              <a:spcAft>
                <a:spcPts val="400"/>
              </a:spcAft>
              <a:defRPr sz="1100">
                <a:solidFill>
                  <a:srgbClr val="2C3E50"/>
                </a:solidFill>
                <a:latin typeface="Arial"/>
              </a:defRPr>
            </a:pPr>
            <a:r>
              <a:t>• Xác định khoảng cách đến khung thành.</a:t>
            </a:r>
          </a:p>
        </p:txBody>
      </p:sp>
      <p:sp>
        <p:nvSpPr>
          <p:cNvPr id="8" name="Rounded Rectangle 7"/>
          <p:cNvSpPr/>
          <p:nvPr/>
        </p:nvSpPr>
        <p:spPr>
          <a:xfrm>
            <a:off x="3429000" y="1645920"/>
            <a:ext cx="2468880" cy="402336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429000" y="1645920"/>
            <a:ext cx="2468880" cy="822960"/>
          </a:xfrm>
          <a:prstGeom prst="rect">
            <a:avLst/>
          </a:prstGeom>
          <a:solidFill>
            <a:srgbClr val="34495E"/>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Arial"/>
              </a:defRPr>
            </a:pPr>
            <a:r>
              <a:t>Bước 2: Ghi nhớ</a:t>
            </a:r>
          </a:p>
        </p:txBody>
      </p:sp>
      <p:sp>
        <p:nvSpPr>
          <p:cNvPr id="10" name="TextBox 9"/>
          <p:cNvSpPr txBox="1"/>
          <p:nvPr/>
        </p:nvSpPr>
        <p:spPr>
          <a:xfrm>
            <a:off x="3566160" y="2560320"/>
            <a:ext cx="2194560" cy="3017520"/>
          </a:xfrm>
          <a:prstGeom prst="rect">
            <a:avLst/>
          </a:prstGeom>
          <a:noFill/>
        </p:spPr>
        <p:txBody>
          <a:bodyPr wrap="square">
            <a:spAutoFit/>
          </a:bodyPr>
          <a:lstStyle/>
          <a:p>
            <a:pPr>
              <a:spcAft>
                <a:spcPts val="800"/>
              </a:spcAft>
              <a:defRPr sz="1100" b="1" i="1">
                <a:solidFill>
                  <a:srgbClr val="008080"/>
                </a:solidFill>
                <a:latin typeface="Arial"/>
              </a:defRPr>
            </a:pPr>
            <a:r>
              <a:t>Bộ não lưu giữ thông tin nào?</a:t>
            </a:r>
          </a:p>
          <a:p>
            <a:pPr>
              <a:spcAft>
                <a:spcPts val="400"/>
              </a:spcAft>
              <a:defRPr sz="1100">
                <a:solidFill>
                  <a:srgbClr val="2C3E50"/>
                </a:solidFill>
                <a:latin typeface="Arial"/>
              </a:defRPr>
            </a:pPr>
            <a:r>
              <a:t>• Ghi nhớ vị trí đứng của thủ môn.</a:t>
            </a:r>
          </a:p>
          <a:p>
            <a:pPr>
              <a:spcAft>
                <a:spcPts val="400"/>
              </a:spcAft>
              <a:defRPr sz="1100">
                <a:solidFill>
                  <a:srgbClr val="2C3E50"/>
                </a:solidFill>
                <a:latin typeface="Arial"/>
              </a:defRPr>
            </a:pPr>
            <a:r>
              <a:t>• Lưu giữ luật đá phạt đền.</a:t>
            </a:r>
          </a:p>
          <a:p>
            <a:pPr>
              <a:spcAft>
                <a:spcPts val="400"/>
              </a:spcAft>
              <a:defRPr sz="1100">
                <a:solidFill>
                  <a:srgbClr val="2C3E50"/>
                </a:solidFill>
                <a:latin typeface="Arial"/>
              </a:defRPr>
            </a:pPr>
            <a:r>
              <a:t>• Nhớ lại kinh nghiệm sút bóng đã luyện tập.</a:t>
            </a:r>
          </a:p>
        </p:txBody>
      </p:sp>
      <p:sp>
        <p:nvSpPr>
          <p:cNvPr id="11" name="Rounded Rectangle 10"/>
          <p:cNvSpPr/>
          <p:nvPr/>
        </p:nvSpPr>
        <p:spPr>
          <a:xfrm>
            <a:off x="6172200" y="1645920"/>
            <a:ext cx="2468880" cy="402336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172200" y="1645920"/>
            <a:ext cx="2468880" cy="822960"/>
          </a:xfrm>
          <a:prstGeom prst="rect">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Arial"/>
              </a:defRPr>
            </a:pPr>
            <a:r>
              <a:t>Bước 3: Biến đổi</a:t>
            </a:r>
          </a:p>
        </p:txBody>
      </p:sp>
      <p:sp>
        <p:nvSpPr>
          <p:cNvPr id="13" name="TextBox 12"/>
          <p:cNvSpPr txBox="1"/>
          <p:nvPr/>
        </p:nvSpPr>
        <p:spPr>
          <a:xfrm>
            <a:off x="6309360" y="2560320"/>
            <a:ext cx="2194560" cy="3017520"/>
          </a:xfrm>
          <a:prstGeom prst="rect">
            <a:avLst/>
          </a:prstGeom>
          <a:noFill/>
        </p:spPr>
        <p:txBody>
          <a:bodyPr wrap="square">
            <a:spAutoFit/>
          </a:bodyPr>
          <a:lstStyle/>
          <a:p>
            <a:pPr>
              <a:spcAft>
                <a:spcPts val="800"/>
              </a:spcAft>
              <a:defRPr sz="1100" b="1" i="1">
                <a:solidFill>
                  <a:srgbClr val="008080"/>
                </a:solidFill>
                <a:latin typeface="Arial"/>
              </a:defRPr>
            </a:pPr>
            <a:r>
              <a:t>Bộ não suy luận, tính toán ra sao?</a:t>
            </a:r>
          </a:p>
          <a:p>
            <a:pPr>
              <a:spcAft>
                <a:spcPts val="400"/>
              </a:spcAft>
              <a:defRPr sz="1100">
                <a:solidFill>
                  <a:srgbClr val="2C3E50"/>
                </a:solidFill>
                <a:latin typeface="Arial"/>
              </a:defRPr>
            </a:pPr>
            <a:r>
              <a:t>• Đánh giá góc nào của khung thành là sơ hở nhất.</a:t>
            </a:r>
          </a:p>
          <a:p>
            <a:pPr>
              <a:spcAft>
                <a:spcPts val="400"/>
              </a:spcAft>
              <a:defRPr sz="1100">
                <a:solidFill>
                  <a:srgbClr val="2C3E50"/>
                </a:solidFill>
                <a:latin typeface="Arial"/>
              </a:defRPr>
            </a:pPr>
            <a:r>
              <a:t>• Xác định lực sút và hướng đi của quả bóng lý tưởng.</a:t>
            </a:r>
          </a:p>
        </p:txBody>
      </p:sp>
      <p:sp>
        <p:nvSpPr>
          <p:cNvPr id="14" name="Rounded Rectangle 13"/>
          <p:cNvSpPr/>
          <p:nvPr/>
        </p:nvSpPr>
        <p:spPr>
          <a:xfrm>
            <a:off x="8915400" y="1645920"/>
            <a:ext cx="2468880" cy="402336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915400" y="1645920"/>
            <a:ext cx="2468880" cy="822960"/>
          </a:xfrm>
          <a:prstGeom prst="rect">
            <a:avLst/>
          </a:prstGeom>
          <a:solidFill>
            <a:srgbClr val="27AE60"/>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600" b="1">
                <a:solidFill>
                  <a:srgbClr val="FFFFFF"/>
                </a:solidFill>
                <a:latin typeface="Arial"/>
              </a:defRPr>
            </a:pPr>
            <a:r>
              <a:t>Bước 4: Truyền tin</a:t>
            </a:r>
          </a:p>
        </p:txBody>
      </p:sp>
      <p:sp>
        <p:nvSpPr>
          <p:cNvPr id="16" name="TextBox 15"/>
          <p:cNvSpPr txBox="1"/>
          <p:nvPr/>
        </p:nvSpPr>
        <p:spPr>
          <a:xfrm>
            <a:off x="9052560" y="2560320"/>
            <a:ext cx="2194560" cy="3017520"/>
          </a:xfrm>
          <a:prstGeom prst="rect">
            <a:avLst/>
          </a:prstGeom>
          <a:noFill/>
        </p:spPr>
        <p:txBody>
          <a:bodyPr wrap="square">
            <a:spAutoFit/>
          </a:bodyPr>
          <a:lstStyle/>
          <a:p>
            <a:pPr>
              <a:spcAft>
                <a:spcPts val="800"/>
              </a:spcAft>
              <a:defRPr sz="1100" b="1" i="1">
                <a:solidFill>
                  <a:srgbClr val="008080"/>
                </a:solidFill>
                <a:latin typeface="Arial"/>
              </a:defRPr>
            </a:pPr>
            <a:r>
              <a:t>Bộ não điều khiển hành động như thế nào?</a:t>
            </a:r>
          </a:p>
          <a:p>
            <a:pPr>
              <a:spcAft>
                <a:spcPts val="400"/>
              </a:spcAft>
              <a:defRPr sz="1100">
                <a:solidFill>
                  <a:srgbClr val="2C3E50"/>
                </a:solidFill>
                <a:latin typeface="Arial"/>
              </a:defRPr>
            </a:pPr>
            <a:r>
              <a:t>• Chuyển thông tin điều khiển đến hệ cơ bắp.</a:t>
            </a:r>
          </a:p>
          <a:p>
            <a:pPr>
              <a:spcAft>
                <a:spcPts val="400"/>
              </a:spcAft>
              <a:defRPr sz="1100">
                <a:solidFill>
                  <a:srgbClr val="2C3E50"/>
                </a:solidFill>
                <a:latin typeface="Arial"/>
              </a:defRPr>
            </a:pPr>
            <a:r>
              <a:t>• Chỉ đạo chân sút bóng chính xác vào điểm sơ hở.</a:t>
            </a:r>
          </a:p>
          <a:p>
            <a:pPr>
              <a:spcAft>
                <a:spcPts val="400"/>
              </a:spcAft>
              <a:defRPr sz="1100">
                <a:solidFill>
                  <a:srgbClr val="2C3E50"/>
                </a:solidFill>
                <a:latin typeface="Arial"/>
              </a:defRPr>
            </a:pPr>
            <a:r>
              <a:t>• Thực hiện cú sút.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F6F9"/>
        </a:solidFill>
        <a:effectLst/>
      </p:bgPr>
    </p:bg>
    <p:spTree>
      <p:nvGrpSpPr>
        <p:cNvPr id="1" name=""/>
        <p:cNvGrpSpPr/>
        <p:nvPr/>
      </p:nvGrpSpPr>
      <p:grpSpPr/>
      <p:sp>
        <p:nvSpPr>
          <p:cNvPr id="2" name="TextBox 1"/>
          <p:cNvSpPr txBox="1"/>
          <p:nvPr/>
        </p:nvSpPr>
        <p:spPr>
          <a:xfrm>
            <a:off x="685800" y="365760"/>
            <a:ext cx="10789920" cy="365760"/>
          </a:xfrm>
          <a:prstGeom prst="rect">
            <a:avLst/>
          </a:prstGeom>
          <a:noFill/>
        </p:spPr>
        <p:txBody>
          <a:bodyPr wrap="square" tIns="0" bIns="0" lIns="0" rIns="0">
            <a:spAutoFit/>
          </a:bodyPr>
          <a:lstStyle/>
          <a:p>
            <a:r>
              <a:rPr sz="1100" b="1">
                <a:solidFill>
                  <a:srgbClr val="008080"/>
                </a:solidFill>
                <a:latin typeface="Arial"/>
              </a:rPr>
              <a:t>BÀI 2: XỬ LÍ THÔNG TIN</a:t>
            </a:r>
          </a:p>
        </p:txBody>
      </p:sp>
      <p:sp>
        <p:nvSpPr>
          <p:cNvPr id="3" name="TextBox 2"/>
          <p:cNvSpPr txBox="1"/>
          <p:nvPr/>
        </p:nvSpPr>
        <p:spPr>
          <a:xfrm>
            <a:off x="685800" y="685800"/>
            <a:ext cx="10789920" cy="731520"/>
          </a:xfrm>
          <a:prstGeom prst="rect">
            <a:avLst/>
          </a:prstGeom>
          <a:noFill/>
        </p:spPr>
        <p:txBody>
          <a:bodyPr wrap="square" tIns="0" bIns="0" lIns="0" rIns="0">
            <a:spAutoFit/>
          </a:bodyPr>
          <a:lstStyle/>
          <a:p>
            <a:r>
              <a:rPr sz="2800" b="1">
                <a:solidFill>
                  <a:srgbClr val="2C3E50"/>
                </a:solidFill>
                <a:latin typeface="Arial"/>
              </a:rPr>
              <a:t>Quy trình xử lý thông tin của con người (Hình 1.1)</a:t>
            </a:r>
          </a:p>
        </p:txBody>
      </p:sp>
      <p:sp>
        <p:nvSpPr>
          <p:cNvPr id="4" name="Rectangle 3"/>
          <p:cNvSpPr/>
          <p:nvPr/>
        </p:nvSpPr>
        <p:spPr>
          <a:xfrm>
            <a:off x="685800" y="1371600"/>
            <a:ext cx="10820095" cy="25400"/>
          </a:xfrm>
          <a:prstGeom prst="rect">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85800" y="2011680"/>
            <a:ext cx="2743200" cy="365760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800" b="1">
                <a:solidFill>
                  <a:srgbClr val="008080"/>
                </a:solidFill>
                <a:latin typeface="Arial"/>
              </a:defRPr>
            </a:pPr>
            <a:r>
              <a:t>1. THU NHẬN</a:t>
            </a:r>
          </a:p>
          <a:p>
            <a:pPr>
              <a:spcAft>
                <a:spcPts val="600"/>
              </a:spcAft>
              <a:defRPr sz="1400">
                <a:solidFill>
                  <a:srgbClr val="2C3E50"/>
                </a:solidFill>
                <a:latin typeface="Arial"/>
              </a:defRPr>
            </a:pPr>
            <a:r>
              <a:t>• Thông qua các giác quan:</a:t>
            </a:r>
          </a:p>
          <a:p>
            <a:pPr>
              <a:spcAft>
                <a:spcPts val="600"/>
              </a:spcAft>
              <a:defRPr sz="1400">
                <a:solidFill>
                  <a:srgbClr val="2C3E50"/>
                </a:solidFill>
                <a:latin typeface="Arial"/>
              </a:defRPr>
            </a:pPr>
            <a:r>
              <a:t>• Nghe (Tai)</a:t>
            </a:r>
          </a:p>
          <a:p>
            <a:pPr>
              <a:spcAft>
                <a:spcPts val="600"/>
              </a:spcAft>
              <a:defRPr sz="1400">
                <a:solidFill>
                  <a:srgbClr val="2C3E50"/>
                </a:solidFill>
                <a:latin typeface="Arial"/>
              </a:defRPr>
            </a:pPr>
            <a:r>
              <a:t>• Nhìn (Mắt)</a:t>
            </a:r>
          </a:p>
          <a:p>
            <a:pPr>
              <a:spcAft>
                <a:spcPts val="600"/>
              </a:spcAft>
              <a:defRPr sz="1400">
                <a:solidFill>
                  <a:srgbClr val="2C3E50"/>
                </a:solidFill>
                <a:latin typeface="Arial"/>
              </a:defRPr>
            </a:pPr>
            <a:r>
              <a:t>• Chạm (Da)</a:t>
            </a:r>
          </a:p>
          <a:p>
            <a:pPr>
              <a:spcAft>
                <a:spcPts val="600"/>
              </a:spcAft>
              <a:defRPr sz="1400">
                <a:solidFill>
                  <a:srgbClr val="2C3E50"/>
                </a:solidFill>
                <a:latin typeface="Arial"/>
              </a:defRPr>
            </a:pPr>
            <a:r>
              <a:t>• Nếm (Lưỡi)</a:t>
            </a:r>
          </a:p>
          <a:p>
            <a:pPr>
              <a:spcAft>
                <a:spcPts val="600"/>
              </a:spcAft>
              <a:defRPr sz="1400">
                <a:solidFill>
                  <a:srgbClr val="2C3E50"/>
                </a:solidFill>
                <a:latin typeface="Arial"/>
              </a:defRPr>
            </a:pPr>
            <a:r>
              <a:t>• Ngửi (Mũi)</a:t>
            </a:r>
          </a:p>
        </p:txBody>
      </p:sp>
      <p:sp>
        <p:nvSpPr>
          <p:cNvPr id="6" name="Oval 5"/>
          <p:cNvSpPr/>
          <p:nvPr/>
        </p:nvSpPr>
        <p:spPr>
          <a:xfrm>
            <a:off x="4480560" y="2011680"/>
            <a:ext cx="3200400" cy="2011680"/>
          </a:xfrm>
          <a:prstGeom prst="ellipse">
            <a:avLst/>
          </a:prstGeom>
          <a:solidFill>
            <a:srgbClr val="1B2A47"/>
          </a:solidFill>
          <a:ln w="25400">
            <a:solidFill>
              <a:srgbClr val="E05A47"/>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tIns="0" bIns="0" lIns="0" rIns="0"/>
          <a:lstStyle/>
          <a:p>
            <a:pPr algn="ctr">
              <a:spcAft>
                <a:spcPts val="400"/>
              </a:spcAft>
              <a:defRPr sz="1800" b="1">
                <a:solidFill>
                  <a:srgbClr val="FFFFFF"/>
                </a:solidFill>
                <a:latin typeface="Arial"/>
              </a:defRPr>
            </a:pPr>
            <a:r>
              <a:t>BỘ NÃO</a:t>
            </a:r>
            <a:br/>
            <a:r>
              <a:t>(XỬ LÝ &amp; BIẾN ĐỔI)</a:t>
            </a:r>
          </a:p>
          <a:p>
            <a:pPr algn="ctr">
              <a:defRPr sz="1100">
                <a:solidFill>
                  <a:srgbClr val="DDE2EB"/>
                </a:solidFill>
                <a:latin typeface="Arial"/>
              </a:defRPr>
            </a:pPr>
            <a:r>
              <a:t>Liên kết, phân tích các thông tin thu nhận được dựa trên kinh nghiệm sẵn có.</a:t>
            </a:r>
          </a:p>
        </p:txBody>
      </p:sp>
      <p:sp>
        <p:nvSpPr>
          <p:cNvPr id="7" name="Rounded Rectangle 6"/>
          <p:cNvSpPr/>
          <p:nvPr/>
        </p:nvSpPr>
        <p:spPr>
          <a:xfrm>
            <a:off x="8686800" y="2011680"/>
            <a:ext cx="2743200" cy="365760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800" b="1">
                <a:solidFill>
                  <a:srgbClr val="27AE60"/>
                </a:solidFill>
                <a:latin typeface="Arial"/>
              </a:defRPr>
            </a:pPr>
            <a:r>
              <a:t>4. TRUYỀN TIN</a:t>
            </a:r>
          </a:p>
          <a:p>
            <a:pPr>
              <a:spcAft>
                <a:spcPts val="600"/>
              </a:spcAft>
              <a:defRPr sz="1400">
                <a:solidFill>
                  <a:srgbClr val="2C3E50"/>
                </a:solidFill>
                <a:latin typeface="Arial"/>
              </a:defRPr>
            </a:pPr>
            <a:r>
              <a:t>• Chia sẻ thông tin:</a:t>
            </a:r>
          </a:p>
          <a:p>
            <a:pPr>
              <a:spcAft>
                <a:spcPts val="600"/>
              </a:spcAft>
              <a:defRPr sz="1400">
                <a:solidFill>
                  <a:srgbClr val="2C3E50"/>
                </a:solidFill>
                <a:latin typeface="Arial"/>
              </a:defRPr>
            </a:pPr>
            <a:r>
              <a:t>• Nói, Viết</a:t>
            </a:r>
          </a:p>
          <a:p>
            <a:pPr>
              <a:spcAft>
                <a:spcPts val="600"/>
              </a:spcAft>
              <a:defRPr sz="1400">
                <a:solidFill>
                  <a:srgbClr val="2C3E50"/>
                </a:solidFill>
                <a:latin typeface="Arial"/>
              </a:defRPr>
            </a:pPr>
            <a:r>
              <a:t>• Vẽ sơ đồ, Kẻ bảng</a:t>
            </a:r>
          </a:p>
          <a:p>
            <a:pPr>
              <a:spcAft>
                <a:spcPts val="600"/>
              </a:spcAft>
              <a:defRPr sz="1400">
                <a:solidFill>
                  <a:srgbClr val="2C3E50"/>
                </a:solidFill>
                <a:latin typeface="Arial"/>
              </a:defRPr>
            </a:pPr>
            <a:r>
              <a:t>• Chuyển thành hành động cụ thể của cơ thể</a:t>
            </a:r>
          </a:p>
        </p:txBody>
      </p:sp>
      <p:sp>
        <p:nvSpPr>
          <p:cNvPr id="8" name="Rounded Rectangle 7"/>
          <p:cNvSpPr/>
          <p:nvPr/>
        </p:nvSpPr>
        <p:spPr>
          <a:xfrm>
            <a:off x="4480560" y="4572000"/>
            <a:ext cx="3200400" cy="109728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400"/>
              </a:spcAft>
              <a:defRPr sz="1400" b="1">
                <a:solidFill>
                  <a:srgbClr val="E05A47"/>
                </a:solidFill>
                <a:latin typeface="Arial"/>
              </a:defRPr>
            </a:pPr>
            <a:r>
              <a:t>2. LƯU TRỮ (VẬT MANG TIN)</a:t>
            </a:r>
          </a:p>
          <a:p>
            <a:pPr algn="ctr">
              <a:defRPr sz="1100">
                <a:solidFill>
                  <a:srgbClr val="2C3E50"/>
                </a:solidFill>
                <a:latin typeface="Arial"/>
              </a:defRPr>
            </a:pPr>
            <a:r>
              <a:t>Ghi nhớ trong não bộ hoặc lưu vào giấy, vở, sổ tay, thiết bị nhớ...</a:t>
            </a:r>
          </a:p>
        </p:txBody>
      </p:sp>
      <p:sp>
        <p:nvSpPr>
          <p:cNvPr id="9" name="Right Arrow 8"/>
          <p:cNvSpPr/>
          <p:nvPr/>
        </p:nvSpPr>
        <p:spPr>
          <a:xfrm>
            <a:off x="3566160" y="2651760"/>
            <a:ext cx="731520" cy="365760"/>
          </a:xfrm>
          <a:prstGeom prst="rightArrow">
            <a:avLst/>
          </a:prstGeom>
          <a:solidFill>
            <a:srgbClr val="0080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ight Arrow 9"/>
          <p:cNvSpPr/>
          <p:nvPr/>
        </p:nvSpPr>
        <p:spPr>
          <a:xfrm>
            <a:off x="7863840" y="2651760"/>
            <a:ext cx="731520" cy="365760"/>
          </a:xfrm>
          <a:prstGeom prst="rightArrow">
            <a:avLst/>
          </a:prstGeom>
          <a:solidFill>
            <a:srgbClr val="27A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Down Arrow 10"/>
          <p:cNvSpPr/>
          <p:nvPr/>
        </p:nvSpPr>
        <p:spPr>
          <a:xfrm>
            <a:off x="5623560" y="4114800"/>
            <a:ext cx="365760" cy="365760"/>
          </a:xfrm>
          <a:prstGeom prst="downArrow">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Up Arrow 11"/>
          <p:cNvSpPr/>
          <p:nvPr/>
        </p:nvSpPr>
        <p:spPr>
          <a:xfrm>
            <a:off x="6263640" y="4114800"/>
            <a:ext cx="365760" cy="365760"/>
          </a:xfrm>
          <a:prstGeom prst="upArrow">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F6F9"/>
        </a:solidFill>
        <a:effectLst/>
      </p:bgPr>
    </p:bg>
    <p:spTree>
      <p:nvGrpSpPr>
        <p:cNvPr id="1" name=""/>
        <p:cNvGrpSpPr/>
        <p:nvPr/>
      </p:nvGrpSpPr>
      <p:grpSpPr/>
      <p:sp>
        <p:nvSpPr>
          <p:cNvPr id="2" name="TextBox 1"/>
          <p:cNvSpPr txBox="1"/>
          <p:nvPr/>
        </p:nvSpPr>
        <p:spPr>
          <a:xfrm>
            <a:off x="685800" y="365760"/>
            <a:ext cx="10789920" cy="365760"/>
          </a:xfrm>
          <a:prstGeom prst="rect">
            <a:avLst/>
          </a:prstGeom>
          <a:noFill/>
        </p:spPr>
        <p:txBody>
          <a:bodyPr wrap="square" tIns="0" bIns="0" lIns="0" rIns="0">
            <a:spAutoFit/>
          </a:bodyPr>
          <a:lstStyle/>
          <a:p>
            <a:r>
              <a:rPr sz="1100" b="1">
                <a:solidFill>
                  <a:srgbClr val="008080"/>
                </a:solidFill>
                <a:latin typeface="Arial"/>
              </a:rPr>
              <a:t>BÀI 2: XỬ LÍ THÔNG TIN</a:t>
            </a:r>
          </a:p>
        </p:txBody>
      </p:sp>
      <p:sp>
        <p:nvSpPr>
          <p:cNvPr id="3" name="TextBox 2"/>
          <p:cNvSpPr txBox="1"/>
          <p:nvPr/>
        </p:nvSpPr>
        <p:spPr>
          <a:xfrm>
            <a:off x="685800" y="685800"/>
            <a:ext cx="10789920" cy="731520"/>
          </a:xfrm>
          <a:prstGeom prst="rect">
            <a:avLst/>
          </a:prstGeom>
          <a:noFill/>
        </p:spPr>
        <p:txBody>
          <a:bodyPr wrap="square" tIns="0" bIns="0" lIns="0" rIns="0">
            <a:spAutoFit/>
          </a:bodyPr>
          <a:lstStyle/>
          <a:p>
            <a:r>
              <a:rPr sz="2800" b="1">
                <a:solidFill>
                  <a:srgbClr val="2C3E50"/>
                </a:solidFill>
                <a:latin typeface="Arial"/>
              </a:rPr>
              <a:t>1. Hoạt động thu nhận thông tin — Cửa ngõ kết nối</a:t>
            </a:r>
          </a:p>
        </p:txBody>
      </p:sp>
      <p:sp>
        <p:nvSpPr>
          <p:cNvPr id="4" name="Rectangle 3"/>
          <p:cNvSpPr/>
          <p:nvPr/>
        </p:nvSpPr>
        <p:spPr>
          <a:xfrm>
            <a:off x="685800" y="1371600"/>
            <a:ext cx="10820095" cy="25400"/>
          </a:xfrm>
          <a:prstGeom prst="rect">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85800" y="1645920"/>
            <a:ext cx="4114800" cy="438912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200"/>
              </a:spcAft>
              <a:defRPr sz="2000" b="1">
                <a:solidFill>
                  <a:srgbClr val="008080"/>
                </a:solidFill>
                <a:latin typeface="Arial"/>
              </a:defRPr>
            </a:pPr>
            <a:r>
              <a:t>Khái niệm Thu nhận thông tin</a:t>
            </a:r>
          </a:p>
          <a:p>
            <a:pPr>
              <a:spcAft>
                <a:spcPts val="1000"/>
              </a:spcAft>
              <a:defRPr sz="1400">
                <a:solidFill>
                  <a:srgbClr val="2C3E50"/>
                </a:solidFill>
                <a:latin typeface="Arial"/>
              </a:defRPr>
            </a:pPr>
            <a:r>
              <a:t>• Nhờ các giác quan, con người nhận biết được thông tin của thế giới bên ngoài và bên trong cơ thể.</a:t>
            </a:r>
          </a:p>
          <a:p>
            <a:pPr>
              <a:spcAft>
                <a:spcPts val="1000"/>
              </a:spcAft>
              <a:defRPr sz="1400">
                <a:solidFill>
                  <a:srgbClr val="2C3E50"/>
                </a:solidFill>
                <a:latin typeface="Arial"/>
              </a:defRPr>
            </a:pPr>
            <a:r>
              <a:t>• Thu nhận thông tin là bước đầu tiên và vô cùng quan trọng. Nếu không thu nhận thông tin, quá trình xử lý sau đó sẽ không thể diễn ra.</a:t>
            </a:r>
          </a:p>
          <a:p>
            <a:pPr>
              <a:spcAft>
                <a:spcPts val="1000"/>
              </a:spcAft>
              <a:defRPr sz="1400">
                <a:solidFill>
                  <a:srgbClr val="2C3E50"/>
                </a:solidFill>
                <a:latin typeface="Arial"/>
              </a:defRPr>
            </a:pPr>
            <a:r>
              <a:t>• Thông tin thu nhận cực kỳ phong phú và đa dạng như: âm thanh, hình ảnh, màu sắc, ánh sáng, nhiệt độ, mùi vị...</a:t>
            </a:r>
          </a:p>
        </p:txBody>
      </p:sp>
      <p:sp>
        <p:nvSpPr>
          <p:cNvPr id="6" name="Rounded Rectangle 5"/>
          <p:cNvSpPr/>
          <p:nvPr/>
        </p:nvSpPr>
        <p:spPr>
          <a:xfrm>
            <a:off x="5120640" y="1645920"/>
            <a:ext cx="6400800" cy="438912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200"/>
              </a:spcAft>
              <a:defRPr sz="1800" b="1">
                <a:solidFill>
                  <a:srgbClr val="E05A47"/>
                </a:solidFill>
                <a:latin typeface="Arial"/>
              </a:defRPr>
            </a:pPr>
            <a:r>
              <a:t>Năm giác quan thu nhận thông tin của con người</a:t>
            </a:r>
          </a:p>
        </p:txBody>
      </p:sp>
      <p:sp>
        <p:nvSpPr>
          <p:cNvPr id="7" name="Rectangle 6"/>
          <p:cNvSpPr/>
          <p:nvPr/>
        </p:nvSpPr>
        <p:spPr>
          <a:xfrm>
            <a:off x="5486400" y="2240280"/>
            <a:ext cx="5669280" cy="594360"/>
          </a:xfrm>
          <a:prstGeom prst="rect">
            <a:avLst/>
          </a:prstGeom>
          <a:solidFill>
            <a:srgbClr val="F4F6F9"/>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wrap="square" lIns="137160" tIns="73152"/>
          <a:lstStyle/>
          <a:p>
            <a:pPr algn="ctr">
              <a:defRPr sz="1300" b="1">
                <a:solidFill>
                  <a:srgbClr val="008080"/>
                </a:solidFill>
                <a:latin typeface="Arial"/>
              </a:defRPr>
            </a:pPr>
            <a:r>
              <a:t>Thị giác (Mắt)  —  </a:t>
            </a:r>
            <a:r>
              <a:rPr sz="1200" b="0">
                <a:solidFill>
                  <a:srgbClr val="2C3E50"/>
                </a:solidFill>
                <a:latin typeface="Arial"/>
              </a:rPr>
              <a:t>Thu nhận hình ảnh, màu sắc, ánh sáng, chuyển động...</a:t>
            </a:r>
          </a:p>
        </p:txBody>
      </p:sp>
      <p:sp>
        <p:nvSpPr>
          <p:cNvPr id="8" name="Rectangle 7"/>
          <p:cNvSpPr/>
          <p:nvPr/>
        </p:nvSpPr>
        <p:spPr>
          <a:xfrm>
            <a:off x="5486400" y="2926080"/>
            <a:ext cx="5669280" cy="594360"/>
          </a:xfrm>
          <a:prstGeom prst="rect">
            <a:avLst/>
          </a:prstGeom>
          <a:solidFill>
            <a:srgbClr val="F4F6F9"/>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wrap="square" lIns="137160" tIns="73152"/>
          <a:lstStyle/>
          <a:p>
            <a:pPr algn="ctr">
              <a:defRPr sz="1300" b="1">
                <a:solidFill>
                  <a:srgbClr val="008080"/>
                </a:solidFill>
                <a:latin typeface="Arial"/>
              </a:defRPr>
            </a:pPr>
            <a:r>
              <a:t>Thính giác (Tai)  —  </a:t>
            </a:r>
            <a:r>
              <a:rPr sz="1200" b="0">
                <a:solidFill>
                  <a:srgbClr val="2C3E50"/>
                </a:solidFill>
                <a:latin typeface="Arial"/>
              </a:rPr>
              <a:t>Thu nhận tiếng động, âm thanh, tiếng nói, âm nhạc...</a:t>
            </a:r>
          </a:p>
        </p:txBody>
      </p:sp>
      <p:sp>
        <p:nvSpPr>
          <p:cNvPr id="9" name="Rectangle 8"/>
          <p:cNvSpPr/>
          <p:nvPr/>
        </p:nvSpPr>
        <p:spPr>
          <a:xfrm>
            <a:off x="5486400" y="3611880"/>
            <a:ext cx="5669280" cy="594360"/>
          </a:xfrm>
          <a:prstGeom prst="rect">
            <a:avLst/>
          </a:prstGeom>
          <a:solidFill>
            <a:srgbClr val="F4F6F9"/>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wrap="square" lIns="137160" tIns="73152"/>
          <a:lstStyle/>
          <a:p>
            <a:pPr algn="ctr">
              <a:defRPr sz="1300" b="1">
                <a:solidFill>
                  <a:srgbClr val="008080"/>
                </a:solidFill>
                <a:latin typeface="Arial"/>
              </a:defRPr>
            </a:pPr>
            <a:r>
              <a:t>Khứu giác (Mũi)  —  </a:t>
            </a:r>
            <a:r>
              <a:rPr sz="1200" b="0">
                <a:solidFill>
                  <a:srgbClr val="2C3E50"/>
                </a:solidFill>
                <a:latin typeface="Arial"/>
              </a:rPr>
              <a:t>Thu nhận các loại mùi hương thơm, mùi hôi, mùi cay...</a:t>
            </a:r>
          </a:p>
        </p:txBody>
      </p:sp>
      <p:sp>
        <p:nvSpPr>
          <p:cNvPr id="10" name="Rectangle 9"/>
          <p:cNvSpPr/>
          <p:nvPr/>
        </p:nvSpPr>
        <p:spPr>
          <a:xfrm>
            <a:off x="5486400" y="4297680"/>
            <a:ext cx="5669280" cy="594360"/>
          </a:xfrm>
          <a:prstGeom prst="rect">
            <a:avLst/>
          </a:prstGeom>
          <a:solidFill>
            <a:srgbClr val="F4F6F9"/>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wrap="square" lIns="137160" tIns="73152"/>
          <a:lstStyle/>
          <a:p>
            <a:pPr algn="ctr">
              <a:defRPr sz="1300" b="1">
                <a:solidFill>
                  <a:srgbClr val="008080"/>
                </a:solidFill>
                <a:latin typeface="Arial"/>
              </a:defRPr>
            </a:pPr>
            <a:r>
              <a:t>Vị giác (Lưỡi)  —  </a:t>
            </a:r>
            <a:r>
              <a:rPr sz="1200" b="0">
                <a:solidFill>
                  <a:srgbClr val="2C3E50"/>
                </a:solidFill>
                <a:latin typeface="Arial"/>
              </a:rPr>
              <a:t>Thu nhận các vị: ngọt, mặn, đắng, chua, cay...</a:t>
            </a:r>
          </a:p>
        </p:txBody>
      </p:sp>
      <p:sp>
        <p:nvSpPr>
          <p:cNvPr id="11" name="Rectangle 10"/>
          <p:cNvSpPr/>
          <p:nvPr/>
        </p:nvSpPr>
        <p:spPr>
          <a:xfrm>
            <a:off x="5486400" y="4983480"/>
            <a:ext cx="5669280" cy="594360"/>
          </a:xfrm>
          <a:prstGeom prst="rect">
            <a:avLst/>
          </a:prstGeom>
          <a:solidFill>
            <a:srgbClr val="F4F6F9"/>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wrap="square" lIns="137160" tIns="73152"/>
          <a:lstStyle/>
          <a:p>
            <a:pPr algn="ctr">
              <a:defRPr sz="1300" b="1">
                <a:solidFill>
                  <a:srgbClr val="008080"/>
                </a:solidFill>
                <a:latin typeface="Arial"/>
              </a:defRPr>
            </a:pPr>
            <a:r>
              <a:t>Xúc giác (Da)  —  </a:t>
            </a:r>
            <a:r>
              <a:rPr sz="1200" b="0">
                <a:solidFill>
                  <a:srgbClr val="2C3E50"/>
                </a:solidFill>
                <a:latin typeface="Arial"/>
              </a:rPr>
              <a:t>Cảm nhận nhiệt độ nóng, lạnh, trơn nhẵn, thô ráp, đau đớn...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F6F9"/>
        </a:solidFill>
        <a:effectLst/>
      </p:bgPr>
    </p:bg>
    <p:spTree>
      <p:nvGrpSpPr>
        <p:cNvPr id="1" name=""/>
        <p:cNvGrpSpPr/>
        <p:nvPr/>
      </p:nvGrpSpPr>
      <p:grpSpPr/>
      <p:sp>
        <p:nvSpPr>
          <p:cNvPr id="2" name="TextBox 1"/>
          <p:cNvSpPr txBox="1"/>
          <p:nvPr/>
        </p:nvSpPr>
        <p:spPr>
          <a:xfrm>
            <a:off x="685800" y="365760"/>
            <a:ext cx="10789920" cy="365760"/>
          </a:xfrm>
          <a:prstGeom prst="rect">
            <a:avLst/>
          </a:prstGeom>
          <a:noFill/>
        </p:spPr>
        <p:txBody>
          <a:bodyPr wrap="square" tIns="0" bIns="0" lIns="0" rIns="0">
            <a:spAutoFit/>
          </a:bodyPr>
          <a:lstStyle/>
          <a:p>
            <a:r>
              <a:rPr sz="1100" b="1">
                <a:solidFill>
                  <a:srgbClr val="008080"/>
                </a:solidFill>
                <a:latin typeface="Arial"/>
              </a:rPr>
              <a:t>BÀI 2: XỬ LÍ THÔNG TIN</a:t>
            </a:r>
          </a:p>
        </p:txBody>
      </p:sp>
      <p:sp>
        <p:nvSpPr>
          <p:cNvPr id="3" name="TextBox 2"/>
          <p:cNvSpPr txBox="1"/>
          <p:nvPr/>
        </p:nvSpPr>
        <p:spPr>
          <a:xfrm>
            <a:off x="685800" y="685800"/>
            <a:ext cx="10789920" cy="731520"/>
          </a:xfrm>
          <a:prstGeom prst="rect">
            <a:avLst/>
          </a:prstGeom>
          <a:noFill/>
        </p:spPr>
        <p:txBody>
          <a:bodyPr wrap="square" tIns="0" bIns="0" lIns="0" rIns="0">
            <a:spAutoFit/>
          </a:bodyPr>
          <a:lstStyle/>
          <a:p>
            <a:r>
              <a:rPr sz="2800" b="1">
                <a:solidFill>
                  <a:srgbClr val="2C3E50"/>
                </a:solidFill>
                <a:latin typeface="Arial"/>
              </a:rPr>
              <a:t>2. Hoạt động lưu trữ thông tin — Giữ gìn tri thức</a:t>
            </a:r>
          </a:p>
        </p:txBody>
      </p:sp>
      <p:sp>
        <p:nvSpPr>
          <p:cNvPr id="4" name="Rectangle 3"/>
          <p:cNvSpPr/>
          <p:nvPr/>
        </p:nvSpPr>
        <p:spPr>
          <a:xfrm>
            <a:off x="685800" y="1371600"/>
            <a:ext cx="10820095" cy="25400"/>
          </a:xfrm>
          <a:prstGeom prst="rect">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85800" y="1645920"/>
            <a:ext cx="5120640" cy="438912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200"/>
              </a:spcAft>
              <a:defRPr sz="1800" b="1">
                <a:solidFill>
                  <a:srgbClr val="008080"/>
                </a:solidFill>
                <a:latin typeface="Arial"/>
              </a:defRPr>
            </a:pPr>
            <a:r>
              <a:t>Lưu trữ thông tin &amp; Trí nhớ con người</a:t>
            </a:r>
          </a:p>
          <a:p>
            <a:pPr>
              <a:spcAft>
                <a:spcPts val="1000"/>
              </a:spcAft>
              <a:defRPr sz="1400">
                <a:solidFill>
                  <a:srgbClr val="2C3E50"/>
                </a:solidFill>
                <a:latin typeface="Arial"/>
              </a:defRPr>
            </a:pPr>
            <a:r>
              <a:t>• Sau khi nhận được thông tin, bộ não của con người sẽ tiến hành ghi nhớ lại thông tin đó.</a:t>
            </a:r>
          </a:p>
          <a:p>
            <a:pPr>
              <a:spcAft>
                <a:spcPts val="1000"/>
              </a:spcAft>
              <a:defRPr sz="1400">
                <a:solidFill>
                  <a:srgbClr val="2C3E50"/>
                </a:solidFill>
                <a:latin typeface="Arial"/>
              </a:defRPr>
            </a:pPr>
            <a:r>
              <a:t>• Trí nhớ là bộ lưu trữ chính của con người. Tuy nhiên trí nhớ có giới hạn, thông tin có thể bị quên lãng theo thời gian.</a:t>
            </a:r>
          </a:p>
          <a:p>
            <a:pPr>
              <a:spcAft>
                <a:spcPts val="1000"/>
              </a:spcAft>
              <a:defRPr sz="1400">
                <a:solidFill>
                  <a:srgbClr val="2C3E50"/>
                </a:solidFill>
                <a:latin typeface="Arial"/>
              </a:defRPr>
            </a:pPr>
            <a:r>
              <a:t>• Do đó, để giữ thông tin lâu dài và chia sẻ cho người khác, con người đã sáng tạo ra các phương thức lưu trữ ngoài não bộ gọi là các **VẬT MANG TIN**.</a:t>
            </a:r>
          </a:p>
        </p:txBody>
      </p:sp>
      <p:sp>
        <p:nvSpPr>
          <p:cNvPr id="6" name="Rounded Rectangle 5"/>
          <p:cNvSpPr/>
          <p:nvPr/>
        </p:nvSpPr>
        <p:spPr>
          <a:xfrm>
            <a:off x="6217920" y="1645920"/>
            <a:ext cx="5303520" cy="438912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800"/>
              </a:spcAft>
              <a:defRPr sz="1800" b="1">
                <a:solidFill>
                  <a:srgbClr val="E05A47"/>
                </a:solidFill>
                <a:latin typeface="Arial"/>
              </a:defRPr>
            </a:pPr>
            <a:r>
              <a:t>Khái niệm về Vật Mang Tin</a:t>
            </a:r>
          </a:p>
          <a:p>
            <a:pPr>
              <a:spcAft>
                <a:spcPts val="1200"/>
              </a:spcAft>
              <a:defRPr sz="1400" b="1">
                <a:solidFill>
                  <a:srgbClr val="2C3E50"/>
                </a:solidFill>
                <a:latin typeface="Arial"/>
              </a:defRPr>
            </a:pPr>
            <a:r>
              <a:t>Vật mang tin là vật (hoặc phương tiện) chứa đựng thông tin để lưu giữ, truyền đạt.</a:t>
            </a:r>
          </a:p>
        </p:txBody>
      </p:sp>
      <p:graphicFrame>
        <p:nvGraphicFramePr>
          <p:cNvPr id="7" name="Table 6"/>
          <p:cNvGraphicFramePr>
            <a:graphicFrameLocks noGrp="1"/>
          </p:cNvGraphicFramePr>
          <p:nvPr/>
        </p:nvGraphicFramePr>
        <p:xfrm>
          <a:off x="6400800" y="2926080"/>
          <a:ext cx="4937760" cy="2560320"/>
        </p:xfrm>
        <a:graphic>
          <a:graphicData uri="http://schemas.openxmlformats.org/drawingml/2006/table">
            <a:tbl>
              <a:tblPr firstRow="1" bandRow="1">
                <a:tableStyleId>{5C22544A-7EE6-4342-B048-85BDC9FD1C3A}</a:tableStyleId>
              </a:tblPr>
              <a:tblGrid>
                <a:gridCol w="2011680"/>
                <a:gridCol w="2926080"/>
              </a:tblGrid>
              <a:tr h="640080">
                <a:tc>
                  <a:txBody>
                    <a:bodyPr/>
                    <a:lstStyle/>
                    <a:p>
                      <a:pPr algn="ctr">
                        <a:defRPr sz="1200" b="1">
                          <a:solidFill>
                            <a:srgbClr val="FFFFFF"/>
                          </a:solidFill>
                          <a:latin typeface="Arial"/>
                        </a:defRPr>
                      </a:pPr>
                      <a:r>
                        <a:t>Loại vật mang tin</a:t>
                      </a:r>
                    </a:p>
                  </a:txBody>
                  <a:tcPr>
                    <a:solidFill>
                      <a:srgbClr val="008080"/>
                    </a:solidFill>
                  </a:tcPr>
                </a:tc>
                <a:tc>
                  <a:txBody>
                    <a:bodyPr/>
                    <a:lstStyle/>
                    <a:p>
                      <a:pPr algn="ctr">
                        <a:defRPr sz="1200" b="1">
                          <a:solidFill>
                            <a:srgbClr val="FFFFFF"/>
                          </a:solidFill>
                          <a:latin typeface="Arial"/>
                        </a:defRPr>
                      </a:pPr>
                      <a:r>
                        <a:t>Ví dụ thực tế</a:t>
                      </a:r>
                    </a:p>
                  </a:txBody>
                  <a:tcPr>
                    <a:solidFill>
                      <a:srgbClr val="008080"/>
                    </a:solidFill>
                  </a:tcPr>
                </a:tc>
              </a:tr>
              <a:tr h="640080">
                <a:tc>
                  <a:txBody>
                    <a:bodyPr/>
                    <a:lstStyle/>
                    <a:p>
                      <a:pPr algn="l">
                        <a:defRPr sz="1100" b="1">
                          <a:solidFill>
                            <a:srgbClr val="2C3E50"/>
                          </a:solidFill>
                          <a:latin typeface="Arial"/>
                        </a:defRPr>
                      </a:pPr>
                      <a:r>
                        <a:t>Giấy, vở, sách</a:t>
                      </a:r>
                    </a:p>
                  </a:txBody>
                  <a:tcPr>
                    <a:solidFill>
                      <a:srgbClr val="F4F6F9"/>
                    </a:solidFill>
                  </a:tcPr>
                </a:tc>
                <a:tc>
                  <a:txBody>
                    <a:bodyPr/>
                    <a:lstStyle/>
                    <a:p>
                      <a:pPr algn="l">
                        <a:defRPr sz="1100">
                          <a:solidFill>
                            <a:srgbClr val="2C3E50"/>
                          </a:solidFill>
                          <a:latin typeface="Arial"/>
                        </a:defRPr>
                      </a:pPr>
                      <a:r>
                        <a:t>Chép bài học vào vở, sách giáo khoa, nhật ký...</a:t>
                      </a:r>
                    </a:p>
                  </a:txBody>
                  <a:tcPr>
                    <a:solidFill>
                      <a:srgbClr val="F4F6F9"/>
                    </a:solidFill>
                  </a:tcPr>
                </a:tc>
              </a:tr>
              <a:tr h="640080">
                <a:tc>
                  <a:txBody>
                    <a:bodyPr/>
                    <a:lstStyle/>
                    <a:p>
                      <a:pPr algn="l">
                        <a:defRPr sz="1100" b="1">
                          <a:solidFill>
                            <a:srgbClr val="2C3E50"/>
                          </a:solidFill>
                          <a:latin typeface="Arial"/>
                        </a:defRPr>
                      </a:pPr>
                      <a:r>
                        <a:t>Bản đồ, tranh ảnh</a:t>
                      </a:r>
                    </a:p>
                  </a:txBody>
                  <a:tcPr>
                    <a:solidFill>
                      <a:srgbClr val="F4F6F9"/>
                    </a:solidFill>
                  </a:tcPr>
                </a:tc>
                <a:tc>
                  <a:txBody>
                    <a:bodyPr/>
                    <a:lstStyle/>
                    <a:p>
                      <a:pPr algn="l">
                        <a:defRPr sz="1100">
                          <a:solidFill>
                            <a:srgbClr val="2C3E50"/>
                          </a:solidFill>
                          <a:latin typeface="Arial"/>
                        </a:defRPr>
                      </a:pPr>
                      <a:r>
                        <a:t>Sơ đồ lớp học, bản đồ hành chính, tranh cổ động...</a:t>
                      </a:r>
                    </a:p>
                  </a:txBody>
                  <a:tcPr>
                    <a:solidFill>
                      <a:srgbClr val="F4F6F9"/>
                    </a:solidFill>
                  </a:tcPr>
                </a:tc>
              </a:tr>
              <a:tr h="640080">
                <a:tc>
                  <a:txBody>
                    <a:bodyPr/>
                    <a:lstStyle/>
                    <a:p>
                      <a:pPr algn="l">
                        <a:defRPr sz="1100" b="1">
                          <a:solidFill>
                            <a:srgbClr val="2C3E50"/>
                          </a:solidFill>
                          <a:latin typeface="Arial"/>
                        </a:defRPr>
                      </a:pPr>
                      <a:r>
                        <a:t>Thiết bị lưu trữ số</a:t>
                      </a:r>
                    </a:p>
                  </a:txBody>
                  <a:tcPr>
                    <a:solidFill>
                      <a:srgbClr val="F4F6F9"/>
                    </a:solidFill>
                  </a:tcPr>
                </a:tc>
                <a:tc>
                  <a:txBody>
                    <a:bodyPr/>
                    <a:lstStyle/>
                    <a:p>
                      <a:pPr algn="l">
                        <a:defRPr sz="1100">
                          <a:solidFill>
                            <a:srgbClr val="2C3E50"/>
                          </a:solidFill>
                          <a:latin typeface="Arial"/>
                        </a:defRPr>
                      </a:pPr>
                      <a:r>
                        <a:t>Thẻ nhớ, ổ cứng USB, đĩa CD/DVD, bộ nhớ máy tính...</a:t>
                      </a:r>
                    </a:p>
                  </a:txBody>
                  <a:tcPr>
                    <a:solidFill>
                      <a:srgbClr val="F4F6F9"/>
                    </a:solidFill>
                  </a:tcPr>
                </a:tc>
              </a:tr>
            </a:tbl>
          </a:graphicData>
        </a:graphic>
      </p:graphicFrame>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F6F9"/>
        </a:solidFill>
        <a:effectLst/>
      </p:bgPr>
    </p:bg>
    <p:spTree>
      <p:nvGrpSpPr>
        <p:cNvPr id="1" name=""/>
        <p:cNvGrpSpPr/>
        <p:nvPr/>
      </p:nvGrpSpPr>
      <p:grpSpPr/>
      <p:sp>
        <p:nvSpPr>
          <p:cNvPr id="2" name="TextBox 1"/>
          <p:cNvSpPr txBox="1"/>
          <p:nvPr/>
        </p:nvSpPr>
        <p:spPr>
          <a:xfrm>
            <a:off x="685800" y="365760"/>
            <a:ext cx="10789920" cy="365760"/>
          </a:xfrm>
          <a:prstGeom prst="rect">
            <a:avLst/>
          </a:prstGeom>
          <a:noFill/>
        </p:spPr>
        <p:txBody>
          <a:bodyPr wrap="square" tIns="0" bIns="0" lIns="0" rIns="0">
            <a:spAutoFit/>
          </a:bodyPr>
          <a:lstStyle/>
          <a:p>
            <a:r>
              <a:rPr sz="1100" b="1">
                <a:solidFill>
                  <a:srgbClr val="008080"/>
                </a:solidFill>
                <a:latin typeface="Arial"/>
              </a:rPr>
              <a:t>BÀI 2: XỬ LÍ THÔNG TIN</a:t>
            </a:r>
          </a:p>
        </p:txBody>
      </p:sp>
      <p:sp>
        <p:nvSpPr>
          <p:cNvPr id="3" name="TextBox 2"/>
          <p:cNvSpPr txBox="1"/>
          <p:nvPr/>
        </p:nvSpPr>
        <p:spPr>
          <a:xfrm>
            <a:off x="685800" y="685800"/>
            <a:ext cx="10789920" cy="731520"/>
          </a:xfrm>
          <a:prstGeom prst="rect">
            <a:avLst/>
          </a:prstGeom>
          <a:noFill/>
        </p:spPr>
        <p:txBody>
          <a:bodyPr wrap="square" tIns="0" bIns="0" lIns="0" rIns="0">
            <a:spAutoFit/>
          </a:bodyPr>
          <a:lstStyle/>
          <a:p>
            <a:r>
              <a:rPr sz="2800" b="1">
                <a:solidFill>
                  <a:srgbClr val="2C3E50"/>
                </a:solidFill>
                <a:latin typeface="Arial"/>
              </a:rPr>
              <a:t>3. Hoạt động biến đổi thông tin — Tư duy và sáng tạo</a:t>
            </a:r>
          </a:p>
        </p:txBody>
      </p:sp>
      <p:sp>
        <p:nvSpPr>
          <p:cNvPr id="4" name="Rectangle 3"/>
          <p:cNvSpPr/>
          <p:nvPr/>
        </p:nvSpPr>
        <p:spPr>
          <a:xfrm>
            <a:off x="685800" y="1371600"/>
            <a:ext cx="10820095" cy="25400"/>
          </a:xfrm>
          <a:prstGeom prst="rect">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85800" y="1645920"/>
            <a:ext cx="10820095" cy="137160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600"/>
              </a:spcAft>
              <a:defRPr sz="1800" b="1">
                <a:solidFill>
                  <a:srgbClr val="E05A47"/>
                </a:solidFill>
                <a:latin typeface="Arial"/>
              </a:defRPr>
            </a:pPr>
            <a:r>
              <a:t>Khái niệm biến đổi (xử lý) thông tin</a:t>
            </a:r>
          </a:p>
          <a:p>
            <a:pPr>
              <a:defRPr sz="1400">
                <a:solidFill>
                  <a:srgbClr val="2C3E50"/>
                </a:solidFill>
                <a:latin typeface="Arial"/>
              </a:defRPr>
            </a:pPr>
            <a:r>
              <a:t>Bộ não liên kết các thông tin đã có, so sánh, phân tích, thống kê, suy luận, giải thích... từ đó đưa ra kết luận, quyết định, ý định hành động hoặc tạo ra các thông tin mới. Đây là quá trình biến đổi thông tin ban đầu thành thông tin mới hữu ích hơn.</a:t>
            </a:r>
          </a:p>
        </p:txBody>
      </p:sp>
      <p:sp>
        <p:nvSpPr>
          <p:cNvPr id="6" name="Rounded Rectangle 5"/>
          <p:cNvSpPr/>
          <p:nvPr/>
        </p:nvSpPr>
        <p:spPr>
          <a:xfrm>
            <a:off x="685800" y="3291840"/>
            <a:ext cx="3108960" cy="256032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800" b="1">
                <a:solidFill>
                  <a:srgbClr val="008080"/>
                </a:solidFill>
                <a:latin typeface="Arial"/>
              </a:defRPr>
            </a:pPr>
            <a:r>
              <a:t>Thông tin ban đầu</a:t>
            </a:r>
          </a:p>
          <a:p>
            <a:pPr>
              <a:spcAft>
                <a:spcPts val="600"/>
              </a:spcAft>
              <a:defRPr sz="1400">
                <a:solidFill>
                  <a:srgbClr val="2C3E50"/>
                </a:solidFill>
                <a:latin typeface="Arial"/>
              </a:defRPr>
            </a:pPr>
            <a:r>
              <a:t>• Các dữ liệu thô nhận được từ các giác quan.</a:t>
            </a:r>
          </a:p>
          <a:p>
            <a:pPr>
              <a:spcAft>
                <a:spcPts val="600"/>
              </a:spcAft>
              <a:defRPr sz="1400">
                <a:solidFill>
                  <a:srgbClr val="2C3E50"/>
                </a:solidFill>
                <a:latin typeface="Arial"/>
              </a:defRPr>
            </a:pPr>
            <a:r>
              <a:t>• Ví dụ: Nhìn thấy bầu trời xuất hiện nhiều mây đen xám xịt.</a:t>
            </a:r>
          </a:p>
        </p:txBody>
      </p:sp>
      <p:sp>
        <p:nvSpPr>
          <p:cNvPr id="7" name="Right Arrow 6"/>
          <p:cNvSpPr/>
          <p:nvPr/>
        </p:nvSpPr>
        <p:spPr>
          <a:xfrm>
            <a:off x="3931920" y="4389120"/>
            <a:ext cx="548640" cy="365760"/>
          </a:xfrm>
          <a:prstGeom prst="rightArrow">
            <a:avLst/>
          </a:prstGeom>
          <a:solidFill>
            <a:srgbClr val="0080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572000" y="3291840"/>
            <a:ext cx="3108960" cy="256032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800" b="1">
                <a:solidFill>
                  <a:srgbClr val="1B2A47"/>
                </a:solidFill>
                <a:latin typeface="Arial"/>
              </a:defRPr>
            </a:pPr>
            <a:r>
              <a:t>Bộ não phân tích</a:t>
            </a:r>
          </a:p>
          <a:p>
            <a:pPr>
              <a:spcAft>
                <a:spcPts val="600"/>
              </a:spcAft>
              <a:defRPr sz="1400">
                <a:solidFill>
                  <a:srgbClr val="2C3E50"/>
                </a:solidFill>
                <a:latin typeface="Arial"/>
              </a:defRPr>
            </a:pPr>
            <a:r>
              <a:t>• Não bộ liên kết hình ảnh đám mây với kinh nghiệm đã tích lũy trong quá khứ.</a:t>
            </a:r>
          </a:p>
          <a:p>
            <a:pPr>
              <a:spcAft>
                <a:spcPts val="600"/>
              </a:spcAft>
              <a:defRPr sz="1400">
                <a:solidFill>
                  <a:srgbClr val="2C3E50"/>
                </a:solidFill>
                <a:latin typeface="Arial"/>
              </a:defRPr>
            </a:pPr>
            <a:r>
              <a:t>• Nhận định: Mây đen báo hiệu trời sắp mưa to.</a:t>
            </a:r>
          </a:p>
        </p:txBody>
      </p:sp>
      <p:sp>
        <p:nvSpPr>
          <p:cNvPr id="9" name="Right Arrow 8"/>
          <p:cNvSpPr/>
          <p:nvPr/>
        </p:nvSpPr>
        <p:spPr>
          <a:xfrm>
            <a:off x="7818120" y="4389120"/>
            <a:ext cx="548640" cy="365760"/>
          </a:xfrm>
          <a:prstGeom prst="rightArrow">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412480" y="3291840"/>
            <a:ext cx="3108960" cy="256032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800" b="1">
                <a:solidFill>
                  <a:srgbClr val="E05A47"/>
                </a:solidFill>
                <a:latin typeface="Arial"/>
              </a:defRPr>
            </a:pPr>
            <a:r>
              <a:t>Thông tin mới</a:t>
            </a:r>
          </a:p>
          <a:p>
            <a:pPr>
              <a:spcAft>
                <a:spcPts val="600"/>
              </a:spcAft>
              <a:defRPr sz="1400">
                <a:solidFill>
                  <a:srgbClr val="2C3E50"/>
                </a:solidFill>
                <a:latin typeface="Arial"/>
              </a:defRPr>
            </a:pPr>
            <a:r>
              <a:t>• Quyết định hành động thông minh.</a:t>
            </a:r>
          </a:p>
          <a:p>
            <a:pPr>
              <a:spcAft>
                <a:spcPts val="600"/>
              </a:spcAft>
              <a:defRPr sz="1400">
                <a:solidFill>
                  <a:srgbClr val="2C3E50"/>
                </a:solidFill>
                <a:latin typeface="Arial"/>
              </a:defRPr>
            </a:pPr>
            <a:r>
              <a:t>• Hành động: Mang theo ô (dù) hoặc áo mưa khi ra ngoài đường.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F6F9"/>
        </a:solidFill>
        <a:effectLst/>
      </p:bgPr>
    </p:bg>
    <p:spTree>
      <p:nvGrpSpPr>
        <p:cNvPr id="1" name=""/>
        <p:cNvGrpSpPr/>
        <p:nvPr/>
      </p:nvGrpSpPr>
      <p:grpSpPr/>
      <p:sp>
        <p:nvSpPr>
          <p:cNvPr id="2" name="TextBox 1"/>
          <p:cNvSpPr txBox="1"/>
          <p:nvPr/>
        </p:nvSpPr>
        <p:spPr>
          <a:xfrm>
            <a:off x="685800" y="365760"/>
            <a:ext cx="10789920" cy="365760"/>
          </a:xfrm>
          <a:prstGeom prst="rect">
            <a:avLst/>
          </a:prstGeom>
          <a:noFill/>
        </p:spPr>
        <p:txBody>
          <a:bodyPr wrap="square" tIns="0" bIns="0" lIns="0" rIns="0">
            <a:spAutoFit/>
          </a:bodyPr>
          <a:lstStyle/>
          <a:p>
            <a:r>
              <a:rPr sz="1100" b="1">
                <a:solidFill>
                  <a:srgbClr val="008080"/>
                </a:solidFill>
                <a:latin typeface="Arial"/>
              </a:rPr>
              <a:t>BÀI 2: XỬ LÍ THÔNG TIN</a:t>
            </a:r>
          </a:p>
        </p:txBody>
      </p:sp>
      <p:sp>
        <p:nvSpPr>
          <p:cNvPr id="3" name="TextBox 2"/>
          <p:cNvSpPr txBox="1"/>
          <p:nvPr/>
        </p:nvSpPr>
        <p:spPr>
          <a:xfrm>
            <a:off x="685800" y="685800"/>
            <a:ext cx="10789920" cy="731520"/>
          </a:xfrm>
          <a:prstGeom prst="rect">
            <a:avLst/>
          </a:prstGeom>
          <a:noFill/>
        </p:spPr>
        <p:txBody>
          <a:bodyPr wrap="square" tIns="0" bIns="0" lIns="0" rIns="0">
            <a:spAutoFit/>
          </a:bodyPr>
          <a:lstStyle/>
          <a:p>
            <a:r>
              <a:rPr sz="2800" b="1">
                <a:solidFill>
                  <a:srgbClr val="2C3E50"/>
                </a:solidFill>
                <a:latin typeface="Arial"/>
              </a:rPr>
              <a:t>4. Hoạt động truyền thông tin — Chia sẻ tri thức</a:t>
            </a:r>
          </a:p>
        </p:txBody>
      </p:sp>
      <p:sp>
        <p:nvSpPr>
          <p:cNvPr id="4" name="Rectangle 3"/>
          <p:cNvSpPr/>
          <p:nvPr/>
        </p:nvSpPr>
        <p:spPr>
          <a:xfrm>
            <a:off x="685800" y="1371600"/>
            <a:ext cx="10820095" cy="25400"/>
          </a:xfrm>
          <a:prstGeom prst="rect">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85800" y="1645920"/>
            <a:ext cx="4389120" cy="438912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200"/>
              </a:spcAft>
              <a:defRPr sz="2000" b="1">
                <a:solidFill>
                  <a:srgbClr val="008080"/>
                </a:solidFill>
                <a:latin typeface="Arial"/>
              </a:defRPr>
            </a:pPr>
            <a:r>
              <a:t>Vì sao cần truyền thông tin?</a:t>
            </a:r>
          </a:p>
          <a:p>
            <a:pPr>
              <a:spcAft>
                <a:spcPts val="1000"/>
              </a:spcAft>
              <a:defRPr sz="1400">
                <a:solidFill>
                  <a:srgbClr val="2C3E50"/>
                </a:solidFill>
                <a:latin typeface="Arial"/>
              </a:defRPr>
            </a:pPr>
            <a:r>
              <a:t>• Thông tin sau khi xử lý cần được truyền đi để chuyển hóa thành hành động cụ thể hoặc chia sẻ với mọi người xung quanh.</a:t>
            </a:r>
          </a:p>
          <a:p>
            <a:pPr>
              <a:spcAft>
                <a:spcPts val="1000"/>
              </a:spcAft>
              <a:defRPr sz="1400">
                <a:solidFill>
                  <a:srgbClr val="2C3E50"/>
                </a:solidFill>
                <a:latin typeface="Arial"/>
              </a:defRPr>
            </a:pPr>
            <a:r>
              <a:t>• Truyền thông tin giúp nhân rộng tri thức, tạo nên sự phối hợp hiệu quả giữa các cá nhân trong cộng đồng.</a:t>
            </a:r>
          </a:p>
          <a:p>
            <a:pPr>
              <a:spcAft>
                <a:spcPts val="1000"/>
              </a:spcAft>
              <a:defRPr sz="1400">
                <a:solidFill>
                  <a:srgbClr val="2C3E50"/>
                </a:solidFill>
                <a:latin typeface="Arial"/>
              </a:defRPr>
            </a:pPr>
            <a:r>
              <a:t>• Nếu thông tin bị giữ lại mà không truyền đi, nó sẽ không thể tạo ra những giá trị chung cho tập thể.</a:t>
            </a:r>
          </a:p>
        </p:txBody>
      </p:sp>
      <p:sp>
        <p:nvSpPr>
          <p:cNvPr id="6" name="Rounded Rectangle 5"/>
          <p:cNvSpPr/>
          <p:nvPr/>
        </p:nvSpPr>
        <p:spPr>
          <a:xfrm>
            <a:off x="5303520" y="1645920"/>
            <a:ext cx="6217920" cy="438912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2400"/>
              </a:spcAft>
              <a:defRPr sz="1800" b="1">
                <a:solidFill>
                  <a:srgbClr val="E05A47"/>
                </a:solidFill>
                <a:latin typeface="Arial"/>
              </a:defRPr>
            </a:pPr>
            <a:r>
              <a:t>Mô hình truyền thông tin cơ bản</a:t>
            </a:r>
          </a:p>
        </p:txBody>
      </p:sp>
      <p:sp>
        <p:nvSpPr>
          <p:cNvPr id="7" name="Rounded Rectangle 6"/>
          <p:cNvSpPr/>
          <p:nvPr/>
        </p:nvSpPr>
        <p:spPr>
          <a:xfrm>
            <a:off x="5669280" y="2560320"/>
            <a:ext cx="1645920" cy="1097280"/>
          </a:xfrm>
          <a:prstGeom prst="roundRect">
            <a:avLst/>
          </a:prstGeom>
          <a:solidFill>
            <a:srgbClr val="F4F6F9"/>
          </a:solidFill>
          <a:ln w="19050">
            <a:solidFill>
              <a:srgbClr val="008080"/>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300" b="1">
                <a:solidFill>
                  <a:srgbClr val="2C3E50"/>
                </a:solidFill>
                <a:latin typeface="Arial"/>
              </a:defRPr>
            </a:pPr>
            <a:r>
              <a:t>NGƯỜI GỬI</a:t>
            </a:r>
            <a:br/>
            <a:r>
              <a:t>(Nguồn phát)</a:t>
            </a:r>
          </a:p>
        </p:txBody>
      </p:sp>
      <p:sp>
        <p:nvSpPr>
          <p:cNvPr id="8" name="Right Arrow 7"/>
          <p:cNvSpPr/>
          <p:nvPr/>
        </p:nvSpPr>
        <p:spPr>
          <a:xfrm>
            <a:off x="7406640" y="2926080"/>
            <a:ext cx="2011680" cy="365760"/>
          </a:xfrm>
          <a:prstGeom prst="rightArrow">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200" y="2377440"/>
            <a:ext cx="2194560" cy="457200"/>
          </a:xfrm>
          <a:prstGeom prst="rect">
            <a:avLst/>
          </a:prstGeom>
          <a:noFill/>
        </p:spPr>
        <p:txBody>
          <a:bodyPr wrap="none">
            <a:spAutoFit/>
          </a:bodyPr>
          <a:lstStyle/>
          <a:p>
            <a:pPr algn="ctr">
              <a:defRPr sz="1100" b="1">
                <a:solidFill>
                  <a:srgbClr val="008080"/>
                </a:solidFill>
                <a:latin typeface="Arial"/>
              </a:defRPr>
            </a:pPr>
            <a:r>
              <a:t>Thông điệp / Vật mang tin</a:t>
            </a:r>
            <a:br/>
            <a:r>
              <a:t>(Lời nói, văn bản, hình vẽ...)</a:t>
            </a:r>
          </a:p>
        </p:txBody>
      </p:sp>
      <p:sp>
        <p:nvSpPr>
          <p:cNvPr id="10" name="Rounded Rectangle 9"/>
          <p:cNvSpPr/>
          <p:nvPr/>
        </p:nvSpPr>
        <p:spPr>
          <a:xfrm>
            <a:off x="9509760" y="2560320"/>
            <a:ext cx="1645920" cy="1097280"/>
          </a:xfrm>
          <a:prstGeom prst="roundRect">
            <a:avLst/>
          </a:prstGeom>
          <a:solidFill>
            <a:srgbClr val="F4F6F9"/>
          </a:solidFill>
          <a:ln w="19050">
            <a:solidFill>
              <a:srgbClr val="008080"/>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1300" b="1">
                <a:solidFill>
                  <a:srgbClr val="2C3E50"/>
                </a:solidFill>
                <a:latin typeface="Arial"/>
              </a:defRPr>
            </a:pPr>
            <a:r>
              <a:t>NGƯỜI NHẬN</a:t>
            </a:r>
            <a:br/>
            <a:r>
              <a:t>(Nguồn thu)</a:t>
            </a:r>
          </a:p>
        </p:txBody>
      </p:sp>
      <p:sp>
        <p:nvSpPr>
          <p:cNvPr id="11" name="TextBox 10"/>
          <p:cNvSpPr txBox="1"/>
          <p:nvPr/>
        </p:nvSpPr>
        <p:spPr>
          <a:xfrm>
            <a:off x="5669280" y="4023360"/>
            <a:ext cx="5486400" cy="1645920"/>
          </a:xfrm>
          <a:prstGeom prst="rect">
            <a:avLst/>
          </a:prstGeom>
          <a:noFill/>
        </p:spPr>
        <p:txBody>
          <a:bodyPr wrap="square">
            <a:spAutoFit/>
          </a:bodyPr>
          <a:lstStyle/>
          <a:p>
            <a:pPr>
              <a:spcAft>
                <a:spcPts val="600"/>
              </a:spcAft>
              <a:defRPr sz="1400" b="1">
                <a:solidFill>
                  <a:srgbClr val="2C3E50"/>
                </a:solidFill>
                <a:latin typeface="Arial"/>
              </a:defRPr>
            </a:pPr>
            <a:r>
              <a:t>Một số ví dụ về truyền thông tin:</a:t>
            </a:r>
          </a:p>
          <a:p>
            <a:pPr>
              <a:spcAft>
                <a:spcPts val="400"/>
              </a:spcAft>
              <a:defRPr sz="1200">
                <a:solidFill>
                  <a:srgbClr val="2C3E50"/>
                </a:solidFill>
                <a:latin typeface="Arial"/>
              </a:defRPr>
            </a:pPr>
            <a:r>
              <a:t>• Thuyết trình về chủ đề học tập trước lớp học.</a:t>
            </a:r>
          </a:p>
          <a:p>
            <a:pPr>
              <a:spcAft>
                <a:spcPts val="400"/>
              </a:spcAft>
              <a:defRPr sz="1200">
                <a:solidFill>
                  <a:srgbClr val="2C3E50"/>
                </a:solidFill>
                <a:latin typeface="Arial"/>
              </a:defRPr>
            </a:pPr>
            <a:r>
              <a:t>• Hát một bài hát truyền tải thông điệp ý nghĩa.</a:t>
            </a:r>
          </a:p>
          <a:p>
            <a:pPr>
              <a:spcAft>
                <a:spcPts val="400"/>
              </a:spcAft>
              <a:defRPr sz="1200">
                <a:solidFill>
                  <a:srgbClr val="2C3E50"/>
                </a:solidFill>
                <a:latin typeface="Arial"/>
              </a:defRPr>
            </a:pPr>
            <a:r>
              <a:t>• Viết một bức thư tay hoặc email gửi cho người bạn phương xa.</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F6F9"/>
        </a:solidFill>
        <a:effectLst/>
      </p:bgPr>
    </p:bg>
    <p:spTree>
      <p:nvGrpSpPr>
        <p:cNvPr id="1" name=""/>
        <p:cNvGrpSpPr/>
        <p:nvPr/>
      </p:nvGrpSpPr>
      <p:grpSpPr/>
      <p:sp>
        <p:nvSpPr>
          <p:cNvPr id="2" name="TextBox 1"/>
          <p:cNvSpPr txBox="1"/>
          <p:nvPr/>
        </p:nvSpPr>
        <p:spPr>
          <a:xfrm>
            <a:off x="685800" y="365760"/>
            <a:ext cx="10789920" cy="365760"/>
          </a:xfrm>
          <a:prstGeom prst="rect">
            <a:avLst/>
          </a:prstGeom>
          <a:noFill/>
        </p:spPr>
        <p:txBody>
          <a:bodyPr wrap="square" tIns="0" bIns="0" lIns="0" rIns="0">
            <a:spAutoFit/>
          </a:bodyPr>
          <a:lstStyle/>
          <a:p>
            <a:r>
              <a:rPr sz="1100" b="1">
                <a:solidFill>
                  <a:srgbClr val="008080"/>
                </a:solidFill>
                <a:latin typeface="Arial"/>
              </a:rPr>
              <a:t>BÀI 2: XỬ LÍ THÔNG TIN</a:t>
            </a:r>
          </a:p>
        </p:txBody>
      </p:sp>
      <p:sp>
        <p:nvSpPr>
          <p:cNvPr id="3" name="TextBox 2"/>
          <p:cNvSpPr txBox="1"/>
          <p:nvPr/>
        </p:nvSpPr>
        <p:spPr>
          <a:xfrm>
            <a:off x="685800" y="685800"/>
            <a:ext cx="10789920" cy="731520"/>
          </a:xfrm>
          <a:prstGeom prst="rect">
            <a:avLst/>
          </a:prstGeom>
          <a:noFill/>
        </p:spPr>
        <p:txBody>
          <a:bodyPr wrap="square" tIns="0" bIns="0" lIns="0" rIns="0">
            <a:spAutoFit/>
          </a:bodyPr>
          <a:lstStyle/>
          <a:p>
            <a:r>
              <a:rPr sz="2800" b="1">
                <a:solidFill>
                  <a:srgbClr val="2C3E50"/>
                </a:solidFill>
                <a:latin typeface="Arial"/>
              </a:rPr>
              <a:t>II. Xử lý thông tin trong máy tính — Trợ thủ đắc lực</a:t>
            </a:r>
          </a:p>
        </p:txBody>
      </p:sp>
      <p:sp>
        <p:nvSpPr>
          <p:cNvPr id="4" name="Rectangle 3"/>
          <p:cNvSpPr/>
          <p:nvPr/>
        </p:nvSpPr>
        <p:spPr>
          <a:xfrm>
            <a:off x="685800" y="1371600"/>
            <a:ext cx="10820095" cy="25400"/>
          </a:xfrm>
          <a:prstGeom prst="rect">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645920"/>
            <a:ext cx="5120640" cy="4389120"/>
          </a:xfrm>
          <a:prstGeom prst="rect">
            <a:avLst/>
          </a:prstGeom>
          <a:noFill/>
        </p:spPr>
        <p:txBody>
          <a:bodyPr wrap="square">
            <a:spAutoFit/>
          </a:bodyPr>
          <a:lstStyle/>
          <a:p>
            <a:pPr>
              <a:spcAft>
                <a:spcPts val="1200"/>
              </a:spcAft>
              <a:defRPr sz="2000" b="1">
                <a:solidFill>
                  <a:srgbClr val="008080"/>
                </a:solidFill>
                <a:latin typeface="Arial"/>
              </a:defRPr>
            </a:pPr>
            <a:r>
              <a:t>Kỷ nguyên số &amp; Vai trò của máy tính</a:t>
            </a:r>
          </a:p>
          <a:p>
            <a:pPr>
              <a:spcAft>
                <a:spcPts val="1000"/>
              </a:spcAft>
              <a:defRPr sz="1500">
                <a:solidFill>
                  <a:srgbClr val="2C3E50"/>
                </a:solidFill>
                <a:latin typeface="Arial"/>
              </a:defRPr>
            </a:pPr>
            <a:r>
              <a:t>• Ngày nay, thông tin không chỉ là sự hiểu biết của cá nhân mà đã trở thành tài nguyên vô giá của toàn xã hội.</a:t>
            </a:r>
          </a:p>
          <a:p>
            <a:pPr>
              <a:spcAft>
                <a:spcPts val="1000"/>
              </a:spcAft>
              <a:defRPr sz="1500">
                <a:solidFill>
                  <a:srgbClr val="2C3E50"/>
                </a:solidFill>
                <a:latin typeface="Arial"/>
              </a:defRPr>
            </a:pPr>
            <a:r>
              <a:t>• Con người không thể tự mình xử lý lượng thông tin khổng lồ ngày càng gia tăng một cách thủ công.</a:t>
            </a:r>
          </a:p>
          <a:p>
            <a:pPr>
              <a:spcAft>
                <a:spcPts val="1000"/>
              </a:spcAft>
              <a:defRPr sz="1500">
                <a:solidFill>
                  <a:srgbClr val="2C3E50"/>
                </a:solidFill>
                <a:latin typeface="Arial"/>
              </a:defRPr>
            </a:pPr>
            <a:r>
              <a:t>• **MÁY TÍNH ĐIỆN TỬ** chính là công cụ hiệu quả nhất được phát minh để hỗ trợ con người thu nhận, xử lý, lưu trữ và truyền đạt thông tin tự động hóa với hiệu suất cực cao.</a:t>
            </a:r>
          </a:p>
        </p:txBody>
      </p:sp>
      <p:sp>
        <p:nvSpPr>
          <p:cNvPr id="6" name="Rounded Rectangle 5"/>
          <p:cNvSpPr/>
          <p:nvPr/>
        </p:nvSpPr>
        <p:spPr>
          <a:xfrm>
            <a:off x="6217920" y="1645920"/>
            <a:ext cx="5303520" cy="4389120"/>
          </a:xfrm>
          <a:prstGeom prst="roundRect">
            <a:avLst/>
          </a:prstGeom>
          <a:solidFill>
            <a:srgbClr val="1B2A47"/>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600"/>
              </a:spcAft>
              <a:defRPr sz="1800" b="1">
                <a:solidFill>
                  <a:srgbClr val="E05A47"/>
                </a:solidFill>
                <a:latin typeface="Arial"/>
              </a:defRPr>
            </a:pPr>
            <a:r>
              <a:t>Máy tính có thể xử lý các dạng thông tin nào?</a:t>
            </a:r>
          </a:p>
          <a:p>
            <a:pPr>
              <a:spcAft>
                <a:spcPts val="800"/>
              </a:spcAft>
              <a:defRPr sz="1300" b="1">
                <a:solidFill>
                  <a:srgbClr val="FFFFFF"/>
                </a:solidFill>
                <a:latin typeface="Arial"/>
              </a:defRPr>
            </a:pPr>
            <a:r>
              <a:t>✔ Văn bản (Text): </a:t>
            </a:r>
            <a:r>
              <a:rPr sz="1200" b="0">
                <a:solidFill>
                  <a:srgbClr val="CDD4DF"/>
                </a:solidFill>
                <a:latin typeface="Arial"/>
              </a:rPr>
              <a:t>Sách báo điện tử, trang web, bài soạn thảo...</a:t>
            </a:r>
          </a:p>
          <a:p>
            <a:pPr>
              <a:spcAft>
                <a:spcPts val="800"/>
              </a:spcAft>
              <a:defRPr sz="1300" b="1">
                <a:solidFill>
                  <a:srgbClr val="FFFFFF"/>
                </a:solidFill>
                <a:latin typeface="Arial"/>
              </a:defRPr>
            </a:pPr>
            <a:r>
              <a:t>✔ Hình ảnh (Image): </a:t>
            </a:r>
            <a:r>
              <a:rPr sz="1200" b="0">
                <a:solidFill>
                  <a:srgbClr val="CDD4DF"/>
                </a:solidFill>
                <a:latin typeface="Arial"/>
              </a:rPr>
              <a:t>Tranh vẽ, ảnh chụp kỹ thuật số, đồ họa...</a:t>
            </a:r>
          </a:p>
          <a:p>
            <a:pPr>
              <a:spcAft>
                <a:spcPts val="800"/>
              </a:spcAft>
              <a:defRPr sz="1300" b="1">
                <a:solidFill>
                  <a:srgbClr val="FFFFFF"/>
                </a:solidFill>
                <a:latin typeface="Arial"/>
              </a:defRPr>
            </a:pPr>
            <a:r>
              <a:t>✔ Âm thanh (Audio): </a:t>
            </a:r>
            <a:r>
              <a:rPr sz="1200" b="0">
                <a:solidFill>
                  <a:srgbClr val="CDD4DF"/>
                </a:solidFill>
                <a:latin typeface="Arial"/>
              </a:rPr>
              <a:t>Nhạc số, giọng nói ghi âm, tiếng động...</a:t>
            </a:r>
          </a:p>
          <a:p>
            <a:pPr>
              <a:spcAft>
                <a:spcPts val="800"/>
              </a:spcAft>
              <a:defRPr sz="1300" b="1">
                <a:solidFill>
                  <a:srgbClr val="FFFFFF"/>
                </a:solidFill>
                <a:latin typeface="Arial"/>
              </a:defRPr>
            </a:pPr>
            <a:r>
              <a:t>✔ Hình ảnh động (Video): </a:t>
            </a:r>
            <a:r>
              <a:rPr sz="1200" b="0">
                <a:solidFill>
                  <a:srgbClr val="CDD4DF"/>
                </a:solidFill>
                <a:latin typeface="Arial"/>
              </a:rPr>
              <a:t>Các đoạn phim, video ngắn, hoạt hình...</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F6F9"/>
        </a:solidFill>
        <a:effectLst/>
      </p:bgPr>
    </p:bg>
    <p:spTree>
      <p:nvGrpSpPr>
        <p:cNvPr id="1" name=""/>
        <p:cNvGrpSpPr/>
        <p:nvPr/>
      </p:nvGrpSpPr>
      <p:grpSpPr/>
      <p:sp>
        <p:nvSpPr>
          <p:cNvPr id="2" name="TextBox 1"/>
          <p:cNvSpPr txBox="1"/>
          <p:nvPr/>
        </p:nvSpPr>
        <p:spPr>
          <a:xfrm>
            <a:off x="685800" y="365760"/>
            <a:ext cx="10789920" cy="365760"/>
          </a:xfrm>
          <a:prstGeom prst="rect">
            <a:avLst/>
          </a:prstGeom>
          <a:noFill/>
        </p:spPr>
        <p:txBody>
          <a:bodyPr wrap="square" tIns="0" bIns="0" lIns="0" rIns="0">
            <a:spAutoFit/>
          </a:bodyPr>
          <a:lstStyle/>
          <a:p>
            <a:r>
              <a:rPr sz="1100" b="1">
                <a:solidFill>
                  <a:srgbClr val="008080"/>
                </a:solidFill>
                <a:latin typeface="Arial"/>
              </a:rPr>
              <a:t>BÀI 2: XỬ LÍ THÔNG TIN</a:t>
            </a:r>
          </a:p>
        </p:txBody>
      </p:sp>
      <p:sp>
        <p:nvSpPr>
          <p:cNvPr id="3" name="TextBox 2"/>
          <p:cNvSpPr txBox="1"/>
          <p:nvPr/>
        </p:nvSpPr>
        <p:spPr>
          <a:xfrm>
            <a:off x="685800" y="685800"/>
            <a:ext cx="10789920" cy="731520"/>
          </a:xfrm>
          <a:prstGeom prst="rect">
            <a:avLst/>
          </a:prstGeom>
          <a:noFill/>
        </p:spPr>
        <p:txBody>
          <a:bodyPr wrap="square" tIns="0" bIns="0" lIns="0" rIns="0">
            <a:spAutoFit/>
          </a:bodyPr>
          <a:lstStyle/>
          <a:p>
            <a:r>
              <a:rPr sz="2800" b="1">
                <a:solidFill>
                  <a:srgbClr val="2C3E50"/>
                </a:solidFill>
                <a:latin typeface="Arial"/>
              </a:rPr>
              <a:t>Sơ đồ các hoạt động xử lý thông tin của máy tính</a:t>
            </a:r>
          </a:p>
        </p:txBody>
      </p:sp>
      <p:sp>
        <p:nvSpPr>
          <p:cNvPr id="4" name="Rectangle 3"/>
          <p:cNvSpPr/>
          <p:nvPr/>
        </p:nvSpPr>
        <p:spPr>
          <a:xfrm>
            <a:off x="685800" y="1371600"/>
            <a:ext cx="10820095" cy="25400"/>
          </a:xfrm>
          <a:prstGeom prst="rect">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85800" y="2011680"/>
            <a:ext cx="2743200" cy="365760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800" b="1">
                <a:solidFill>
                  <a:srgbClr val="008080"/>
                </a:solidFill>
                <a:latin typeface="Arial"/>
              </a:defRPr>
            </a:pPr>
            <a:r>
              <a:t>THIẾT BỊ VÀO</a:t>
            </a:r>
            <a:br/>
            <a:r>
              <a:t>(Input)</a:t>
            </a:r>
          </a:p>
          <a:p>
            <a:pPr>
              <a:spcAft>
                <a:spcPts val="600"/>
              </a:spcAft>
              <a:defRPr sz="1400">
                <a:solidFill>
                  <a:srgbClr val="2C3E50"/>
                </a:solidFill>
                <a:latin typeface="Arial"/>
              </a:defRPr>
            </a:pPr>
            <a:r>
              <a:t>• Nhiệm vụ: Thu nhận thông tin.</a:t>
            </a:r>
          </a:p>
          <a:p>
            <a:pPr>
              <a:spcAft>
                <a:spcPts val="600"/>
              </a:spcAft>
              <a:defRPr sz="1400">
                <a:solidFill>
                  <a:srgbClr val="2C3E50"/>
                </a:solidFill>
                <a:latin typeface="Arial"/>
              </a:defRPr>
            </a:pPr>
            <a:r>
              <a:t>• Ví dụ thiết bị:</a:t>
            </a:r>
          </a:p>
          <a:p>
            <a:pPr>
              <a:spcAft>
                <a:spcPts val="600"/>
              </a:spcAft>
              <a:defRPr sz="1400">
                <a:solidFill>
                  <a:srgbClr val="2C3E50"/>
                </a:solidFill>
                <a:latin typeface="Arial"/>
              </a:defRPr>
            </a:pPr>
            <a:r>
              <a:t>• Bàn phím (Keyboard)</a:t>
            </a:r>
          </a:p>
          <a:p>
            <a:pPr>
              <a:spcAft>
                <a:spcPts val="600"/>
              </a:spcAft>
              <a:defRPr sz="1400">
                <a:solidFill>
                  <a:srgbClr val="2C3E50"/>
                </a:solidFill>
                <a:latin typeface="Arial"/>
              </a:defRPr>
            </a:pPr>
            <a:r>
              <a:t>• Chuột (Mouse)</a:t>
            </a:r>
          </a:p>
          <a:p>
            <a:pPr>
              <a:spcAft>
                <a:spcPts val="600"/>
              </a:spcAft>
              <a:defRPr sz="1400">
                <a:solidFill>
                  <a:srgbClr val="2C3E50"/>
                </a:solidFill>
                <a:latin typeface="Arial"/>
              </a:defRPr>
            </a:pPr>
            <a:r>
              <a:t>• Máy quét (Scanner)</a:t>
            </a:r>
          </a:p>
          <a:p>
            <a:pPr>
              <a:spcAft>
                <a:spcPts val="600"/>
              </a:spcAft>
              <a:defRPr sz="1400">
                <a:solidFill>
                  <a:srgbClr val="2C3E50"/>
                </a:solidFill>
                <a:latin typeface="Arial"/>
              </a:defRPr>
            </a:pPr>
            <a:r>
              <a:t>• Micro đầu vào</a:t>
            </a:r>
          </a:p>
        </p:txBody>
      </p:sp>
      <p:sp>
        <p:nvSpPr>
          <p:cNvPr id="6" name="Rounded Rectangle 5"/>
          <p:cNvSpPr/>
          <p:nvPr/>
        </p:nvSpPr>
        <p:spPr>
          <a:xfrm>
            <a:off x="4480560" y="2011680"/>
            <a:ext cx="3200400" cy="201168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600"/>
              </a:spcAft>
              <a:defRPr sz="1800" b="1">
                <a:solidFill>
                  <a:srgbClr val="E05A47"/>
                </a:solidFill>
                <a:latin typeface="Arial"/>
              </a:defRPr>
            </a:pPr>
            <a:r>
              <a:t>BỘ XỬ LÝ (CPU)</a:t>
            </a:r>
            <a:br/>
            <a:r>
              <a:t>(Bộ não máy tính)</a:t>
            </a:r>
          </a:p>
          <a:p>
            <a:pPr algn="ctr">
              <a:defRPr sz="1100">
                <a:solidFill>
                  <a:srgbClr val="2C3E50"/>
                </a:solidFill>
                <a:latin typeface="Arial"/>
              </a:defRPr>
            </a:pPr>
            <a:r>
              <a:t>Nhiệm vụ: Xử lý và biến đổi thông tin bằng cách thực hiện các chương trình máy tính.</a:t>
            </a:r>
          </a:p>
        </p:txBody>
      </p:sp>
      <p:sp>
        <p:nvSpPr>
          <p:cNvPr id="7" name="Rounded Rectangle 6"/>
          <p:cNvSpPr/>
          <p:nvPr/>
        </p:nvSpPr>
        <p:spPr>
          <a:xfrm>
            <a:off x="8686800" y="2011680"/>
            <a:ext cx="2743200" cy="365760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000"/>
              </a:spcAft>
              <a:defRPr sz="1800" b="1">
                <a:solidFill>
                  <a:srgbClr val="27AE60"/>
                </a:solidFill>
                <a:latin typeface="Arial"/>
              </a:defRPr>
            </a:pPr>
            <a:r>
              <a:t>THIẾT BỊ RA</a:t>
            </a:r>
            <a:br/>
            <a:r>
              <a:t>(Output)</a:t>
            </a:r>
          </a:p>
          <a:p>
            <a:pPr>
              <a:spcAft>
                <a:spcPts val="600"/>
              </a:spcAft>
              <a:defRPr sz="1400">
                <a:solidFill>
                  <a:srgbClr val="2C3E50"/>
                </a:solidFill>
                <a:latin typeface="Arial"/>
              </a:defRPr>
            </a:pPr>
            <a:r>
              <a:t>• Nhiệm vụ: Truyền đạt &amp; xuất thông tin.</a:t>
            </a:r>
          </a:p>
          <a:p>
            <a:pPr>
              <a:spcAft>
                <a:spcPts val="600"/>
              </a:spcAft>
              <a:defRPr sz="1400">
                <a:solidFill>
                  <a:srgbClr val="2C3E50"/>
                </a:solidFill>
                <a:latin typeface="Arial"/>
              </a:defRPr>
            </a:pPr>
            <a:r>
              <a:t>• Ví dụ thiết bị:</a:t>
            </a:r>
          </a:p>
          <a:p>
            <a:pPr>
              <a:spcAft>
                <a:spcPts val="600"/>
              </a:spcAft>
              <a:defRPr sz="1400">
                <a:solidFill>
                  <a:srgbClr val="2C3E50"/>
                </a:solidFill>
                <a:latin typeface="Arial"/>
              </a:defRPr>
            </a:pPr>
            <a:r>
              <a:t>• Màn hình (Monitor)</a:t>
            </a:r>
          </a:p>
          <a:p>
            <a:pPr>
              <a:spcAft>
                <a:spcPts val="600"/>
              </a:spcAft>
              <a:defRPr sz="1400">
                <a:solidFill>
                  <a:srgbClr val="2C3E50"/>
                </a:solidFill>
                <a:latin typeface="Arial"/>
              </a:defRPr>
            </a:pPr>
            <a:r>
              <a:t>• Máy in (Printer)</a:t>
            </a:r>
          </a:p>
          <a:p>
            <a:pPr>
              <a:spcAft>
                <a:spcPts val="600"/>
              </a:spcAft>
              <a:defRPr sz="1400">
                <a:solidFill>
                  <a:srgbClr val="2C3E50"/>
                </a:solidFill>
                <a:latin typeface="Arial"/>
              </a:defRPr>
            </a:pPr>
            <a:r>
              <a:t>• Loa phát thanh (Speaker)</a:t>
            </a:r>
          </a:p>
        </p:txBody>
      </p:sp>
      <p:sp>
        <p:nvSpPr>
          <p:cNvPr id="8" name="Rounded Rectangle 7"/>
          <p:cNvSpPr/>
          <p:nvPr/>
        </p:nvSpPr>
        <p:spPr>
          <a:xfrm>
            <a:off x="4480560" y="4572000"/>
            <a:ext cx="3200400" cy="109728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400"/>
              </a:spcAft>
              <a:defRPr sz="1400" b="1">
                <a:solidFill>
                  <a:srgbClr val="1B2A47"/>
                </a:solidFill>
                <a:latin typeface="Arial"/>
              </a:defRPr>
            </a:pPr>
            <a:r>
              <a:t>BỘ NHỚ (MEMORY)</a:t>
            </a:r>
          </a:p>
          <a:p>
            <a:pPr algn="ctr">
              <a:defRPr sz="1100">
                <a:solidFill>
                  <a:srgbClr val="2C3E50"/>
                </a:solidFill>
                <a:latin typeface="Arial"/>
              </a:defRPr>
            </a:pPr>
            <a:r>
              <a:t>Nhiệm vụ: Lưu trữ thông tin (ổ đĩa cứng, thẻ nhớ, USB...)</a:t>
            </a:r>
          </a:p>
        </p:txBody>
      </p:sp>
      <p:sp>
        <p:nvSpPr>
          <p:cNvPr id="9" name="Right Arrow 8"/>
          <p:cNvSpPr/>
          <p:nvPr/>
        </p:nvSpPr>
        <p:spPr>
          <a:xfrm>
            <a:off x="3566160" y="2651760"/>
            <a:ext cx="731520" cy="365760"/>
          </a:xfrm>
          <a:prstGeom prst="rightArrow">
            <a:avLst/>
          </a:prstGeom>
          <a:solidFill>
            <a:srgbClr val="0080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ight Arrow 9"/>
          <p:cNvSpPr/>
          <p:nvPr/>
        </p:nvSpPr>
        <p:spPr>
          <a:xfrm>
            <a:off x="7863840" y="2651760"/>
            <a:ext cx="731520" cy="365760"/>
          </a:xfrm>
          <a:prstGeom prst="rightArrow">
            <a:avLst/>
          </a:prstGeom>
          <a:solidFill>
            <a:srgbClr val="27A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Down Arrow 10"/>
          <p:cNvSpPr/>
          <p:nvPr/>
        </p:nvSpPr>
        <p:spPr>
          <a:xfrm>
            <a:off x="5623560" y="4114800"/>
            <a:ext cx="365760" cy="365760"/>
          </a:xfrm>
          <a:prstGeom prst="downArrow">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Up Arrow 11"/>
          <p:cNvSpPr/>
          <p:nvPr/>
        </p:nvSpPr>
        <p:spPr>
          <a:xfrm>
            <a:off x="6263640" y="4114800"/>
            <a:ext cx="365760" cy="365760"/>
          </a:xfrm>
          <a:prstGeom prst="upArrow">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F6F9"/>
        </a:solidFill>
        <a:effectLst/>
      </p:bgPr>
    </p:bg>
    <p:spTree>
      <p:nvGrpSpPr>
        <p:cNvPr id="1" name=""/>
        <p:cNvGrpSpPr/>
        <p:nvPr/>
      </p:nvGrpSpPr>
      <p:grpSpPr/>
      <p:sp>
        <p:nvSpPr>
          <p:cNvPr id="2" name="TextBox 1"/>
          <p:cNvSpPr txBox="1"/>
          <p:nvPr/>
        </p:nvSpPr>
        <p:spPr>
          <a:xfrm>
            <a:off x="685800" y="365760"/>
            <a:ext cx="10789920" cy="365760"/>
          </a:xfrm>
          <a:prstGeom prst="rect">
            <a:avLst/>
          </a:prstGeom>
          <a:noFill/>
        </p:spPr>
        <p:txBody>
          <a:bodyPr wrap="square" tIns="0" bIns="0" lIns="0" rIns="0">
            <a:spAutoFit/>
          </a:bodyPr>
          <a:lstStyle/>
          <a:p>
            <a:r>
              <a:rPr sz="1100" b="1">
                <a:solidFill>
                  <a:srgbClr val="008080"/>
                </a:solidFill>
                <a:latin typeface="Arial"/>
              </a:rPr>
              <a:t>BÀI 2: XỬ LÍ THÔNG TIN</a:t>
            </a:r>
          </a:p>
        </p:txBody>
      </p:sp>
      <p:sp>
        <p:nvSpPr>
          <p:cNvPr id="3" name="TextBox 2"/>
          <p:cNvSpPr txBox="1"/>
          <p:nvPr/>
        </p:nvSpPr>
        <p:spPr>
          <a:xfrm>
            <a:off x="685800" y="685800"/>
            <a:ext cx="10789920" cy="731520"/>
          </a:xfrm>
          <a:prstGeom prst="rect">
            <a:avLst/>
          </a:prstGeom>
          <a:noFill/>
        </p:spPr>
        <p:txBody>
          <a:bodyPr wrap="square" tIns="0" bIns="0" lIns="0" rIns="0">
            <a:spAutoFit/>
          </a:bodyPr>
          <a:lstStyle/>
          <a:p>
            <a:r>
              <a:rPr sz="2800" b="1">
                <a:solidFill>
                  <a:srgbClr val="2C3E50"/>
                </a:solidFill>
                <a:latin typeface="Arial"/>
              </a:rPr>
              <a:t>Hiệu quả vượt trội của máy tính trong xử lý thông tin</a:t>
            </a:r>
          </a:p>
        </p:txBody>
      </p:sp>
      <p:sp>
        <p:nvSpPr>
          <p:cNvPr id="4" name="Rectangle 3"/>
          <p:cNvSpPr/>
          <p:nvPr/>
        </p:nvSpPr>
        <p:spPr>
          <a:xfrm>
            <a:off x="685800" y="1371600"/>
            <a:ext cx="10820095" cy="25400"/>
          </a:xfrm>
          <a:prstGeom prst="rect">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85800" y="1645920"/>
            <a:ext cx="5120640" cy="192024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85800" y="1645920"/>
            <a:ext cx="137160" cy="1920240"/>
          </a:xfrm>
          <a:prstGeom prst="rect">
            <a:avLst/>
          </a:prstGeom>
          <a:solidFill>
            <a:srgbClr val="0080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51560" y="1828800"/>
            <a:ext cx="4572000" cy="1554480"/>
          </a:xfrm>
          <a:prstGeom prst="rect">
            <a:avLst/>
          </a:prstGeom>
          <a:noFill/>
        </p:spPr>
        <p:txBody>
          <a:bodyPr wrap="square">
            <a:spAutoFit/>
          </a:bodyPr>
          <a:lstStyle/>
          <a:p>
            <a:pPr>
              <a:spcAft>
                <a:spcPts val="600"/>
              </a:spcAft>
              <a:defRPr sz="1600" b="1">
                <a:solidFill>
                  <a:srgbClr val="008080"/>
                </a:solidFill>
                <a:latin typeface="Arial"/>
              </a:defRPr>
            </a:pPr>
            <a:r>
              <a:t>Tính toán siêu tốc</a:t>
            </a:r>
          </a:p>
          <a:p>
            <a:pPr>
              <a:defRPr sz="1300">
                <a:solidFill>
                  <a:srgbClr val="2C3E50"/>
                </a:solidFill>
                <a:latin typeface="Arial"/>
              </a:defRPr>
            </a:pPr>
            <a:r>
              <a:t>Thực hiện hàng triệu, hàng tỷ phép tính phức tạp chỉ trong một giây, vượt xa khả năng của con người.</a:t>
            </a:r>
          </a:p>
        </p:txBody>
      </p:sp>
      <p:sp>
        <p:nvSpPr>
          <p:cNvPr id="8" name="Rounded Rectangle 7"/>
          <p:cNvSpPr/>
          <p:nvPr/>
        </p:nvSpPr>
        <p:spPr>
          <a:xfrm>
            <a:off x="6309360" y="1645920"/>
            <a:ext cx="5120640" cy="192024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309360" y="1645920"/>
            <a:ext cx="137160" cy="1920240"/>
          </a:xfrm>
          <a:prstGeom prst="rect">
            <a:avLst/>
          </a:prstGeom>
          <a:solidFill>
            <a:srgbClr val="3449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675120" y="1828800"/>
            <a:ext cx="4572000" cy="1554480"/>
          </a:xfrm>
          <a:prstGeom prst="rect">
            <a:avLst/>
          </a:prstGeom>
          <a:noFill/>
        </p:spPr>
        <p:txBody>
          <a:bodyPr wrap="square">
            <a:spAutoFit/>
          </a:bodyPr>
          <a:lstStyle/>
          <a:p>
            <a:pPr>
              <a:spcAft>
                <a:spcPts val="600"/>
              </a:spcAft>
              <a:defRPr sz="1600" b="1">
                <a:solidFill>
                  <a:srgbClr val="34495E"/>
                </a:solidFill>
                <a:latin typeface="Arial"/>
              </a:defRPr>
            </a:pPr>
            <a:r>
              <a:t>Độ chính xác tuyệt đối</a:t>
            </a:r>
          </a:p>
          <a:p>
            <a:pPr>
              <a:defRPr sz="1300">
                <a:solidFill>
                  <a:srgbClr val="2C3E50"/>
                </a:solidFill>
                <a:latin typeface="Arial"/>
              </a:defRPr>
            </a:pPr>
            <a:r>
              <a:t>Hoạt động theo chương trình lập sẵn, đảm bảo tính toán chính xác và đáng tin cậy cao.</a:t>
            </a:r>
          </a:p>
        </p:txBody>
      </p:sp>
      <p:sp>
        <p:nvSpPr>
          <p:cNvPr id="11" name="Rounded Rectangle 10"/>
          <p:cNvSpPr/>
          <p:nvPr/>
        </p:nvSpPr>
        <p:spPr>
          <a:xfrm>
            <a:off x="685800" y="3840480"/>
            <a:ext cx="5120640" cy="192024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85800" y="3840480"/>
            <a:ext cx="137160" cy="1920240"/>
          </a:xfrm>
          <a:prstGeom prst="rect">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51560" y="4023360"/>
            <a:ext cx="4572000" cy="1554480"/>
          </a:xfrm>
          <a:prstGeom prst="rect">
            <a:avLst/>
          </a:prstGeom>
          <a:noFill/>
        </p:spPr>
        <p:txBody>
          <a:bodyPr wrap="square">
            <a:spAutoFit/>
          </a:bodyPr>
          <a:lstStyle/>
          <a:p>
            <a:pPr>
              <a:spcAft>
                <a:spcPts val="600"/>
              </a:spcAft>
              <a:defRPr sz="1600" b="1">
                <a:solidFill>
                  <a:srgbClr val="E05A47"/>
                </a:solidFill>
                <a:latin typeface="Arial"/>
              </a:defRPr>
            </a:pPr>
            <a:r>
              <a:t>Lưu trữ khổng lồ</a:t>
            </a:r>
          </a:p>
          <a:p>
            <a:pPr>
              <a:defRPr sz="1300">
                <a:solidFill>
                  <a:srgbClr val="2C3E50"/>
                </a:solidFill>
                <a:latin typeface="Arial"/>
              </a:defRPr>
            </a:pPr>
            <a:r>
              <a:t>Có thể lưu giữ lượng thông tin tương đương hàng triệu cuốn sách chỉ trên một chiếc thẻ nhớ nhỏ bé.</a:t>
            </a:r>
          </a:p>
        </p:txBody>
      </p:sp>
      <p:sp>
        <p:nvSpPr>
          <p:cNvPr id="14" name="Rounded Rectangle 13"/>
          <p:cNvSpPr/>
          <p:nvPr/>
        </p:nvSpPr>
        <p:spPr>
          <a:xfrm>
            <a:off x="6309360" y="3840480"/>
            <a:ext cx="5120640" cy="192024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309360" y="3840480"/>
            <a:ext cx="137160" cy="1920240"/>
          </a:xfrm>
          <a:prstGeom prst="rect">
            <a:avLst/>
          </a:prstGeom>
          <a:solidFill>
            <a:srgbClr val="27A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675120" y="4023360"/>
            <a:ext cx="4572000" cy="1554480"/>
          </a:xfrm>
          <a:prstGeom prst="rect">
            <a:avLst/>
          </a:prstGeom>
          <a:noFill/>
        </p:spPr>
        <p:txBody>
          <a:bodyPr wrap="square">
            <a:spAutoFit/>
          </a:bodyPr>
          <a:lstStyle/>
          <a:p>
            <a:pPr>
              <a:spcAft>
                <a:spcPts val="600"/>
              </a:spcAft>
              <a:defRPr sz="1600" b="1">
                <a:solidFill>
                  <a:srgbClr val="27AE60"/>
                </a:solidFill>
                <a:latin typeface="Arial"/>
              </a:defRPr>
            </a:pPr>
            <a:r>
              <a:t>Bền bỉ &amp; Kết nối toàn cầu</a:t>
            </a:r>
          </a:p>
          <a:p>
            <a:pPr>
              <a:defRPr sz="1300">
                <a:solidFill>
                  <a:srgbClr val="2C3E50"/>
                </a:solidFill>
                <a:latin typeface="Arial"/>
              </a:defRPr>
            </a:pPr>
            <a:r>
              <a:t>Làm việc liên tục không mệt mỏi, dễ dàng truyền thông tin đi khắp thế giới qua mạng Internet.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F6F9"/>
        </a:solidFill>
        <a:effectLst/>
      </p:bgPr>
    </p:bg>
    <p:spTree>
      <p:nvGrpSpPr>
        <p:cNvPr id="1" name=""/>
        <p:cNvGrpSpPr/>
        <p:nvPr/>
      </p:nvGrpSpPr>
      <p:grpSpPr/>
      <p:sp>
        <p:nvSpPr>
          <p:cNvPr id="2" name="TextBox 1"/>
          <p:cNvSpPr txBox="1"/>
          <p:nvPr/>
        </p:nvSpPr>
        <p:spPr>
          <a:xfrm>
            <a:off x="685800" y="365760"/>
            <a:ext cx="10789920" cy="365760"/>
          </a:xfrm>
          <a:prstGeom prst="rect">
            <a:avLst/>
          </a:prstGeom>
          <a:noFill/>
        </p:spPr>
        <p:txBody>
          <a:bodyPr wrap="square" tIns="0" bIns="0" lIns="0" rIns="0">
            <a:spAutoFit/>
          </a:bodyPr>
          <a:lstStyle/>
          <a:p>
            <a:r>
              <a:rPr sz="1100" b="1">
                <a:solidFill>
                  <a:srgbClr val="008080"/>
                </a:solidFill>
                <a:latin typeface="Arial"/>
              </a:rPr>
              <a:t>BÀI 2: XỬ LÍ THÔNG TIN</a:t>
            </a:r>
          </a:p>
        </p:txBody>
      </p:sp>
      <p:sp>
        <p:nvSpPr>
          <p:cNvPr id="3" name="TextBox 2"/>
          <p:cNvSpPr txBox="1"/>
          <p:nvPr/>
        </p:nvSpPr>
        <p:spPr>
          <a:xfrm>
            <a:off x="685800" y="685800"/>
            <a:ext cx="10789920" cy="731520"/>
          </a:xfrm>
          <a:prstGeom prst="rect">
            <a:avLst/>
          </a:prstGeom>
          <a:noFill/>
        </p:spPr>
        <p:txBody>
          <a:bodyPr wrap="square" tIns="0" bIns="0" lIns="0" rIns="0">
            <a:spAutoFit/>
          </a:bodyPr>
          <a:lstStyle/>
          <a:p>
            <a:r>
              <a:rPr sz="2800" b="1">
                <a:solidFill>
                  <a:srgbClr val="2C3E50"/>
                </a:solidFill>
                <a:latin typeface="Arial"/>
              </a:rPr>
              <a:t>Luyện tập: Phân loại hoạt động xử lý thông tin</a:t>
            </a:r>
          </a:p>
        </p:txBody>
      </p:sp>
      <p:sp>
        <p:nvSpPr>
          <p:cNvPr id="4" name="Rectangle 3"/>
          <p:cNvSpPr/>
          <p:nvPr/>
        </p:nvSpPr>
        <p:spPr>
          <a:xfrm>
            <a:off x="685800" y="1371600"/>
            <a:ext cx="10820095" cy="25400"/>
          </a:xfrm>
          <a:prstGeom prst="rect">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85800" y="1645920"/>
            <a:ext cx="10820095" cy="438912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6" name="Table 5"/>
          <p:cNvGraphicFramePr>
            <a:graphicFrameLocks noGrp="1"/>
          </p:cNvGraphicFramePr>
          <p:nvPr/>
        </p:nvGraphicFramePr>
        <p:xfrm>
          <a:off x="914400" y="1828800"/>
          <a:ext cx="10362895" cy="3931920"/>
        </p:xfrm>
        <a:graphic>
          <a:graphicData uri="http://schemas.openxmlformats.org/drawingml/2006/table">
            <a:tbl>
              <a:tblPr firstRow="1" bandRow="1">
                <a:tableStyleId>{5C22544A-7EE6-4342-B048-85BDC9FD1C3A}</a:tableStyleId>
              </a:tblPr>
              <a:tblGrid>
                <a:gridCol w="4114800"/>
                <a:gridCol w="3017520"/>
                <a:gridCol w="3230575"/>
              </a:tblGrid>
              <a:tr h="786384">
                <a:tc>
                  <a:txBody>
                    <a:bodyPr/>
                    <a:lstStyle/>
                    <a:p>
                      <a:pPr algn="ctr">
                        <a:defRPr sz="1300" b="1">
                          <a:solidFill>
                            <a:srgbClr val="FFFFFF"/>
                          </a:solidFill>
                          <a:latin typeface="Arial"/>
                        </a:defRPr>
                      </a:pPr>
                      <a:r>
                        <a:t>Công việc thực tế</a:t>
                      </a:r>
                    </a:p>
                  </a:txBody>
                  <a:tcPr>
                    <a:solidFill>
                      <a:srgbClr val="008080"/>
                    </a:solidFill>
                  </a:tcPr>
                </a:tc>
                <a:tc>
                  <a:txBody>
                    <a:bodyPr/>
                    <a:lstStyle/>
                    <a:p>
                      <a:pPr algn="ctr">
                        <a:defRPr sz="1300" b="1">
                          <a:solidFill>
                            <a:srgbClr val="FFFFFF"/>
                          </a:solidFill>
                          <a:latin typeface="Arial"/>
                        </a:defRPr>
                      </a:pPr>
                      <a:r>
                        <a:t>Hoạt động xử lý thông tin chính</a:t>
                      </a:r>
                    </a:p>
                  </a:txBody>
                  <a:tcPr>
                    <a:solidFill>
                      <a:srgbClr val="008080"/>
                    </a:solidFill>
                  </a:tcPr>
                </a:tc>
                <a:tc>
                  <a:txBody>
                    <a:bodyPr/>
                    <a:lstStyle/>
                    <a:p>
                      <a:pPr algn="ctr">
                        <a:defRPr sz="1300" b="1">
                          <a:solidFill>
                            <a:srgbClr val="FFFFFF"/>
                          </a:solidFill>
                          <a:latin typeface="Arial"/>
                        </a:defRPr>
                      </a:pPr>
                      <a:r>
                        <a:t>Giải thích chi tiết</a:t>
                      </a:r>
                    </a:p>
                  </a:txBody>
                  <a:tcPr>
                    <a:solidFill>
                      <a:srgbClr val="008080"/>
                    </a:solidFill>
                  </a:tcPr>
                </a:tc>
              </a:tr>
              <a:tr h="786384">
                <a:tc>
                  <a:txBody>
                    <a:bodyPr/>
                    <a:lstStyle/>
                    <a:p>
                      <a:pPr algn="l">
                        <a:defRPr sz="1100">
                          <a:solidFill>
                            <a:srgbClr val="2C3E50"/>
                          </a:solidFill>
                          <a:latin typeface="Arial"/>
                        </a:defRPr>
                      </a:pPr>
                      <a:r>
                        <a:t>a) Quan sát đường đi của một chiếc tàu biển.</a:t>
                      </a:r>
                    </a:p>
                  </a:txBody>
                  <a:tcPr>
                    <a:solidFill>
                      <a:srgbClr val="FFFFFF"/>
                    </a:solidFill>
                  </a:tcPr>
                </a:tc>
                <a:tc>
                  <a:txBody>
                    <a:bodyPr/>
                    <a:lstStyle/>
                    <a:p>
                      <a:pPr algn="l">
                        <a:defRPr sz="1100" b="1">
                          <a:solidFill>
                            <a:srgbClr val="E05A47"/>
                          </a:solidFill>
                          <a:latin typeface="Arial"/>
                        </a:defRPr>
                      </a:pPr>
                      <a:r>
                        <a:t>Thu nhận thông tin</a:t>
                      </a:r>
                    </a:p>
                  </a:txBody>
                  <a:tcPr>
                    <a:solidFill>
                      <a:srgbClr val="FFFFFF"/>
                    </a:solidFill>
                  </a:tcPr>
                </a:tc>
                <a:tc>
                  <a:txBody>
                    <a:bodyPr/>
                    <a:lstStyle/>
                    <a:p>
                      <a:pPr algn="l">
                        <a:defRPr sz="1100">
                          <a:solidFill>
                            <a:srgbClr val="2C3E50"/>
                          </a:solidFill>
                          <a:latin typeface="Arial"/>
                        </a:defRPr>
                      </a:pPr>
                      <a:r>
                        <a:t>Mắt (thị giác) theo dõi vị trí và hướng di chuyển.</a:t>
                      </a:r>
                    </a:p>
                  </a:txBody>
                  <a:tcPr>
                    <a:solidFill>
                      <a:srgbClr val="FFFFFF"/>
                    </a:solidFill>
                  </a:tcPr>
                </a:tc>
              </a:tr>
              <a:tr h="786384">
                <a:tc>
                  <a:txBody>
                    <a:bodyPr/>
                    <a:lstStyle/>
                    <a:p>
                      <a:pPr algn="l">
                        <a:defRPr sz="1100">
                          <a:solidFill>
                            <a:srgbClr val="2C3E50"/>
                          </a:solidFill>
                          <a:latin typeface="Arial"/>
                        </a:defRPr>
                      </a:pPr>
                      <a:r>
                        <a:t>b) Ghi chép các sự kiện của một chuyến tham quan.</a:t>
                      </a:r>
                    </a:p>
                  </a:txBody>
                  <a:tcPr>
                    <a:solidFill>
                      <a:srgbClr val="F4F6F9"/>
                    </a:solidFill>
                  </a:tcPr>
                </a:tc>
                <a:tc>
                  <a:txBody>
                    <a:bodyPr/>
                    <a:lstStyle/>
                    <a:p>
                      <a:pPr algn="l">
                        <a:defRPr sz="1100" b="1">
                          <a:solidFill>
                            <a:srgbClr val="E05A47"/>
                          </a:solidFill>
                          <a:latin typeface="Arial"/>
                        </a:defRPr>
                      </a:pPr>
                      <a:r>
                        <a:t>Lưu trữ thông tin</a:t>
                      </a:r>
                    </a:p>
                  </a:txBody>
                  <a:tcPr>
                    <a:solidFill>
                      <a:srgbClr val="F4F6F9"/>
                    </a:solidFill>
                  </a:tcPr>
                </a:tc>
                <a:tc>
                  <a:txBody>
                    <a:bodyPr/>
                    <a:lstStyle/>
                    <a:p>
                      <a:pPr algn="l">
                        <a:defRPr sz="1100">
                          <a:solidFill>
                            <a:srgbClr val="2C3E50"/>
                          </a:solidFill>
                          <a:latin typeface="Arial"/>
                        </a:defRPr>
                      </a:pPr>
                      <a:r>
                        <a:t>Viết thông tin lên giấy/sổ tay (vật mang tin) để ghi nhớ.</a:t>
                      </a:r>
                    </a:p>
                  </a:txBody>
                  <a:tcPr>
                    <a:solidFill>
                      <a:srgbClr val="F4F6F9"/>
                    </a:solidFill>
                  </a:tcPr>
                </a:tc>
              </a:tr>
              <a:tr h="786384">
                <a:tc>
                  <a:txBody>
                    <a:bodyPr/>
                    <a:lstStyle/>
                    <a:p>
                      <a:pPr algn="l">
                        <a:defRPr sz="1100">
                          <a:solidFill>
                            <a:srgbClr val="2C3E50"/>
                          </a:solidFill>
                          <a:latin typeface="Arial"/>
                        </a:defRPr>
                      </a:pPr>
                      <a:r>
                        <a:t>c) Chuyển thể một bài văn xuôi thành văn vần.</a:t>
                      </a:r>
                    </a:p>
                  </a:txBody>
                  <a:tcPr>
                    <a:solidFill>
                      <a:srgbClr val="FFFFFF"/>
                    </a:solidFill>
                  </a:tcPr>
                </a:tc>
                <a:tc>
                  <a:txBody>
                    <a:bodyPr/>
                    <a:lstStyle/>
                    <a:p>
                      <a:pPr algn="l">
                        <a:defRPr sz="1100" b="1">
                          <a:solidFill>
                            <a:srgbClr val="E05A47"/>
                          </a:solidFill>
                          <a:latin typeface="Arial"/>
                        </a:defRPr>
                      </a:pPr>
                      <a:r>
                        <a:t>Biến đổi (Xử lý) thông tin</a:t>
                      </a:r>
                    </a:p>
                  </a:txBody>
                  <a:tcPr>
                    <a:solidFill>
                      <a:srgbClr val="FFFFFF"/>
                    </a:solidFill>
                  </a:tcPr>
                </a:tc>
                <a:tc>
                  <a:txBody>
                    <a:bodyPr/>
                    <a:lstStyle/>
                    <a:p>
                      <a:pPr algn="l">
                        <a:defRPr sz="1100">
                          <a:solidFill>
                            <a:srgbClr val="2C3E50"/>
                          </a:solidFill>
                          <a:latin typeface="Arial"/>
                        </a:defRPr>
                      </a:pPr>
                      <a:r>
                        <a:t>Não bộ dùng ngôn từ, tư duy nghệ thuật để thay đổi cấu trúc.</a:t>
                      </a:r>
                    </a:p>
                  </a:txBody>
                  <a:tcPr>
                    <a:solidFill>
                      <a:srgbClr val="FFFFFF"/>
                    </a:solidFill>
                  </a:tcPr>
                </a:tc>
              </a:tr>
              <a:tr h="786384">
                <a:tc>
                  <a:txBody>
                    <a:bodyPr/>
                    <a:lstStyle/>
                    <a:p>
                      <a:pPr algn="l">
                        <a:defRPr sz="1100">
                          <a:solidFill>
                            <a:srgbClr val="2C3E50"/>
                          </a:solidFill>
                          <a:latin typeface="Arial"/>
                        </a:defRPr>
                      </a:pPr>
                      <a:r>
                        <a:t>d) Thuyết trình chủ đề tình bạn trước lớp học.</a:t>
                      </a:r>
                    </a:p>
                  </a:txBody>
                  <a:tcPr>
                    <a:solidFill>
                      <a:srgbClr val="F4F6F9"/>
                    </a:solidFill>
                  </a:tcPr>
                </a:tc>
                <a:tc>
                  <a:txBody>
                    <a:bodyPr/>
                    <a:lstStyle/>
                    <a:p>
                      <a:pPr algn="l">
                        <a:defRPr sz="1100" b="1">
                          <a:solidFill>
                            <a:srgbClr val="E05A47"/>
                          </a:solidFill>
                          <a:latin typeface="Arial"/>
                        </a:defRPr>
                      </a:pPr>
                      <a:r>
                        <a:t>Truyền thông tin</a:t>
                      </a:r>
                    </a:p>
                  </a:txBody>
                  <a:tcPr>
                    <a:solidFill>
                      <a:srgbClr val="F4F6F9"/>
                    </a:solidFill>
                  </a:tcPr>
                </a:tc>
                <a:tc>
                  <a:txBody>
                    <a:bodyPr/>
                    <a:lstStyle/>
                    <a:p>
                      <a:pPr algn="l">
                        <a:defRPr sz="1100">
                          <a:solidFill>
                            <a:srgbClr val="2C3E50"/>
                          </a:solidFill>
                          <a:latin typeface="Arial"/>
                        </a:defRPr>
                      </a:pPr>
                      <a:r>
                        <a:t>Dùng giọng nói, cử chỉ để chia sẻ suy nghĩ tới các bạn.</a:t>
                      </a:r>
                    </a:p>
                  </a:txBody>
                  <a:tcPr>
                    <a:solidFill>
                      <a:srgbClr val="F4F6F9"/>
                    </a:solidFill>
                  </a:tcPr>
                </a:tc>
              </a:tr>
            </a:tbl>
          </a:graphicData>
        </a:graphic>
      </p:graphicFrame>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4F6F9"/>
        </a:solidFill>
        <a:effectLst/>
      </p:bgPr>
    </p:bg>
    <p:spTree>
      <p:nvGrpSpPr>
        <p:cNvPr id="1" name=""/>
        <p:cNvGrpSpPr/>
        <p:nvPr/>
      </p:nvGrpSpPr>
      <p:grpSpPr/>
      <p:sp>
        <p:nvSpPr>
          <p:cNvPr id="2" name="TextBox 1"/>
          <p:cNvSpPr txBox="1"/>
          <p:nvPr/>
        </p:nvSpPr>
        <p:spPr>
          <a:xfrm>
            <a:off x="685800" y="365760"/>
            <a:ext cx="10789920" cy="365760"/>
          </a:xfrm>
          <a:prstGeom prst="rect">
            <a:avLst/>
          </a:prstGeom>
          <a:noFill/>
        </p:spPr>
        <p:txBody>
          <a:bodyPr wrap="square" tIns="0" bIns="0" lIns="0" rIns="0">
            <a:spAutoFit/>
          </a:bodyPr>
          <a:lstStyle/>
          <a:p>
            <a:r>
              <a:rPr sz="1100" b="1">
                <a:solidFill>
                  <a:srgbClr val="008080"/>
                </a:solidFill>
                <a:latin typeface="Arial"/>
              </a:rPr>
              <a:t>BÀI 2: XỬ LÍ THÔNG TIN</a:t>
            </a:r>
          </a:p>
        </p:txBody>
      </p:sp>
      <p:sp>
        <p:nvSpPr>
          <p:cNvPr id="3" name="TextBox 2"/>
          <p:cNvSpPr txBox="1"/>
          <p:nvPr/>
        </p:nvSpPr>
        <p:spPr>
          <a:xfrm>
            <a:off x="685800" y="685800"/>
            <a:ext cx="10789920" cy="731520"/>
          </a:xfrm>
          <a:prstGeom prst="rect">
            <a:avLst/>
          </a:prstGeom>
          <a:noFill/>
        </p:spPr>
        <p:txBody>
          <a:bodyPr wrap="square" tIns="0" bIns="0" lIns="0" rIns="0">
            <a:spAutoFit/>
          </a:bodyPr>
          <a:lstStyle/>
          <a:p>
            <a:r>
              <a:rPr sz="2800" b="1">
                <a:solidFill>
                  <a:srgbClr val="2C3E50"/>
                </a:solidFill>
                <a:latin typeface="Arial"/>
              </a:rPr>
              <a:t>Vận dụng: Lập kế hoạch cho chuyến đi chơi xa</a:t>
            </a:r>
          </a:p>
        </p:txBody>
      </p:sp>
      <p:sp>
        <p:nvSpPr>
          <p:cNvPr id="4" name="Rectangle 3"/>
          <p:cNvSpPr/>
          <p:nvPr/>
        </p:nvSpPr>
        <p:spPr>
          <a:xfrm>
            <a:off x="685800" y="1371600"/>
            <a:ext cx="10820095" cy="25400"/>
          </a:xfrm>
          <a:prstGeom prst="rect">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85800" y="1645920"/>
            <a:ext cx="2468880" cy="393192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85800" y="1645920"/>
            <a:ext cx="2468880" cy="137160"/>
          </a:xfrm>
          <a:prstGeom prst="rect">
            <a:avLst/>
          </a:prstGeom>
          <a:solidFill>
            <a:srgbClr val="0080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1920240"/>
            <a:ext cx="2194560" cy="3566160"/>
          </a:xfrm>
          <a:prstGeom prst="rect">
            <a:avLst/>
          </a:prstGeom>
          <a:noFill/>
        </p:spPr>
        <p:txBody>
          <a:bodyPr wrap="square">
            <a:spAutoFit/>
          </a:bodyPr>
          <a:lstStyle/>
          <a:p>
            <a:pPr>
              <a:spcAft>
                <a:spcPts val="400"/>
              </a:spcAft>
              <a:defRPr sz="1600" b="1">
                <a:solidFill>
                  <a:srgbClr val="008080"/>
                </a:solidFill>
                <a:latin typeface="Arial"/>
              </a:defRPr>
            </a:pPr>
            <a:r>
              <a:t>1. THU NHẬN</a:t>
            </a:r>
          </a:p>
          <a:p>
            <a:pPr>
              <a:spcAft>
                <a:spcPts val="1000"/>
              </a:spcAft>
              <a:defRPr sz="1100" b="1" i="1">
                <a:solidFill>
                  <a:srgbClr val="2C3E50"/>
                </a:solidFill>
                <a:latin typeface="Arial"/>
              </a:defRPr>
            </a:pPr>
            <a:r>
              <a:t>Thu thập thông tin</a:t>
            </a:r>
          </a:p>
          <a:p>
            <a:pPr>
              <a:spcAft>
                <a:spcPts val="400"/>
              </a:spcAft>
              <a:defRPr sz="1100">
                <a:solidFill>
                  <a:srgbClr val="2C3E50"/>
                </a:solidFill>
                <a:latin typeface="Arial"/>
              </a:defRPr>
            </a:pPr>
            <a:r>
              <a:t>• Tìm hiểu: Đi chơi ở đâu?</a:t>
            </a:r>
          </a:p>
          <a:p>
            <a:pPr>
              <a:spcAft>
                <a:spcPts val="400"/>
              </a:spcAft>
              <a:defRPr sz="1100">
                <a:solidFill>
                  <a:srgbClr val="2C3E50"/>
                </a:solidFill>
                <a:latin typeface="Arial"/>
              </a:defRPr>
            </a:pPr>
            <a:r>
              <a:t>• Với những ai tham gia?</a:t>
            </a:r>
          </a:p>
          <a:p>
            <a:pPr>
              <a:spcAft>
                <a:spcPts val="400"/>
              </a:spcAft>
              <a:defRPr sz="1100">
                <a:solidFill>
                  <a:srgbClr val="2C3E50"/>
                </a:solidFill>
                <a:latin typeface="Arial"/>
              </a:defRPr>
            </a:pPr>
            <a:r>
              <a:t>• Chơi gì? Ăn gì? Mặc gì?</a:t>
            </a:r>
          </a:p>
          <a:p>
            <a:pPr>
              <a:spcAft>
                <a:spcPts val="400"/>
              </a:spcAft>
              <a:defRPr sz="1100">
                <a:solidFill>
                  <a:srgbClr val="2C3E50"/>
                </a:solidFill>
                <a:latin typeface="Arial"/>
              </a:defRPr>
            </a:pPr>
            <a:r>
              <a:t>• Thời tiết ra sao?</a:t>
            </a:r>
          </a:p>
        </p:txBody>
      </p:sp>
      <p:sp>
        <p:nvSpPr>
          <p:cNvPr id="8" name="Chevron 7"/>
          <p:cNvSpPr/>
          <p:nvPr/>
        </p:nvSpPr>
        <p:spPr>
          <a:xfrm>
            <a:off x="3200400" y="3429000"/>
            <a:ext cx="182880" cy="365760"/>
          </a:xfrm>
          <a:prstGeom prst="chevron">
            <a:avLst/>
          </a:prstGeom>
          <a:solidFill>
            <a:srgbClr val="0080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3429000" y="1645920"/>
            <a:ext cx="2468880" cy="393192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3429000" y="1645920"/>
            <a:ext cx="2468880" cy="137160"/>
          </a:xfrm>
          <a:prstGeom prst="rect">
            <a:avLst/>
          </a:prstGeom>
          <a:solidFill>
            <a:srgbClr val="3449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566160" y="1920240"/>
            <a:ext cx="2194560" cy="3566160"/>
          </a:xfrm>
          <a:prstGeom prst="rect">
            <a:avLst/>
          </a:prstGeom>
          <a:noFill/>
        </p:spPr>
        <p:txBody>
          <a:bodyPr wrap="square">
            <a:spAutoFit/>
          </a:bodyPr>
          <a:lstStyle/>
          <a:p>
            <a:pPr>
              <a:spcAft>
                <a:spcPts val="400"/>
              </a:spcAft>
              <a:defRPr sz="1600" b="1">
                <a:solidFill>
                  <a:srgbClr val="34495E"/>
                </a:solidFill>
                <a:latin typeface="Arial"/>
              </a:defRPr>
            </a:pPr>
            <a:r>
              <a:t>2. LƯU TRỮ</a:t>
            </a:r>
          </a:p>
          <a:p>
            <a:pPr>
              <a:spcAft>
                <a:spcPts val="1000"/>
              </a:spcAft>
              <a:defRPr sz="1100" b="1" i="1">
                <a:solidFill>
                  <a:srgbClr val="2C3E50"/>
                </a:solidFill>
                <a:latin typeface="Arial"/>
              </a:defRPr>
            </a:pPr>
            <a:r>
              <a:t>Ghi chép thông tin</a:t>
            </a:r>
          </a:p>
          <a:p>
            <a:pPr>
              <a:spcAft>
                <a:spcPts val="400"/>
              </a:spcAft>
              <a:defRPr sz="1100">
                <a:solidFill>
                  <a:srgbClr val="2C3E50"/>
                </a:solidFill>
                <a:latin typeface="Arial"/>
              </a:defRPr>
            </a:pPr>
            <a:r>
              <a:t>• Ghi chép lại toàn bộ ý kiến chuẩn bị kế hoạch vào giấy, vở hoặc sổ tay.</a:t>
            </a:r>
          </a:p>
          <a:p>
            <a:pPr>
              <a:spcAft>
                <a:spcPts val="400"/>
              </a:spcAft>
              <a:defRPr sz="1100">
                <a:solidFill>
                  <a:srgbClr val="2C3E50"/>
                </a:solidFill>
                <a:latin typeface="Arial"/>
              </a:defRPr>
            </a:pPr>
            <a:r>
              <a:t>• Sổ tay là vật mang tin.</a:t>
            </a:r>
          </a:p>
        </p:txBody>
      </p:sp>
      <p:sp>
        <p:nvSpPr>
          <p:cNvPr id="12" name="Chevron 11"/>
          <p:cNvSpPr/>
          <p:nvPr/>
        </p:nvSpPr>
        <p:spPr>
          <a:xfrm>
            <a:off x="5943600" y="3429000"/>
            <a:ext cx="182880" cy="365760"/>
          </a:xfrm>
          <a:prstGeom prst="chevron">
            <a:avLst/>
          </a:prstGeom>
          <a:solidFill>
            <a:srgbClr val="3449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6172200" y="1645920"/>
            <a:ext cx="2468880" cy="393192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172200" y="1645920"/>
            <a:ext cx="2468880" cy="137160"/>
          </a:xfrm>
          <a:prstGeom prst="rect">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09360" y="1920240"/>
            <a:ext cx="2194560" cy="3566160"/>
          </a:xfrm>
          <a:prstGeom prst="rect">
            <a:avLst/>
          </a:prstGeom>
          <a:noFill/>
        </p:spPr>
        <p:txBody>
          <a:bodyPr wrap="square">
            <a:spAutoFit/>
          </a:bodyPr>
          <a:lstStyle/>
          <a:p>
            <a:pPr>
              <a:spcAft>
                <a:spcPts val="400"/>
              </a:spcAft>
              <a:defRPr sz="1600" b="1">
                <a:solidFill>
                  <a:srgbClr val="E05A47"/>
                </a:solidFill>
                <a:latin typeface="Arial"/>
              </a:defRPr>
            </a:pPr>
            <a:r>
              <a:t>3. XỬ LÝ</a:t>
            </a:r>
          </a:p>
          <a:p>
            <a:pPr>
              <a:spcAft>
                <a:spcPts val="1000"/>
              </a:spcAft>
              <a:defRPr sz="1100" b="1" i="1">
                <a:solidFill>
                  <a:srgbClr val="2C3E50"/>
                </a:solidFill>
                <a:latin typeface="Arial"/>
              </a:defRPr>
            </a:pPr>
            <a:r>
              <a:t>Sắp xếp &amp; tối ưu</a:t>
            </a:r>
          </a:p>
          <a:p>
            <a:pPr>
              <a:spcAft>
                <a:spcPts val="400"/>
              </a:spcAft>
              <a:defRPr sz="1100">
                <a:solidFill>
                  <a:srgbClr val="2C3E50"/>
                </a:solidFill>
                <a:latin typeface="Arial"/>
              </a:defRPr>
            </a:pPr>
            <a:r>
              <a:t>• Sắp xếp lịch trình.</a:t>
            </a:r>
          </a:p>
          <a:p>
            <a:pPr>
              <a:spcAft>
                <a:spcPts val="400"/>
              </a:spcAft>
              <a:defRPr sz="1100">
                <a:solidFill>
                  <a:srgbClr val="2C3E50"/>
                </a:solidFill>
                <a:latin typeface="Arial"/>
              </a:defRPr>
            </a:pPr>
            <a:r>
              <a:t>• Kẻ bảng biểu chi phí.</a:t>
            </a:r>
          </a:p>
          <a:p>
            <a:pPr>
              <a:spcAft>
                <a:spcPts val="400"/>
              </a:spcAft>
              <a:defRPr sz="1100">
                <a:solidFill>
                  <a:srgbClr val="2C3E50"/>
                </a:solidFill>
                <a:latin typeface="Arial"/>
              </a:defRPr>
            </a:pPr>
            <a:r>
              <a:t>• Vẽ sơ đồ hóa kế hoạch để dễ quản lý, tối ưu.</a:t>
            </a:r>
          </a:p>
        </p:txBody>
      </p:sp>
      <p:sp>
        <p:nvSpPr>
          <p:cNvPr id="16" name="Chevron 15"/>
          <p:cNvSpPr/>
          <p:nvPr/>
        </p:nvSpPr>
        <p:spPr>
          <a:xfrm>
            <a:off x="8686800" y="3429000"/>
            <a:ext cx="182880" cy="365760"/>
          </a:xfrm>
          <a:prstGeom prst="chevron">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8915400" y="1645920"/>
            <a:ext cx="2468880" cy="393192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8915400" y="1645920"/>
            <a:ext cx="2468880" cy="137160"/>
          </a:xfrm>
          <a:prstGeom prst="rect">
            <a:avLst/>
          </a:prstGeom>
          <a:solidFill>
            <a:srgbClr val="27AE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052560" y="1920240"/>
            <a:ext cx="2194560" cy="3566160"/>
          </a:xfrm>
          <a:prstGeom prst="rect">
            <a:avLst/>
          </a:prstGeom>
          <a:noFill/>
        </p:spPr>
        <p:txBody>
          <a:bodyPr wrap="square">
            <a:spAutoFit/>
          </a:bodyPr>
          <a:lstStyle/>
          <a:p>
            <a:pPr>
              <a:spcAft>
                <a:spcPts val="400"/>
              </a:spcAft>
              <a:defRPr sz="1600" b="1">
                <a:solidFill>
                  <a:srgbClr val="27AE60"/>
                </a:solidFill>
                <a:latin typeface="Arial"/>
              </a:defRPr>
            </a:pPr>
            <a:r>
              <a:t>4. TRUYỀN TIN</a:t>
            </a:r>
          </a:p>
          <a:p>
            <a:pPr>
              <a:spcAft>
                <a:spcPts val="1000"/>
              </a:spcAft>
              <a:defRPr sz="1100" b="1" i="1">
                <a:solidFill>
                  <a:srgbClr val="2C3E50"/>
                </a:solidFill>
                <a:latin typeface="Arial"/>
              </a:defRPr>
            </a:pPr>
            <a:r>
              <a:t>Thảo luận &amp; thống nhất</a:t>
            </a:r>
          </a:p>
          <a:p>
            <a:pPr>
              <a:spcAft>
                <a:spcPts val="400"/>
              </a:spcAft>
              <a:defRPr sz="1100">
                <a:solidFill>
                  <a:srgbClr val="2C3E50"/>
                </a:solidFill>
                <a:latin typeface="Arial"/>
              </a:defRPr>
            </a:pPr>
            <a:r>
              <a:t>• Trao đổi với cha mẹ, thầy cô để nhận lời khuyên.</a:t>
            </a:r>
          </a:p>
          <a:p>
            <a:pPr>
              <a:spcAft>
                <a:spcPts val="400"/>
              </a:spcAft>
              <a:defRPr sz="1100">
                <a:solidFill>
                  <a:srgbClr val="2C3E50"/>
                </a:solidFill>
                <a:latin typeface="Arial"/>
              </a:defRPr>
            </a:pPr>
            <a:r>
              <a:t>• Chia sẻ kế hoạch với bạn cùng đi.</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1B2A47"/>
        </a:solidFill>
        <a:effectLst/>
      </p:bgPr>
    </p:bg>
    <p:spTree>
      <p:nvGrpSpPr>
        <p:cNvPr id="1" name=""/>
        <p:cNvGrpSpPr/>
        <p:nvPr/>
      </p:nvGrpSpPr>
      <p:grpSpPr/>
      <p:sp>
        <p:nvSpPr>
          <p:cNvPr id="2" name="Oval 1"/>
          <p:cNvSpPr/>
          <p:nvPr/>
        </p:nvSpPr>
        <p:spPr>
          <a:xfrm>
            <a:off x="9144000" y="-1371600"/>
            <a:ext cx="4572000" cy="4572000"/>
          </a:xfrm>
          <a:prstGeom prst="ellipse">
            <a:avLst/>
          </a:prstGeom>
          <a:solidFill>
            <a:srgbClr val="233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548640"/>
            <a:ext cx="10789920" cy="914400"/>
          </a:xfrm>
          <a:prstGeom prst="rect">
            <a:avLst/>
          </a:prstGeom>
          <a:noFill/>
        </p:spPr>
        <p:txBody>
          <a:bodyPr wrap="square">
            <a:spAutoFit/>
          </a:bodyPr>
          <a:lstStyle/>
          <a:p>
            <a:pPr>
              <a:defRPr sz="3200" b="1">
                <a:solidFill>
                  <a:srgbClr val="FFFFFF"/>
                </a:solidFill>
                <a:latin typeface="Arial"/>
              </a:defRPr>
            </a:pPr>
            <a:r>
              <a:t>Tổng kết bài học &amp; Dặn dò về nhà</a:t>
            </a:r>
          </a:p>
        </p:txBody>
      </p:sp>
      <p:sp>
        <p:nvSpPr>
          <p:cNvPr id="4" name="Rectangle 3"/>
          <p:cNvSpPr/>
          <p:nvPr/>
        </p:nvSpPr>
        <p:spPr>
          <a:xfrm>
            <a:off x="685800" y="1371600"/>
            <a:ext cx="10820095" cy="25400"/>
          </a:xfrm>
          <a:prstGeom prst="rect">
            <a:avLst/>
          </a:prstGeom>
          <a:solidFill>
            <a:srgbClr val="E05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85800" y="1737360"/>
            <a:ext cx="5120640" cy="429768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200"/>
              </a:spcAft>
              <a:defRPr sz="2000" b="1">
                <a:solidFill>
                  <a:srgbClr val="008080"/>
                </a:solidFill>
                <a:latin typeface="Arial"/>
              </a:defRPr>
            </a:pPr>
            <a:r>
              <a:t>Nội dung trọng tâm cần nhớ</a:t>
            </a:r>
          </a:p>
          <a:p>
            <a:pPr>
              <a:spcAft>
                <a:spcPts val="800"/>
              </a:spcAft>
              <a:defRPr sz="1300">
                <a:solidFill>
                  <a:srgbClr val="2C3E50"/>
                </a:solidFill>
                <a:latin typeface="Arial"/>
              </a:defRPr>
            </a:pPr>
            <a:r>
              <a:t>• Quá trình xử lý thông tin của con người gồm 4 bước cơ bản: **Thu nhận**, **Lưu trữ**, **Biến đổi** và **Truyền thông tin**.</a:t>
            </a:r>
          </a:p>
          <a:p>
            <a:pPr>
              <a:spcAft>
                <a:spcPts val="800"/>
              </a:spcAft>
              <a:defRPr sz="1300">
                <a:solidFill>
                  <a:srgbClr val="2C3E50"/>
                </a:solidFill>
                <a:latin typeface="Arial"/>
              </a:defRPr>
            </a:pPr>
            <a:r>
              <a:t>• **Vật mang tin** xuất hiện trong hoạt động lưu trữ của quá trình xử lý thông tin.</a:t>
            </a:r>
          </a:p>
          <a:p>
            <a:pPr>
              <a:spcAft>
                <a:spcPts val="800"/>
              </a:spcAft>
              <a:defRPr sz="1300">
                <a:solidFill>
                  <a:srgbClr val="2C3E50"/>
                </a:solidFill>
                <a:latin typeface="Arial"/>
              </a:defRPr>
            </a:pPr>
            <a:r>
              <a:t>• Máy tính điện tử là một công cụ cực kỳ mạnh mẽ và hiệu quả giúp con người tự động hóa hoàn toàn 4 bước xử lý thông tin nêu trên.</a:t>
            </a:r>
          </a:p>
        </p:txBody>
      </p:sp>
      <p:sp>
        <p:nvSpPr>
          <p:cNvPr id="6" name="Rounded Rectangle 5"/>
          <p:cNvSpPr/>
          <p:nvPr/>
        </p:nvSpPr>
        <p:spPr>
          <a:xfrm>
            <a:off x="6309360" y="1737360"/>
            <a:ext cx="5120640" cy="4297680"/>
          </a:xfrm>
          <a:prstGeom prst="roundRect">
            <a:avLst/>
          </a:prstGeom>
          <a:solidFill>
            <a:srgbClr val="FFFFFF"/>
          </a:solidFill>
          <a:ln w="19050">
            <a:solidFill>
              <a:srgbClr val="DCE1E6"/>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spcAft>
                <a:spcPts val="1200"/>
              </a:spcAft>
              <a:defRPr sz="2000" b="1">
                <a:solidFill>
                  <a:srgbClr val="E05A47"/>
                </a:solidFill>
                <a:latin typeface="Arial"/>
              </a:defRPr>
            </a:pPr>
            <a:r>
              <a:t>Nhiệm vụ về nhà cho học sinh</a:t>
            </a:r>
          </a:p>
          <a:p>
            <a:pPr>
              <a:spcAft>
                <a:spcPts val="800"/>
              </a:spcAft>
              <a:defRPr sz="1300">
                <a:solidFill>
                  <a:srgbClr val="2C3E50"/>
                </a:solidFill>
                <a:latin typeface="Arial"/>
              </a:defRPr>
            </a:pPr>
            <a:r>
              <a:t>• Học thuộc bài và trả lời các câu hỏi trong Sách giáo khoa trang 11.</a:t>
            </a:r>
          </a:p>
          <a:p>
            <a:pPr>
              <a:spcAft>
                <a:spcPts val="800"/>
              </a:spcAft>
              <a:defRPr sz="1300">
                <a:solidFill>
                  <a:srgbClr val="2C3E50"/>
                </a:solidFill>
                <a:latin typeface="Arial"/>
              </a:defRPr>
            </a:pPr>
            <a:r>
              <a:t>• Hoàn thành các bài tập liên quan đến Bài 2 trong Sách bài tập Tin học 6.</a:t>
            </a:r>
          </a:p>
          <a:p>
            <a:pPr>
              <a:spcAft>
                <a:spcPts val="800"/>
              </a:spcAft>
              <a:defRPr sz="1300">
                <a:solidFill>
                  <a:srgbClr val="2C3E50"/>
                </a:solidFill>
                <a:latin typeface="Arial"/>
              </a:defRPr>
            </a:pPr>
            <a:r>
              <a:t>• Quan sát một hoạt động hàng ngày của em (ví dụ: làm bài tập, dọn nhà, nấu cơm) và tự phân tích các bước xử lý thông tin của hoạt động đó.</a:t>
            </a:r>
          </a:p>
          <a:p>
            <a:pPr>
              <a:spcAft>
                <a:spcPts val="800"/>
              </a:spcAft>
              <a:defRPr sz="1300">
                <a:solidFill>
                  <a:srgbClr val="2C3E50"/>
                </a:solidFill>
                <a:latin typeface="Arial"/>
              </a:defRPr>
            </a:pPr>
            <a:r>
              <a:t>• Chuẩn bị trước nội dung **Bài 3: Máy tính trong hoạt động xử lý thông tin**.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